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407" r:id="rId3"/>
    <p:sldId id="408" r:id="rId4"/>
    <p:sldId id="409" r:id="rId5"/>
    <p:sldId id="410" r:id="rId6"/>
    <p:sldId id="411" r:id="rId7"/>
    <p:sldId id="412" r:id="rId8"/>
    <p:sldId id="413" r:id="rId9"/>
    <p:sldId id="414" r:id="rId10"/>
    <p:sldId id="415" r:id="rId11"/>
    <p:sldId id="416" r:id="rId12"/>
    <p:sldId id="417" r:id="rId13"/>
    <p:sldId id="419" r:id="rId14"/>
    <p:sldId id="420" r:id="rId15"/>
    <p:sldId id="421" r:id="rId16"/>
    <p:sldId id="422" r:id="rId17"/>
    <p:sldId id="423" r:id="rId18"/>
    <p:sldId id="424" r:id="rId19"/>
    <p:sldId id="425" r:id="rId20"/>
    <p:sldId id="426" r:id="rId21"/>
    <p:sldId id="429" r:id="rId22"/>
    <p:sldId id="430" r:id="rId23"/>
    <p:sldId id="431" r:id="rId24"/>
    <p:sldId id="432" r:id="rId25"/>
    <p:sldId id="433" r:id="rId26"/>
    <p:sldId id="434" r:id="rId27"/>
    <p:sldId id="435" r:id="rId28"/>
    <p:sldId id="436"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362" r:id="rId44"/>
    <p:sldId id="452"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453" r:id="rId73"/>
    <p:sldId id="392" r:id="rId74"/>
    <p:sldId id="393" r:id="rId75"/>
    <p:sldId id="394" r:id="rId76"/>
    <p:sldId id="395" r:id="rId77"/>
    <p:sldId id="396" r:id="rId78"/>
    <p:sldId id="397" r:id="rId79"/>
    <p:sldId id="398" r:id="rId80"/>
    <p:sldId id="399" r:id="rId81"/>
    <p:sldId id="400" r:id="rId82"/>
    <p:sldId id="454" r:id="rId83"/>
    <p:sldId id="401" r:id="rId84"/>
    <p:sldId id="402" r:id="rId85"/>
    <p:sldId id="403" r:id="rId86"/>
    <p:sldId id="404" r:id="rId87"/>
    <p:sldId id="405" r:id="rId88"/>
    <p:sldId id="406" r:id="rId89"/>
    <p:sldId id="257" r:id="rId90"/>
    <p:sldId id="358" r:id="rId91"/>
    <p:sldId id="355"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15"/>
    <a:srgbClr val="896633"/>
    <a:srgbClr val="FFBC19"/>
    <a:srgbClr val="D5C1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87" d="100"/>
          <a:sy n="87" d="100"/>
        </p:scale>
        <p:origin x="-664" y="-112"/>
      </p:cViewPr>
      <p:guideLst>
        <p:guide orient="horz" pos="2160"/>
        <p:guide pos="3840"/>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84962-BFBA-421B-AB21-BF07D088D9B7}" type="datetimeFigureOut">
              <a:rPr lang="en-US" smtClean="0"/>
              <a:t>1/19/17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20C52-DF2A-42B1-9D7F-EE8C3ADC848B}" type="slidenum">
              <a:rPr lang="en-US" smtClean="0"/>
              <a:t>‹#›</a:t>
            </a:fld>
            <a:endParaRPr lang="en-US"/>
          </a:p>
        </p:txBody>
      </p:sp>
    </p:spTree>
    <p:extLst>
      <p:ext uri="{BB962C8B-B14F-4D97-AF65-F5344CB8AC3E}">
        <p14:creationId xmlns:p14="http://schemas.microsoft.com/office/powerpoint/2010/main" val="327072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E931A23-45D1-45DC-A443-3C3FC27C77C2}" type="slidenum">
              <a:rPr lang="en-US"/>
              <a:pPr/>
              <a:t>18</a:t>
            </a:fld>
            <a:endParaRPr lang="en-US"/>
          </a:p>
        </p:txBody>
      </p:sp>
    </p:spTree>
    <p:extLst>
      <p:ext uri="{BB962C8B-B14F-4D97-AF65-F5344CB8AC3E}">
        <p14:creationId xmlns:p14="http://schemas.microsoft.com/office/powerpoint/2010/main" val="309717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34E2C0-45A6-46A7-A051-196A095D17C0}" type="slidenum">
              <a:rPr lang="en-US">
                <a:latin typeface="Times New Roman" pitchFamily="18" charset="0"/>
              </a:rPr>
              <a:pPr fontAlgn="base">
                <a:spcBef>
                  <a:spcPct val="0"/>
                </a:spcBef>
                <a:spcAft>
                  <a:spcPct val="0"/>
                </a:spcAft>
              </a:pPr>
              <a:t>41</a:t>
            </a:fld>
            <a:endParaRPr lang="en-US">
              <a:latin typeface="Times New Roman" pitchFamily="18" charset="0"/>
            </a:endParaRPr>
          </a:p>
        </p:txBody>
      </p:sp>
    </p:spTree>
    <p:extLst>
      <p:ext uri="{BB962C8B-B14F-4D97-AF65-F5344CB8AC3E}">
        <p14:creationId xmlns:p14="http://schemas.microsoft.com/office/powerpoint/2010/main" val="335698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F1B5A3-19B4-4EB3-A222-A5658FFA7505}" type="slidenum">
              <a:rPr lang="en-US" smtClean="0"/>
              <a:pPr/>
              <a:t>42</a:t>
            </a:fld>
            <a:endParaRPr lang="en-US"/>
          </a:p>
        </p:txBody>
      </p:sp>
    </p:spTree>
    <p:extLst>
      <p:ext uri="{BB962C8B-B14F-4D97-AF65-F5344CB8AC3E}">
        <p14:creationId xmlns:p14="http://schemas.microsoft.com/office/powerpoint/2010/main" val="410065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6E79D9-CC18-43EF-9A55-6F9B8E4874BB}" type="slidenum">
              <a:rPr lang="en-US" smtClean="0"/>
              <a:pPr/>
              <a:t>48</a:t>
            </a:fld>
            <a:endParaRPr lang="en-US"/>
          </a:p>
        </p:txBody>
      </p:sp>
    </p:spTree>
    <p:extLst>
      <p:ext uri="{BB962C8B-B14F-4D97-AF65-F5344CB8AC3E}">
        <p14:creationId xmlns:p14="http://schemas.microsoft.com/office/powerpoint/2010/main" val="2478706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6E79D9-CC18-43EF-9A55-6F9B8E4874BB}" type="slidenum">
              <a:rPr lang="en-US" smtClean="0"/>
              <a:pPr/>
              <a:t>49</a:t>
            </a:fld>
            <a:endParaRPr lang="en-US"/>
          </a:p>
        </p:txBody>
      </p:sp>
    </p:spTree>
    <p:extLst>
      <p:ext uri="{BB962C8B-B14F-4D97-AF65-F5344CB8AC3E}">
        <p14:creationId xmlns:p14="http://schemas.microsoft.com/office/powerpoint/2010/main" val="299411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6E79D9-CC18-43EF-9A55-6F9B8E4874BB}" type="slidenum">
              <a:rPr lang="en-US" smtClean="0"/>
              <a:pPr/>
              <a:t>50</a:t>
            </a:fld>
            <a:endParaRPr lang="en-US"/>
          </a:p>
        </p:txBody>
      </p:sp>
    </p:spTree>
    <p:extLst>
      <p:ext uri="{BB962C8B-B14F-4D97-AF65-F5344CB8AC3E}">
        <p14:creationId xmlns:p14="http://schemas.microsoft.com/office/powerpoint/2010/main" val="173951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6E79D9-CC18-43EF-9A55-6F9B8E4874BB}" type="slidenum">
              <a:rPr lang="en-US" smtClean="0"/>
              <a:pPr/>
              <a:t>75</a:t>
            </a:fld>
            <a:endParaRPr lang="en-US"/>
          </a:p>
        </p:txBody>
      </p:sp>
    </p:spTree>
    <p:extLst>
      <p:ext uri="{BB962C8B-B14F-4D97-AF65-F5344CB8AC3E}">
        <p14:creationId xmlns:p14="http://schemas.microsoft.com/office/powerpoint/2010/main" val="33586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6E79D9-CC18-43EF-9A55-6F9B8E4874BB}" type="slidenum">
              <a:rPr lang="en-US" smtClean="0"/>
              <a:pPr/>
              <a:t>76</a:t>
            </a:fld>
            <a:endParaRPr lang="en-US"/>
          </a:p>
        </p:txBody>
      </p:sp>
    </p:spTree>
    <p:extLst>
      <p:ext uri="{BB962C8B-B14F-4D97-AF65-F5344CB8AC3E}">
        <p14:creationId xmlns:p14="http://schemas.microsoft.com/office/powerpoint/2010/main" val="176336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C706CA7-CE7F-47DC-B966-4B4A3C39BCBE}" type="slidenum">
              <a:rPr lang="en-US"/>
              <a:pPr/>
              <a:t>19</a:t>
            </a:fld>
            <a:endParaRPr lang="en-US"/>
          </a:p>
        </p:txBody>
      </p:sp>
    </p:spTree>
    <p:extLst>
      <p:ext uri="{BB962C8B-B14F-4D97-AF65-F5344CB8AC3E}">
        <p14:creationId xmlns:p14="http://schemas.microsoft.com/office/powerpoint/2010/main" val="68180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60CA5A5-6A34-4A97-9240-8029F11E4025}" type="slidenum">
              <a:rPr lang="en-US"/>
              <a:pPr/>
              <a:t>23</a:t>
            </a:fld>
            <a:endParaRPr lang="en-US"/>
          </a:p>
        </p:txBody>
      </p:sp>
    </p:spTree>
    <p:extLst>
      <p:ext uri="{BB962C8B-B14F-4D97-AF65-F5344CB8AC3E}">
        <p14:creationId xmlns:p14="http://schemas.microsoft.com/office/powerpoint/2010/main" val="154746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778DBCC-A768-40F8-8598-C0BD5B0C0554}" type="slidenum">
              <a:rPr lang="en-US" smtClean="0">
                <a:latin typeface="Times New Roman" charset="0"/>
              </a:rPr>
              <a:pPr/>
              <a:t>24</a:t>
            </a:fld>
            <a:endParaRPr lang="en-US">
              <a:latin typeface="Times New Roman" charset="0"/>
            </a:endParaRPr>
          </a:p>
        </p:txBody>
      </p:sp>
    </p:spTree>
    <p:extLst>
      <p:ext uri="{BB962C8B-B14F-4D97-AF65-F5344CB8AC3E}">
        <p14:creationId xmlns:p14="http://schemas.microsoft.com/office/powerpoint/2010/main" val="183345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88DE4E0-9D32-4A20-B85F-CA8F23C8A9F4}" type="slidenum">
              <a:rPr lang="en-US" smtClean="0">
                <a:latin typeface="Times New Roman" charset="0"/>
              </a:rPr>
              <a:pPr/>
              <a:t>26</a:t>
            </a:fld>
            <a:endParaRPr lang="en-US">
              <a:latin typeface="Times New Roman" charset="0"/>
            </a:endParaRPr>
          </a:p>
        </p:txBody>
      </p:sp>
    </p:spTree>
    <p:extLst>
      <p:ext uri="{BB962C8B-B14F-4D97-AF65-F5344CB8AC3E}">
        <p14:creationId xmlns:p14="http://schemas.microsoft.com/office/powerpoint/2010/main" val="204201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1BFA56-A5ED-4D0A-96C5-542CF4CFEF70}" type="slidenum">
              <a:rPr lang="en-US">
                <a:latin typeface="Times New Roman" pitchFamily="18" charset="0"/>
              </a:rPr>
              <a:pPr fontAlgn="base">
                <a:spcBef>
                  <a:spcPct val="0"/>
                </a:spcBef>
                <a:spcAft>
                  <a:spcPct val="0"/>
                </a:spcAft>
              </a:pPr>
              <a:t>36</a:t>
            </a:fld>
            <a:endParaRPr lang="en-US">
              <a:latin typeface="Times New Roman" pitchFamily="18" charset="0"/>
            </a:endParaRPr>
          </a:p>
        </p:txBody>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78628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1BFA56-A5ED-4D0A-96C5-542CF4CFEF70}" type="slidenum">
              <a:rPr lang="en-US">
                <a:latin typeface="Times New Roman" pitchFamily="18" charset="0"/>
              </a:rPr>
              <a:pPr fontAlgn="base">
                <a:spcBef>
                  <a:spcPct val="0"/>
                </a:spcBef>
                <a:spcAft>
                  <a:spcPct val="0"/>
                </a:spcAft>
              </a:pPr>
              <a:t>37</a:t>
            </a:fld>
            <a:endParaRPr lang="en-US">
              <a:latin typeface="Times New Roman" pitchFamily="18" charset="0"/>
            </a:endParaRPr>
          </a:p>
        </p:txBody>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56696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313A6E3-8998-4F34-9009-1C2036D093D6}" type="slidenum">
              <a:rPr lang="en-US" smtClean="0">
                <a:latin typeface="Arial" pitchFamily="34" charset="0"/>
              </a:rPr>
              <a:pPr/>
              <a:t>38</a:t>
            </a:fld>
            <a:endParaRPr lang="en-US">
              <a:latin typeface="Arial" pitchFamily="34" charset="0"/>
            </a:endParaRPr>
          </a:p>
        </p:txBody>
      </p:sp>
    </p:spTree>
    <p:extLst>
      <p:ext uri="{BB962C8B-B14F-4D97-AF65-F5344CB8AC3E}">
        <p14:creationId xmlns:p14="http://schemas.microsoft.com/office/powerpoint/2010/main" val="137029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395A75D-CB44-4613-B2E9-10C16D8C4538}" type="slidenum">
              <a:rPr lang="en-US" smtClean="0">
                <a:latin typeface="Arial" pitchFamily="34" charset="0"/>
              </a:rPr>
              <a:pPr/>
              <a:t>39</a:t>
            </a:fld>
            <a:endParaRPr lang="en-US">
              <a:latin typeface="Arial" pitchFamily="34" charset="0"/>
            </a:endParaRPr>
          </a:p>
        </p:txBody>
      </p:sp>
    </p:spTree>
    <p:extLst>
      <p:ext uri="{BB962C8B-B14F-4D97-AF65-F5344CB8AC3E}">
        <p14:creationId xmlns:p14="http://schemas.microsoft.com/office/powerpoint/2010/main" val="300513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147041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151329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224358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235606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84F419-607D-4534-99A0-F026C737CC1E}"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50527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84F419-607D-4534-99A0-F026C737CC1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280292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84F419-607D-4534-99A0-F026C737CC1E}"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189881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4F419-607D-4534-99A0-F026C737CC1E}"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281465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4F419-607D-4534-99A0-F026C737CC1E}"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418809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F419-607D-4534-99A0-F026C737CC1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183608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F419-607D-4534-99A0-F026C737CC1E}"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3866E-E309-4B61-9323-42D9204EE42C}" type="slidenum">
              <a:rPr lang="en-US" smtClean="0"/>
              <a:t>‹#›</a:t>
            </a:fld>
            <a:endParaRPr lang="en-US"/>
          </a:p>
        </p:txBody>
      </p:sp>
    </p:spTree>
    <p:extLst>
      <p:ext uri="{BB962C8B-B14F-4D97-AF65-F5344CB8AC3E}">
        <p14:creationId xmlns:p14="http://schemas.microsoft.com/office/powerpoint/2010/main" val="3407807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003015"/>
            </a:gs>
            <a:gs pos="25680">
              <a:srgbClr val="FFBC19"/>
            </a:gs>
            <a:gs pos="34000">
              <a:schemeClr val="accent6">
                <a:lumMod val="50000"/>
              </a:schemeClr>
            </a:gs>
            <a:gs pos="74000">
              <a:srgbClr val="FFBC19"/>
            </a:gs>
            <a:gs pos="91143">
              <a:srgbClr val="EBBE22"/>
            </a:gs>
            <a:gs pos="83000">
              <a:srgbClr val="FFBC19"/>
            </a:gs>
            <a:gs pos="100000">
              <a:srgbClr val="FFBC19"/>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4F419-607D-4534-99A0-F026C737CC1E}" type="datetimeFigureOut">
              <a:rPr lang="en-US" smtClean="0"/>
              <a:t>1/19/17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3866E-E309-4B61-9323-42D9204EE42C}" type="slidenum">
              <a:rPr lang="en-US" smtClean="0"/>
              <a:t>‹#›</a:t>
            </a:fld>
            <a:endParaRPr lang="en-US"/>
          </a:p>
        </p:txBody>
      </p:sp>
    </p:spTree>
    <p:extLst>
      <p:ext uri="{BB962C8B-B14F-4D97-AF65-F5344CB8AC3E}">
        <p14:creationId xmlns:p14="http://schemas.microsoft.com/office/powerpoint/2010/main" val="286956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effreynei@aol.com"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ojjdp.ncjrs.gov/funding/evidencebasedresearch.html" TargetMode="Externa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spiderzrule.com/stand.htm" TargetMode="External"/><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3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3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www.google.com/url?sa=i&amp;rct=j&amp;q=&amp;esrc=s&amp;source=images&amp;cd=&amp;cad=rja&amp;uact=8&amp;ved=0CAcQjRw&amp;url=http://www.playsportstv.com/football/articles/853/coaching-youth-football_using-the-double-wing-offense&amp;ei=rsJHVPmCGYrD8AHa6YDYDA&amp;bvm=bv.77880786,d.b2U&amp;psig=AFQjCNHpDrsMN7L-a_W2l-lYANNsTzm6_g&amp;ust=1414075177724163" TargetMode="External"/><Relationship Id="rId5"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hyperlink" Target="http://www.google.com/url?sa=i&amp;rct=j&amp;q=&amp;esrc=s&amp;source=images&amp;cd=&amp;cad=rja&amp;uact=8&amp;ved=0CAcQjRw&amp;url=http://davespianolessons.com/&amp;ei=g8FHVMn0O4m68QHPj4GYCg&amp;bvm=bv.77880786,d.b2U&amp;psig=AFQjCNE2O9lMZfOyfRzSgiswa-T8-tTDRA&amp;ust=1414075113674122"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pfsc.uq.edu.au/02_ppp/ppp.html" TargetMode="External"/><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hyperlink" Target="http://www.incredibleyears.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hyperlink" Target="http://www.pcittraining.tv/default.asp"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mailto:jane-silovsky@ouhsc.edu" TargetMode="External"/><Relationship Id="rId4" Type="http://schemas.openxmlformats.org/officeDocument/2006/relationships/hyperlink" Target="http://www.cebc4cw.org/" TargetMode="External"/><Relationship Id="rId1" Type="http://schemas.openxmlformats.org/officeDocument/2006/relationships/slideLayout" Target="../slideLayouts/slideLayout2.xml"/><Relationship Id="rId2" Type="http://schemas.openxmlformats.org/officeDocument/2006/relationships/hyperlink" Target="http://www.oumedicine.com/body.cfm?id=1532"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imgres?imgurl&amp;imgrefurl=http://bpdbunny.blogspot.com/2013/02/trauma-therapy-eye-movement.html&amp;h=0&amp;w=0&amp;tbnid=tpt7USSS6YQB3M&amp;zoom=1&amp;tbnh=185&amp;tbnw=272&amp;docid=prgpNq7QEwozVM&amp;tbm=isch&amp;ei=Ab9HVIaCJeW58QHotoDQCw&amp;ved=0CAQQsCUoAA" TargetMode="External"/><Relationship Id="rId3" Type="http://schemas.openxmlformats.org/officeDocument/2006/relationships/image" Target="../media/image4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4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947" y="2800162"/>
            <a:ext cx="11353100" cy="2387600"/>
          </a:xfrm>
        </p:spPr>
        <p:txBody>
          <a:bodyPr>
            <a:normAutofit fontScale="90000"/>
          </a:bodyPr>
          <a:lstStyle/>
          <a:p>
            <a:r>
              <a:rPr lang="en-US" i="1" dirty="0">
                <a:solidFill>
                  <a:schemeClr val="bg1"/>
                </a:solidFill>
                <a:latin typeface="+mn-lt"/>
              </a:rPr>
              <a:t>Evidence-Based Treatments for Use in A</a:t>
            </a:r>
            <a:br>
              <a:rPr lang="en-US" i="1" dirty="0">
                <a:solidFill>
                  <a:schemeClr val="bg1"/>
                </a:solidFill>
                <a:latin typeface="+mn-lt"/>
              </a:rPr>
            </a:br>
            <a:r>
              <a:rPr lang="en-US" i="1" dirty="0">
                <a:solidFill>
                  <a:schemeClr val="bg1"/>
                </a:solidFill>
                <a:latin typeface="+mn-lt"/>
              </a:rPr>
              <a:t>CAC Setting: Introduction &amp; Overview</a:t>
            </a:r>
            <a:r>
              <a:rPr lang="en-US" i="1" dirty="0"/>
              <a:t/>
            </a:r>
            <a:br>
              <a:rPr lang="en-US" i="1" dirty="0"/>
            </a:br>
            <a:endParaRPr lang="en-US" dirty="0"/>
          </a:p>
        </p:txBody>
      </p:sp>
      <p:sp>
        <p:nvSpPr>
          <p:cNvPr id="3" name="Subtitle 2"/>
          <p:cNvSpPr>
            <a:spLocks noGrp="1"/>
          </p:cNvSpPr>
          <p:nvPr>
            <p:ph type="subTitle" idx="1"/>
          </p:nvPr>
        </p:nvSpPr>
        <p:spPr>
          <a:xfrm>
            <a:off x="1742114" y="4994611"/>
            <a:ext cx="9144000" cy="1655762"/>
          </a:xfrm>
        </p:spPr>
        <p:txBody>
          <a:bodyPr>
            <a:normAutofit fontScale="92500" lnSpcReduction="20000"/>
          </a:bodyPr>
          <a:lstStyle/>
          <a:p>
            <a:r>
              <a:rPr lang="en-US" sz="4000" b="1" dirty="0">
                <a:solidFill>
                  <a:schemeClr val="bg1"/>
                </a:solidFill>
              </a:rPr>
              <a:t>Jeffrey N. Wherry, Ph.D., ABPP</a:t>
            </a:r>
          </a:p>
          <a:p>
            <a:r>
              <a:rPr lang="en-US" sz="4000" b="1" dirty="0">
                <a:solidFill>
                  <a:schemeClr val="bg1"/>
                </a:solidFill>
              </a:rPr>
              <a:t>806.470.3342</a:t>
            </a:r>
          </a:p>
          <a:p>
            <a:r>
              <a:rPr lang="en-US" sz="4000" b="1" dirty="0">
                <a:hlinkClick r:id="rId2"/>
              </a:rPr>
              <a:t>jeffreynei@aol.com</a:t>
            </a:r>
            <a:endParaRPr lang="en-US" sz="4000" b="1" dirty="0"/>
          </a:p>
          <a:p>
            <a:endParaRPr lang="en-US" sz="4000" dirty="0"/>
          </a:p>
        </p:txBody>
      </p:sp>
      <p:pic>
        <p:nvPicPr>
          <p:cNvPr id="4" name="Picture 3"/>
          <p:cNvPicPr>
            <a:picLocks noChangeAspect="1"/>
          </p:cNvPicPr>
          <p:nvPr/>
        </p:nvPicPr>
        <p:blipFill rotWithShape="1">
          <a:blip r:embed="rId3"/>
          <a:srcRect l="25104" t="10010" r="25856" b="2725"/>
          <a:stretch/>
        </p:blipFill>
        <p:spPr>
          <a:xfrm>
            <a:off x="10064953" y="118082"/>
            <a:ext cx="2021834" cy="1948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210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rPr>
              <a:t>5-Concerning Practice</a:t>
            </a:r>
          </a:p>
        </p:txBody>
      </p:sp>
      <p:sp>
        <p:nvSpPr>
          <p:cNvPr id="5" name="Content Placeholder 4"/>
          <p:cNvSpPr>
            <a:spLocks noGrp="1"/>
          </p:cNvSpPr>
          <p:nvPr>
            <p:ph sz="quarter" idx="1"/>
          </p:nvPr>
        </p:nvSpPr>
        <p:spPr/>
        <p:txBody>
          <a:bodyPr>
            <a:normAutofit/>
          </a:bodyPr>
          <a:lstStyle/>
          <a:p>
            <a:r>
              <a:rPr lang="en-US" sz="3600" b="1" dirty="0">
                <a:solidFill>
                  <a:schemeClr val="bg1"/>
                </a:solidFill>
                <a:effectLst>
                  <a:outerShdw blurRad="38100" dist="38100" dir="2700000" algn="tl">
                    <a:srgbClr val="000000">
                      <a:alpha val="43137"/>
                    </a:srgbClr>
                  </a:outerShdw>
                </a:effectLst>
              </a:rPr>
              <a:t>Negative Impact or harm</a:t>
            </a:r>
          </a:p>
        </p:txBody>
      </p:sp>
    </p:spTree>
    <p:extLst>
      <p:ext uri="{BB962C8B-B14F-4D97-AF65-F5344CB8AC3E}">
        <p14:creationId xmlns:p14="http://schemas.microsoft.com/office/powerpoint/2010/main" val="411980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solidFill>
                  <a:schemeClr val="bg1"/>
                </a:solidFill>
                <a:effectLst>
                  <a:outerShdw blurRad="38100" dist="38100" dir="2700000" algn="tl">
                    <a:srgbClr val="000000">
                      <a:alpha val="43137"/>
                    </a:srgbClr>
                  </a:outerShdw>
                </a:effectLst>
              </a:rPr>
              <a:t>NR. Not able to be Rated on the CEBC Scientific Rating Scale</a:t>
            </a:r>
          </a:p>
        </p:txBody>
      </p:sp>
      <p:sp>
        <p:nvSpPr>
          <p:cNvPr id="3" name="Content Placeholder 2"/>
          <p:cNvSpPr>
            <a:spLocks noGrp="1"/>
          </p:cNvSpPr>
          <p:nvPr>
            <p:ph sz="quarter" idx="1"/>
          </p:nvPr>
        </p:nvSpPr>
        <p:spPr>
          <a:xfrm>
            <a:off x="188685" y="1825625"/>
            <a:ext cx="11756571" cy="4351338"/>
          </a:xfrm>
        </p:spPr>
        <p:txBody>
          <a:bodyPr>
            <a:noAutofit/>
          </a:bodyPr>
          <a:lstStyle/>
          <a:p>
            <a:r>
              <a:rPr lang="en-US" sz="3200" b="1" dirty="0">
                <a:solidFill>
                  <a:schemeClr val="bg1"/>
                </a:solidFill>
                <a:effectLst>
                  <a:outerShdw blurRad="38100" dist="38100" dir="2700000" algn="tl">
                    <a:srgbClr val="000000">
                      <a:alpha val="43137"/>
                    </a:srgbClr>
                  </a:outerShdw>
                </a:effectLst>
              </a:rPr>
              <a:t>The </a:t>
            </a:r>
            <a:r>
              <a:rPr lang="en-US" sz="3200" b="1" dirty="0">
                <a:solidFill>
                  <a:srgbClr val="FF0000"/>
                </a:solidFill>
                <a:effectLst>
                  <a:outerShdw blurRad="38100" dist="38100" dir="2700000" algn="tl">
                    <a:srgbClr val="000000">
                      <a:alpha val="43137"/>
                    </a:srgbClr>
                  </a:outerShdw>
                </a:effectLst>
              </a:rPr>
              <a:t>practice does not have any published, peer-reviewed </a:t>
            </a:r>
            <a:r>
              <a:rPr lang="en-US" sz="3200" b="1" dirty="0">
                <a:solidFill>
                  <a:schemeClr val="bg1"/>
                </a:solidFill>
                <a:effectLst>
                  <a:outerShdw blurRad="38100" dist="38100" dir="2700000" algn="tl">
                    <a:srgbClr val="000000">
                      <a:alpha val="43137"/>
                    </a:srgbClr>
                  </a:outerShdw>
                </a:effectLst>
              </a:rPr>
              <a:t>study utilizing some form of control (e.g., untreated group, placebo group, matched wait list study) that has established the practice's benefit over the placebo, or found it to be comparable to or better than an appropriate comparison practice.</a:t>
            </a:r>
          </a:p>
          <a:p>
            <a:r>
              <a:rPr lang="en-US" sz="3200" b="1" dirty="0">
                <a:solidFill>
                  <a:schemeClr val="bg1"/>
                </a:solidFill>
                <a:effectLst>
                  <a:outerShdw blurRad="38100" dist="38100" dir="2700000" algn="tl">
                    <a:srgbClr val="000000">
                      <a:alpha val="43137"/>
                    </a:srgbClr>
                  </a:outerShdw>
                </a:effectLst>
              </a:rPr>
              <a:t>The </a:t>
            </a:r>
            <a:r>
              <a:rPr lang="en-US" sz="3200" b="1" dirty="0">
                <a:solidFill>
                  <a:srgbClr val="FF0000"/>
                </a:solidFill>
                <a:effectLst>
                  <a:outerShdw blurRad="38100" dist="38100" dir="2700000" algn="tl">
                    <a:srgbClr val="000000">
                      <a:alpha val="43137"/>
                    </a:srgbClr>
                  </a:outerShdw>
                </a:effectLst>
              </a:rPr>
              <a:t>practice is generally accepted in clinical practice </a:t>
            </a:r>
            <a:r>
              <a:rPr lang="en-US" sz="3200" b="1" dirty="0">
                <a:solidFill>
                  <a:schemeClr val="bg1"/>
                </a:solidFill>
                <a:effectLst>
                  <a:outerShdw blurRad="38100" dist="38100" dir="2700000" algn="tl">
                    <a:srgbClr val="000000">
                      <a:alpha val="43137"/>
                    </a:srgbClr>
                  </a:outerShdw>
                </a:effectLst>
              </a:rPr>
              <a:t>as appropriate for use with children receiving services from child welfare or related systems and their parents/caregivers.</a:t>
            </a:r>
          </a:p>
          <a:p>
            <a:r>
              <a:rPr lang="en-US" sz="3200" b="1" dirty="0">
                <a:solidFill>
                  <a:schemeClr val="bg1"/>
                </a:solidFill>
                <a:effectLst>
                  <a:outerShdw blurRad="38100" dist="38100" dir="2700000" algn="tl">
                    <a:srgbClr val="000000">
                      <a:alpha val="43137"/>
                    </a:srgbClr>
                  </a:outerShdw>
                </a:effectLst>
              </a:rPr>
              <a:t>The practice does not meet criteria for any other level on the CEBC Scientific Rating Scale.</a:t>
            </a:r>
          </a:p>
        </p:txBody>
      </p:sp>
    </p:spTree>
    <p:extLst>
      <p:ext uri="{BB962C8B-B14F-4D97-AF65-F5344CB8AC3E}">
        <p14:creationId xmlns:p14="http://schemas.microsoft.com/office/powerpoint/2010/main" val="389070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7452" y="2466899"/>
            <a:ext cx="5371282" cy="3662238"/>
          </a:xfrm>
          <a:prstGeom prst="rect">
            <a:avLst/>
          </a:prstGeom>
        </p:spPr>
      </p:pic>
      <p:pic>
        <p:nvPicPr>
          <p:cNvPr id="4" name="Picture 3"/>
          <p:cNvPicPr>
            <a:picLocks noChangeAspect="1"/>
          </p:cNvPicPr>
          <p:nvPr/>
        </p:nvPicPr>
        <p:blipFill>
          <a:blip r:embed="rId3"/>
          <a:stretch>
            <a:fillRect/>
          </a:stretch>
        </p:blipFill>
        <p:spPr>
          <a:xfrm>
            <a:off x="6253169" y="2466898"/>
            <a:ext cx="5401802" cy="3662239"/>
          </a:xfrm>
          <a:prstGeom prst="rect">
            <a:avLst/>
          </a:prstGeom>
        </p:spPr>
      </p:pic>
      <p:sp>
        <p:nvSpPr>
          <p:cNvPr id="5" name="TextBox 4"/>
          <p:cNvSpPr txBox="1"/>
          <p:nvPr/>
        </p:nvSpPr>
        <p:spPr>
          <a:xfrm>
            <a:off x="6253169" y="1752600"/>
            <a:ext cx="3581400" cy="523220"/>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rPr>
              <a:t>Without data</a:t>
            </a:r>
          </a:p>
        </p:txBody>
      </p:sp>
      <p:sp>
        <p:nvSpPr>
          <p:cNvPr id="6" name="TextBox 5"/>
          <p:cNvSpPr txBox="1"/>
          <p:nvPr/>
        </p:nvSpPr>
        <p:spPr>
          <a:xfrm>
            <a:off x="2081917" y="1673346"/>
            <a:ext cx="3581400" cy="584775"/>
          </a:xfrm>
          <a:prstGeom prst="rect">
            <a:avLst/>
          </a:prstGeom>
          <a:noFill/>
        </p:spPr>
        <p:txBody>
          <a:bodyPr wrap="square" rtlCol="0">
            <a:spAutoFit/>
          </a:bodyPr>
          <a:lstStyle/>
          <a:p>
            <a:pPr algn="ctr"/>
            <a:r>
              <a:rPr lang="en-US" sz="3200" b="1" dirty="0">
                <a:solidFill>
                  <a:srgbClr val="FF0000"/>
                </a:solidFill>
                <a:effectLst>
                  <a:outerShdw blurRad="38100" dist="38100" dir="2700000" algn="tl">
                    <a:srgbClr val="000000">
                      <a:alpha val="43137"/>
                    </a:srgbClr>
                  </a:outerShdw>
                </a:effectLst>
              </a:rPr>
              <a:t>With data</a:t>
            </a:r>
          </a:p>
        </p:txBody>
      </p:sp>
      <p:sp>
        <p:nvSpPr>
          <p:cNvPr id="7" name="Title 6"/>
          <p:cNvSpPr>
            <a:spLocks noGrp="1"/>
          </p:cNvSpPr>
          <p:nvPr>
            <p:ph type="title"/>
          </p:nvPr>
        </p:nvSpPr>
        <p:spPr/>
        <p:txBody>
          <a:bodyPr>
            <a:normAutofit/>
          </a:bodyPr>
          <a:lstStyle/>
          <a:p>
            <a:r>
              <a:rPr lang="en-US" sz="6000" b="1" dirty="0">
                <a:solidFill>
                  <a:schemeClr val="bg1"/>
                </a:solidFill>
                <a:effectLst>
                  <a:outerShdw blurRad="38100" dist="38100" dir="2700000" algn="tl">
                    <a:srgbClr val="000000">
                      <a:alpha val="43137"/>
                    </a:srgbClr>
                  </a:outerShdw>
                </a:effectLst>
              </a:rPr>
              <a:t>Eat at the adult table if……</a:t>
            </a:r>
          </a:p>
        </p:txBody>
      </p:sp>
    </p:spTree>
    <p:extLst>
      <p:ext uri="{BB962C8B-B14F-4D97-AF65-F5344CB8AC3E}">
        <p14:creationId xmlns:p14="http://schemas.microsoft.com/office/powerpoint/2010/main" val="3461000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4" y="228600"/>
            <a:ext cx="11248572" cy="990600"/>
          </a:xfrm>
        </p:spPr>
        <p:txBody>
          <a:bodyPr>
            <a:noAutofit/>
          </a:bodyPr>
          <a:lstStyle/>
          <a:p>
            <a:r>
              <a:rPr lang="en-US" sz="4800" b="1" dirty="0">
                <a:solidFill>
                  <a:schemeClr val="bg1"/>
                </a:solidFill>
                <a:effectLst>
                  <a:outerShdw blurRad="38100" dist="38100" dir="2700000" algn="tl">
                    <a:srgbClr val="000000">
                      <a:alpha val="43137"/>
                    </a:srgbClr>
                  </a:outerShdw>
                </a:effectLst>
              </a:rPr>
              <a:t>Example:  Not on the list and no published relationship between mapping and imaging</a:t>
            </a:r>
          </a:p>
        </p:txBody>
      </p:sp>
      <p:pic>
        <p:nvPicPr>
          <p:cNvPr id="3" name="Picture 2"/>
          <p:cNvPicPr>
            <a:picLocks noChangeAspect="1"/>
          </p:cNvPicPr>
          <p:nvPr/>
        </p:nvPicPr>
        <p:blipFill rotWithShape="1">
          <a:blip r:embed="rId2"/>
          <a:srcRect l="24583" t="14616" r="25417" b="25385"/>
          <a:stretch/>
        </p:blipFill>
        <p:spPr>
          <a:xfrm>
            <a:off x="1752600" y="1600201"/>
            <a:ext cx="7848600" cy="5101590"/>
          </a:xfrm>
          <a:prstGeom prst="rect">
            <a:avLst/>
          </a:prstGeom>
        </p:spPr>
      </p:pic>
      <p:cxnSp>
        <p:nvCxnSpPr>
          <p:cNvPr id="5" name="Straight Arrow Connector 4"/>
          <p:cNvCxnSpPr/>
          <p:nvPr/>
        </p:nvCxnSpPr>
        <p:spPr>
          <a:xfrm flipH="1">
            <a:off x="5257800" y="4780307"/>
            <a:ext cx="4914900" cy="1219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7119299" y="1608153"/>
            <a:ext cx="2948378" cy="3392803"/>
          </a:xfrm>
          <a:prstGeom prst="rect">
            <a:avLst/>
          </a:prstGeom>
        </p:spPr>
      </p:pic>
      <p:pic>
        <p:nvPicPr>
          <p:cNvPr id="9" name="Picture 8"/>
          <p:cNvPicPr>
            <a:picLocks noChangeAspect="1"/>
          </p:cNvPicPr>
          <p:nvPr/>
        </p:nvPicPr>
        <p:blipFill rotWithShape="1">
          <a:blip r:embed="rId4"/>
          <a:srcRect l="33333" t="24191" r="34167" b="40770"/>
          <a:stretch/>
        </p:blipFill>
        <p:spPr>
          <a:xfrm>
            <a:off x="1752601" y="1616104"/>
            <a:ext cx="5408661" cy="3392803"/>
          </a:xfrm>
          <a:prstGeom prst="rect">
            <a:avLst/>
          </a:prstGeom>
        </p:spPr>
      </p:pic>
    </p:spTree>
    <p:extLst>
      <p:ext uri="{BB962C8B-B14F-4D97-AF65-F5344CB8AC3E}">
        <p14:creationId xmlns:p14="http://schemas.microsoft.com/office/powerpoint/2010/main" val="1606640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5646"/>
            <a:ext cx="12192000" cy="1143000"/>
          </a:xfrm>
        </p:spPr>
        <p:txBody>
          <a:bodyPr>
            <a:noAutofit/>
          </a:bodyPr>
          <a:lstStyle/>
          <a:p>
            <a:pPr>
              <a:defRPr/>
            </a:pPr>
            <a:r>
              <a:rPr lang="en-US" sz="4000" b="1" dirty="0">
                <a:solidFill>
                  <a:schemeClr val="bg1"/>
                </a:solidFill>
                <a:effectLst>
                  <a:outerShdw blurRad="38100" dist="38100" dir="2700000" algn="tl">
                    <a:srgbClr val="000000">
                      <a:alpha val="43137"/>
                    </a:srgbClr>
                  </a:outerShdw>
                </a:effectLst>
              </a:rPr>
              <a:t>National Registry of Evidence-based Programs and Practices</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 http://nrepp.samhsa.gov/</a:t>
            </a:r>
          </a:p>
        </p:txBody>
      </p:sp>
      <p:pic>
        <p:nvPicPr>
          <p:cNvPr id="3" name="Picture 2"/>
          <p:cNvPicPr>
            <a:picLocks noChangeAspect="1"/>
          </p:cNvPicPr>
          <p:nvPr/>
        </p:nvPicPr>
        <p:blipFill rotWithShape="1">
          <a:blip r:embed="rId2"/>
          <a:srcRect l="17155" t="9328" r="21261" b="6297"/>
          <a:stretch/>
        </p:blipFill>
        <p:spPr>
          <a:xfrm>
            <a:off x="2895600" y="1322188"/>
            <a:ext cx="7176052" cy="5535812"/>
          </a:xfrm>
          <a:prstGeom prst="rect">
            <a:avLst/>
          </a:prstGeom>
        </p:spPr>
      </p:pic>
    </p:spTree>
    <p:extLst>
      <p:ext uri="{BB962C8B-B14F-4D97-AF65-F5344CB8AC3E}">
        <p14:creationId xmlns:p14="http://schemas.microsoft.com/office/powerpoint/2010/main" val="57076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599661"/>
            <a:ext cx="10535478" cy="990600"/>
          </a:xfrm>
        </p:spPr>
        <p:txBody>
          <a:bodyPr>
            <a:normAutofit fontScale="90000"/>
          </a:bodyPr>
          <a:lstStyle/>
          <a:p>
            <a:pPr>
              <a:defRPr/>
            </a:pPr>
            <a:r>
              <a:rPr lang="en-US" sz="6000" b="1" dirty="0">
                <a:solidFill>
                  <a:schemeClr val="bg1"/>
                </a:solidFill>
                <a:effectLst>
                  <a:outerShdw blurRad="38100" dist="38100" dir="2700000" algn="tl">
                    <a:srgbClr val="000000">
                      <a:alpha val="43137"/>
                    </a:srgbClr>
                  </a:outerShdw>
                </a:effectLst>
              </a:rPr>
              <a:t>Evidence-Based Resources for OJJDP</a:t>
            </a:r>
            <a:br>
              <a:rPr lang="en-US" sz="6000" b="1" dirty="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hlinkClick r:id="rId2"/>
              </a:rPr>
              <a:t>http://ojjdp.ncjrs.gov/funding/evidencebasedresearch.html</a:t>
            </a:r>
            <a:r>
              <a:rPr lang="en-US" sz="2200" dirty="0">
                <a:solidFill>
                  <a:schemeClr val="accent5">
                    <a:lumMod val="60000"/>
                    <a:lumOff val="40000"/>
                  </a:schemeClr>
                </a:solidFill>
              </a:rPr>
              <a:t/>
            </a:r>
            <a:br>
              <a:rPr lang="en-US" sz="2200" dirty="0">
                <a:solidFill>
                  <a:schemeClr val="accent5">
                    <a:lumMod val="60000"/>
                    <a:lumOff val="40000"/>
                  </a:schemeClr>
                </a:solidFill>
              </a:rPr>
            </a:br>
            <a:endParaRPr lang="en-US" sz="2700" dirty="0">
              <a:solidFill>
                <a:schemeClr val="accent5">
                  <a:lumMod val="60000"/>
                  <a:lumOff val="40000"/>
                </a:schemeClr>
              </a:solidFill>
            </a:endParaRPr>
          </a:p>
        </p:txBody>
      </p:sp>
      <p:pic>
        <p:nvPicPr>
          <p:cNvPr id="17411" name="Picture 2"/>
          <p:cNvPicPr>
            <a:picLocks noChangeAspect="1" noChangeArrowheads="1"/>
          </p:cNvPicPr>
          <p:nvPr/>
        </p:nvPicPr>
        <p:blipFill>
          <a:blip r:embed="rId3" cstate="print"/>
          <a:srcRect t="26250" r="2814" b="8749"/>
          <a:stretch>
            <a:fillRect/>
          </a:stretch>
        </p:blipFill>
        <p:spPr bwMode="auto">
          <a:xfrm>
            <a:off x="1191564" y="2080591"/>
            <a:ext cx="9019236" cy="4523409"/>
          </a:xfrm>
          <a:prstGeom prst="rect">
            <a:avLst/>
          </a:prstGeom>
          <a:noFill/>
          <a:ln w="9525">
            <a:noFill/>
            <a:miter lim="800000"/>
            <a:headEnd/>
            <a:tailEnd/>
          </a:ln>
        </p:spPr>
      </p:pic>
    </p:spTree>
    <p:extLst>
      <p:ext uri="{BB962C8B-B14F-4D97-AF65-F5344CB8AC3E}">
        <p14:creationId xmlns:p14="http://schemas.microsoft.com/office/powerpoint/2010/main" val="272543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3" y="2895600"/>
            <a:ext cx="10495720" cy="990600"/>
          </a:xfrm>
        </p:spPr>
        <p:txBody>
          <a:bodyPr>
            <a:noAutofit/>
          </a:bodyPr>
          <a:lstStyle/>
          <a:p>
            <a:pPr algn="ctr"/>
            <a:r>
              <a:rPr lang="en-US" sz="6000" b="1" dirty="0">
                <a:solidFill>
                  <a:schemeClr val="bg1"/>
                </a:solidFill>
                <a:effectLst>
                  <a:outerShdw blurRad="38100" dist="38100" dir="2700000" algn="tl">
                    <a:srgbClr val="000000">
                      <a:alpha val="43137"/>
                    </a:srgbClr>
                  </a:outerShdw>
                </a:effectLst>
              </a:rPr>
              <a:t>Symptoms of Abuse:  Differential Diagnosis</a:t>
            </a:r>
          </a:p>
        </p:txBody>
      </p:sp>
    </p:spTree>
    <p:extLst>
      <p:ext uri="{BB962C8B-B14F-4D97-AF65-F5344CB8AC3E}">
        <p14:creationId xmlns:p14="http://schemas.microsoft.com/office/powerpoint/2010/main" val="912584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sz="6000" b="1" dirty="0">
                <a:solidFill>
                  <a:schemeClr val="bg1"/>
                </a:solidFill>
                <a:effectLst>
                  <a:outerShdw blurRad="38100" dist="38100" dir="2700000" algn="tl">
                    <a:srgbClr val="000000">
                      <a:alpha val="43137"/>
                    </a:srgbClr>
                  </a:outerShdw>
                </a:effectLst>
              </a:rPr>
              <a:t>The Conceptual Model</a:t>
            </a:r>
          </a:p>
        </p:txBody>
      </p:sp>
      <p:pic>
        <p:nvPicPr>
          <p:cNvPr id="29699" name="Picture 3" descr="blocktop_r1_c1"/>
          <p:cNvPicPr>
            <a:picLocks noGrp="1" noChangeAspect="1" noChangeArrowheads="1"/>
          </p:cNvPicPr>
          <p:nvPr>
            <p:ph idx="1"/>
          </p:nvPr>
        </p:nvPicPr>
        <p:blipFill>
          <a:blip r:embed="rId2" cstate="print"/>
          <a:srcRect/>
          <a:stretch>
            <a:fillRect/>
          </a:stretch>
        </p:blipFill>
        <p:spPr>
          <a:xfrm>
            <a:off x="893674" y="3101009"/>
            <a:ext cx="9853173" cy="1775791"/>
          </a:xfrm>
          <a:noFill/>
        </p:spPr>
      </p:pic>
    </p:spTree>
    <p:extLst>
      <p:ext uri="{BB962C8B-B14F-4D97-AF65-F5344CB8AC3E}">
        <p14:creationId xmlns:p14="http://schemas.microsoft.com/office/powerpoint/2010/main" val="2969641067"/>
      </p:ext>
    </p:extLst>
  </p:cSld>
  <p:clrMapOvr>
    <a:masterClrMapping/>
  </p:clrMapOvr>
  <p:transition xmlns:p14="http://schemas.microsoft.com/office/powerpoint/2010/mai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49186" y="221974"/>
            <a:ext cx="9705561" cy="1143000"/>
          </a:xfrm>
        </p:spPr>
        <p:txBody>
          <a:bodyPr>
            <a:noAutofit/>
          </a:bodyPr>
          <a:lstStyle/>
          <a:p>
            <a:r>
              <a:rPr lang="en-US" sz="6000" b="1" dirty="0">
                <a:solidFill>
                  <a:schemeClr val="bg1"/>
                </a:solidFill>
                <a:effectLst>
                  <a:outerShdw blurRad="38100" dist="38100" dir="2700000" algn="tl">
                    <a:srgbClr val="000000">
                      <a:alpha val="43137"/>
                    </a:srgbClr>
                  </a:outerShdw>
                </a:effectLst>
              </a:rPr>
              <a:t>A History of Conceptualization</a:t>
            </a:r>
          </a:p>
        </p:txBody>
      </p:sp>
      <p:sp>
        <p:nvSpPr>
          <p:cNvPr id="33795" name="Rectangle 3"/>
          <p:cNvSpPr>
            <a:spLocks noChangeArrowheads="1"/>
          </p:cNvSpPr>
          <p:nvPr/>
        </p:nvSpPr>
        <p:spPr bwMode="auto">
          <a:xfrm>
            <a:off x="7646436" y="2664101"/>
            <a:ext cx="3935964" cy="1301200"/>
          </a:xfrm>
          <a:prstGeom prst="rect">
            <a:avLst/>
          </a:prstGeom>
          <a:solidFill>
            <a:srgbClr val="FFFFFF"/>
          </a:solidFill>
          <a:ln w="9525">
            <a:solidFill>
              <a:srgbClr val="000000"/>
            </a:solidFill>
            <a:miter lim="800000"/>
            <a:headEnd/>
            <a:tailEnd/>
          </a:ln>
        </p:spPr>
        <p:txBody>
          <a:bodyPr/>
          <a:lstStyle/>
          <a:p>
            <a:pPr algn="ctr"/>
            <a:r>
              <a:rPr lang="en-US" sz="4800" b="1" dirty="0">
                <a:solidFill>
                  <a:srgbClr val="00B0F0"/>
                </a:solidFill>
                <a:effectLst>
                  <a:outerShdw blurRad="38100" dist="38100" dir="2700000" algn="tl">
                    <a:srgbClr val="000000">
                      <a:alpha val="43137"/>
                    </a:srgbClr>
                  </a:outerShdw>
                </a:effectLst>
              </a:rPr>
              <a:t>SYMPTOMS</a:t>
            </a:r>
            <a:endParaRPr lang="en-US" sz="2800" b="1" dirty="0">
              <a:solidFill>
                <a:srgbClr val="00B0F0"/>
              </a:solidFill>
              <a:effectLst>
                <a:outerShdw blurRad="38100" dist="38100" dir="2700000" algn="tl">
                  <a:srgbClr val="000000">
                    <a:alpha val="43137"/>
                  </a:srgbClr>
                </a:outerShdw>
              </a:effectLst>
            </a:endParaRPr>
          </a:p>
        </p:txBody>
      </p:sp>
      <p:sp>
        <p:nvSpPr>
          <p:cNvPr id="33796" name="Line 4"/>
          <p:cNvSpPr>
            <a:spLocks noChangeShapeType="1"/>
          </p:cNvSpPr>
          <p:nvPr/>
        </p:nvSpPr>
        <p:spPr bwMode="auto">
          <a:xfrm flipV="1">
            <a:off x="5123543" y="3280229"/>
            <a:ext cx="2293257" cy="14514"/>
          </a:xfrm>
          <a:prstGeom prst="line">
            <a:avLst/>
          </a:prstGeom>
          <a:noFill/>
          <a:ln w="73025">
            <a:solidFill>
              <a:schemeClr val="bg1"/>
            </a:solidFill>
            <a:round/>
            <a:headEnd/>
            <a:tailEnd type="triangle" w="med" len="med"/>
          </a:ln>
          <a:effectLst/>
        </p:spPr>
        <p:txBody>
          <a:bodyPr wrap="none" anchor="ctr"/>
          <a:lstStyle/>
          <a:p>
            <a:endParaRPr lang="en-US"/>
          </a:p>
        </p:txBody>
      </p:sp>
      <p:sp>
        <p:nvSpPr>
          <p:cNvPr id="33797" name="Oval 5"/>
          <p:cNvSpPr>
            <a:spLocks noChangeArrowheads="1"/>
          </p:cNvSpPr>
          <p:nvPr/>
        </p:nvSpPr>
        <p:spPr bwMode="auto">
          <a:xfrm>
            <a:off x="636105" y="2345636"/>
            <a:ext cx="4121426" cy="1619665"/>
          </a:xfrm>
          <a:prstGeom prst="ellipse">
            <a:avLst/>
          </a:prstGeom>
          <a:solidFill>
            <a:srgbClr val="FFFFFF"/>
          </a:solidFill>
          <a:ln w="9525">
            <a:solidFill>
              <a:srgbClr val="000000"/>
            </a:solidFill>
            <a:round/>
            <a:headEnd/>
            <a:tailEnd/>
          </a:ln>
        </p:spPr>
        <p:txBody>
          <a:bodyPr/>
          <a:lstStyle/>
          <a:p>
            <a:pPr algn="ctr"/>
            <a:r>
              <a:rPr lang="en-US" sz="4800" b="1" dirty="0">
                <a:solidFill>
                  <a:srgbClr val="00B0F0"/>
                </a:solidFill>
                <a:effectLst>
                  <a:outerShdw blurRad="38100" dist="38100" dir="2700000" algn="tl">
                    <a:srgbClr val="000000">
                      <a:alpha val="43137"/>
                    </a:srgbClr>
                  </a:outerShdw>
                </a:effectLst>
              </a:rPr>
              <a:t>ABUSE</a:t>
            </a:r>
            <a:endParaRPr lang="en-US" sz="28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6940255"/>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199" y="228600"/>
            <a:ext cx="9557657" cy="1524000"/>
          </a:xfrm>
        </p:spPr>
        <p:txBody>
          <a:bodyPr>
            <a:noAutofit/>
          </a:bodyPr>
          <a:lstStyle/>
          <a:p>
            <a:r>
              <a:rPr lang="en-US" sz="6000" b="1" dirty="0">
                <a:solidFill>
                  <a:schemeClr val="bg1"/>
                </a:solidFill>
                <a:effectLst>
                  <a:outerShdw blurRad="38100" dist="38100" dir="2700000" algn="tl">
                    <a:srgbClr val="000000">
                      <a:alpha val="43137"/>
                    </a:srgbClr>
                  </a:outerShdw>
                </a:effectLst>
              </a:rPr>
              <a:t>A History of Conceptualization</a:t>
            </a:r>
            <a:endParaRPr lang="en-US" b="1" dirty="0">
              <a:solidFill>
                <a:schemeClr val="bg1"/>
              </a:solidFill>
              <a:effectLst>
                <a:outerShdw blurRad="38100" dist="38100" dir="2700000" algn="tl">
                  <a:srgbClr val="000000">
                    <a:alpha val="43137"/>
                  </a:srgbClr>
                </a:outerShdw>
              </a:effectLst>
            </a:endParaRPr>
          </a:p>
        </p:txBody>
      </p:sp>
      <p:sp>
        <p:nvSpPr>
          <p:cNvPr id="36867" name="Rectangle 3"/>
          <p:cNvSpPr>
            <a:spLocks noGrp="1" noChangeArrowheads="1"/>
          </p:cNvSpPr>
          <p:nvPr>
            <p:ph type="body" idx="1"/>
          </p:nvPr>
        </p:nvSpPr>
        <p:spPr>
          <a:xfrm>
            <a:off x="680585" y="5580064"/>
            <a:ext cx="11030856" cy="1022350"/>
          </a:xfrm>
        </p:spPr>
        <p:txBody>
          <a:bodyPr>
            <a:noAutofit/>
          </a:bodyPr>
          <a:lstStyle/>
          <a:p>
            <a:r>
              <a:rPr lang="en-US" sz="3200" b="1" dirty="0">
                <a:solidFill>
                  <a:schemeClr val="bg1"/>
                </a:solidFill>
                <a:effectLst>
                  <a:outerShdw blurRad="38100" dist="38100" dir="2700000" algn="tl">
                    <a:srgbClr val="000000">
                      <a:alpha val="43137"/>
                    </a:srgbClr>
                  </a:outerShdw>
                </a:effectLst>
              </a:rPr>
              <a:t>Knowing these facts accounts for a relatively small percentage of the variance in outcome and symptomatology.</a:t>
            </a:r>
            <a:endParaRPr lang="en-US" sz="2400" b="1" dirty="0">
              <a:solidFill>
                <a:schemeClr val="bg1"/>
              </a:solidFill>
              <a:effectLst>
                <a:outerShdw blurRad="38100" dist="38100" dir="2700000" algn="tl">
                  <a:srgbClr val="000000">
                    <a:alpha val="43137"/>
                  </a:srgbClr>
                </a:outerShdw>
              </a:effectLst>
            </a:endParaRPr>
          </a:p>
        </p:txBody>
      </p:sp>
      <p:sp>
        <p:nvSpPr>
          <p:cNvPr id="36868" name="Rectangle 4"/>
          <p:cNvSpPr>
            <a:spLocks noChangeArrowheads="1"/>
          </p:cNvSpPr>
          <p:nvPr/>
        </p:nvSpPr>
        <p:spPr bwMode="auto">
          <a:xfrm>
            <a:off x="7229476" y="3148014"/>
            <a:ext cx="2549525" cy="695325"/>
          </a:xfrm>
          <a:prstGeom prst="rect">
            <a:avLst/>
          </a:prstGeom>
          <a:solidFill>
            <a:srgbClr val="FFFF00"/>
          </a:solidFill>
          <a:ln w="9525">
            <a:solidFill>
              <a:srgbClr val="000000"/>
            </a:solidFill>
            <a:miter lim="800000"/>
            <a:headEnd/>
            <a:tailEnd/>
          </a:ln>
        </p:spPr>
        <p:txBody>
          <a:bodyPr/>
          <a:lstStyle/>
          <a:p>
            <a:pPr algn="ctr"/>
            <a:r>
              <a:rPr lang="en-US" sz="2400" b="1" dirty="0">
                <a:solidFill>
                  <a:srgbClr val="FF0000"/>
                </a:solidFill>
                <a:effectLst>
                  <a:outerShdw blurRad="38100" dist="38100" dir="2700000" algn="tl">
                    <a:srgbClr val="000000">
                      <a:alpha val="43137"/>
                    </a:srgbClr>
                  </a:outerShdw>
                </a:effectLst>
              </a:rPr>
              <a:t>SYMPTOMS</a:t>
            </a:r>
          </a:p>
        </p:txBody>
      </p:sp>
      <p:sp>
        <p:nvSpPr>
          <p:cNvPr id="36869" name="Oval 5"/>
          <p:cNvSpPr>
            <a:spLocks noChangeArrowheads="1"/>
          </p:cNvSpPr>
          <p:nvPr/>
        </p:nvSpPr>
        <p:spPr bwMode="auto">
          <a:xfrm>
            <a:off x="2762251" y="2233613"/>
            <a:ext cx="2847975" cy="590550"/>
          </a:xfrm>
          <a:prstGeom prst="ellipse">
            <a:avLst/>
          </a:prstGeom>
          <a:solidFill>
            <a:srgbClr val="66FF66"/>
          </a:solidFill>
          <a:ln w="9525">
            <a:solidFill>
              <a:srgbClr val="000000"/>
            </a:solidFill>
            <a:round/>
            <a:headEnd/>
            <a:tailEnd/>
          </a:ln>
        </p:spPr>
        <p:txBody>
          <a:bodyPr/>
          <a:lstStyle/>
          <a:p>
            <a:pPr algn="ctr"/>
            <a:r>
              <a:rPr lang="en-US" sz="2400" b="1" dirty="0">
                <a:solidFill>
                  <a:schemeClr val="bg2"/>
                </a:solidFill>
                <a:effectLst>
                  <a:outerShdw blurRad="38100" dist="38100" dir="2700000" algn="tl">
                    <a:srgbClr val="000000">
                      <a:alpha val="43137"/>
                    </a:srgbClr>
                  </a:outerShdw>
                </a:effectLst>
              </a:rPr>
              <a:t>DURATION</a:t>
            </a:r>
          </a:p>
        </p:txBody>
      </p:sp>
      <p:sp>
        <p:nvSpPr>
          <p:cNvPr id="36870" name="Oval 6"/>
          <p:cNvSpPr>
            <a:spLocks noChangeArrowheads="1"/>
          </p:cNvSpPr>
          <p:nvPr/>
        </p:nvSpPr>
        <p:spPr bwMode="auto">
          <a:xfrm>
            <a:off x="2762251" y="2935288"/>
            <a:ext cx="2847975" cy="590550"/>
          </a:xfrm>
          <a:prstGeom prst="ellipse">
            <a:avLst/>
          </a:prstGeom>
          <a:solidFill>
            <a:srgbClr val="FF3399"/>
          </a:solidFill>
          <a:ln w="9525">
            <a:solidFill>
              <a:srgbClr val="000000"/>
            </a:solidFill>
            <a:round/>
            <a:headEnd/>
            <a:tailEnd/>
          </a:ln>
        </p:spPr>
        <p:txBody>
          <a:bodyPr/>
          <a:lstStyle/>
          <a:p>
            <a:pPr algn="ctr"/>
            <a:r>
              <a:rPr lang="en-US" sz="2400" b="1" dirty="0">
                <a:solidFill>
                  <a:schemeClr val="bg2"/>
                </a:solidFill>
                <a:effectLst>
                  <a:outerShdw blurRad="38100" dist="38100" dir="2700000" algn="tl">
                    <a:srgbClr val="000000">
                      <a:alpha val="43137"/>
                    </a:srgbClr>
                  </a:outerShdw>
                </a:effectLst>
              </a:rPr>
              <a:t>FREQUENCY</a:t>
            </a:r>
          </a:p>
        </p:txBody>
      </p:sp>
      <p:sp>
        <p:nvSpPr>
          <p:cNvPr id="36871" name="Oval 7"/>
          <p:cNvSpPr>
            <a:spLocks noChangeArrowheads="1"/>
          </p:cNvSpPr>
          <p:nvPr/>
        </p:nvSpPr>
        <p:spPr bwMode="auto">
          <a:xfrm>
            <a:off x="2462213" y="3636963"/>
            <a:ext cx="3395662" cy="590550"/>
          </a:xfrm>
          <a:prstGeom prst="ellipse">
            <a:avLst/>
          </a:prstGeom>
          <a:solidFill>
            <a:srgbClr val="E5381B"/>
          </a:solidFill>
          <a:ln w="9525">
            <a:solidFill>
              <a:srgbClr val="000000"/>
            </a:solidFill>
            <a:round/>
            <a:headEnd/>
            <a:tailEnd/>
          </a:ln>
        </p:spPr>
        <p:txBody>
          <a:bodyPr/>
          <a:lstStyle/>
          <a:p>
            <a:pPr algn="ctr"/>
            <a:r>
              <a:rPr lang="en-US" sz="2400" b="1" dirty="0">
                <a:solidFill>
                  <a:schemeClr val="bg2"/>
                </a:solidFill>
                <a:effectLst>
                  <a:outerShdw blurRad="38100" dist="38100" dir="2700000" algn="tl">
                    <a:srgbClr val="000000">
                      <a:alpha val="43137"/>
                    </a:srgbClr>
                  </a:outerShdw>
                </a:effectLst>
              </a:rPr>
              <a:t>RELATIONSHIP</a:t>
            </a:r>
          </a:p>
        </p:txBody>
      </p:sp>
      <p:sp>
        <p:nvSpPr>
          <p:cNvPr id="36872" name="Oval 8"/>
          <p:cNvSpPr>
            <a:spLocks noChangeArrowheads="1"/>
          </p:cNvSpPr>
          <p:nvPr/>
        </p:nvSpPr>
        <p:spPr bwMode="auto">
          <a:xfrm>
            <a:off x="2405064" y="4338638"/>
            <a:ext cx="3500437" cy="590550"/>
          </a:xfrm>
          <a:prstGeom prst="ellipse">
            <a:avLst/>
          </a:prstGeom>
          <a:solidFill>
            <a:srgbClr val="1FCFE1"/>
          </a:solidFill>
          <a:ln w="9525">
            <a:solidFill>
              <a:srgbClr val="000000"/>
            </a:solidFill>
            <a:round/>
            <a:headEnd/>
            <a:tailEnd/>
          </a:ln>
        </p:spPr>
        <p:txBody>
          <a:bodyPr/>
          <a:lstStyle/>
          <a:p>
            <a:pPr algn="ctr"/>
            <a:r>
              <a:rPr lang="en-US" sz="2400" b="1" dirty="0">
                <a:solidFill>
                  <a:schemeClr val="bg2"/>
                </a:solidFill>
                <a:effectLst>
                  <a:outerShdw blurRad="38100" dist="38100" dir="2700000" algn="tl">
                    <a:srgbClr val="000000">
                      <a:alpha val="43137"/>
                    </a:srgbClr>
                  </a:outerShdw>
                </a:effectLst>
              </a:rPr>
              <a:t>TYPE OF ABUSE</a:t>
            </a:r>
          </a:p>
        </p:txBody>
      </p:sp>
      <p:sp>
        <p:nvSpPr>
          <p:cNvPr id="36873" name="Line 9"/>
          <p:cNvSpPr>
            <a:spLocks noChangeShapeType="1"/>
          </p:cNvSpPr>
          <p:nvPr/>
        </p:nvSpPr>
        <p:spPr bwMode="auto">
          <a:xfrm>
            <a:off x="5710238" y="2509838"/>
            <a:ext cx="723900" cy="0"/>
          </a:xfrm>
          <a:prstGeom prst="line">
            <a:avLst/>
          </a:prstGeom>
          <a:noFill/>
          <a:ln w="31750">
            <a:solidFill>
              <a:srgbClr val="FFFF00"/>
            </a:solidFill>
            <a:round/>
            <a:headEnd/>
            <a:tailEnd/>
          </a:ln>
        </p:spPr>
        <p:txBody>
          <a:bodyPr/>
          <a:lstStyle/>
          <a:p>
            <a:endParaRPr lang="en-US"/>
          </a:p>
        </p:txBody>
      </p:sp>
      <p:sp>
        <p:nvSpPr>
          <p:cNvPr id="36874" name="Line 10"/>
          <p:cNvSpPr>
            <a:spLocks noChangeShapeType="1"/>
          </p:cNvSpPr>
          <p:nvPr/>
        </p:nvSpPr>
        <p:spPr bwMode="auto">
          <a:xfrm>
            <a:off x="6434138" y="2509838"/>
            <a:ext cx="0" cy="2114550"/>
          </a:xfrm>
          <a:prstGeom prst="line">
            <a:avLst/>
          </a:prstGeom>
          <a:noFill/>
          <a:ln w="28575">
            <a:solidFill>
              <a:srgbClr val="FFFF00"/>
            </a:solidFill>
            <a:round/>
            <a:headEnd/>
            <a:tailEnd/>
          </a:ln>
        </p:spPr>
        <p:txBody>
          <a:bodyPr/>
          <a:lstStyle/>
          <a:p>
            <a:endParaRPr lang="en-US"/>
          </a:p>
        </p:txBody>
      </p:sp>
      <p:sp>
        <p:nvSpPr>
          <p:cNvPr id="36875" name="Line 11"/>
          <p:cNvSpPr>
            <a:spLocks noChangeShapeType="1"/>
          </p:cNvSpPr>
          <p:nvPr/>
        </p:nvSpPr>
        <p:spPr bwMode="auto">
          <a:xfrm flipH="1">
            <a:off x="5957888" y="4624388"/>
            <a:ext cx="476250" cy="0"/>
          </a:xfrm>
          <a:prstGeom prst="line">
            <a:avLst/>
          </a:prstGeom>
          <a:noFill/>
          <a:ln w="31750">
            <a:solidFill>
              <a:srgbClr val="FFFF00"/>
            </a:solidFill>
            <a:round/>
            <a:headEnd/>
            <a:tailEnd/>
          </a:ln>
        </p:spPr>
        <p:txBody>
          <a:bodyPr/>
          <a:lstStyle/>
          <a:p>
            <a:endParaRPr lang="en-US"/>
          </a:p>
        </p:txBody>
      </p:sp>
      <p:sp>
        <p:nvSpPr>
          <p:cNvPr id="36876" name="Line 12"/>
          <p:cNvSpPr>
            <a:spLocks noChangeShapeType="1"/>
          </p:cNvSpPr>
          <p:nvPr/>
        </p:nvSpPr>
        <p:spPr bwMode="auto">
          <a:xfrm>
            <a:off x="5715000" y="3276600"/>
            <a:ext cx="731520" cy="0"/>
          </a:xfrm>
          <a:prstGeom prst="line">
            <a:avLst/>
          </a:prstGeom>
          <a:noFill/>
          <a:ln w="31750">
            <a:solidFill>
              <a:srgbClr val="FFFF00"/>
            </a:solidFill>
            <a:round/>
            <a:headEnd/>
            <a:tailEnd/>
          </a:ln>
        </p:spPr>
        <p:txBody>
          <a:bodyPr/>
          <a:lstStyle/>
          <a:p>
            <a:endParaRPr lang="en-US"/>
          </a:p>
        </p:txBody>
      </p:sp>
      <p:sp>
        <p:nvSpPr>
          <p:cNvPr id="36877" name="Line 13"/>
          <p:cNvSpPr>
            <a:spLocks noChangeShapeType="1"/>
          </p:cNvSpPr>
          <p:nvPr/>
        </p:nvSpPr>
        <p:spPr bwMode="auto">
          <a:xfrm>
            <a:off x="5957888" y="3900488"/>
            <a:ext cx="495300" cy="0"/>
          </a:xfrm>
          <a:prstGeom prst="line">
            <a:avLst/>
          </a:prstGeom>
          <a:noFill/>
          <a:ln w="28575">
            <a:solidFill>
              <a:srgbClr val="FFFF00"/>
            </a:solidFill>
            <a:round/>
            <a:headEnd/>
            <a:tailEnd/>
          </a:ln>
        </p:spPr>
        <p:txBody>
          <a:bodyPr/>
          <a:lstStyle/>
          <a:p>
            <a:endParaRPr lang="en-US" b="1" dirty="0"/>
          </a:p>
        </p:txBody>
      </p:sp>
      <p:sp>
        <p:nvSpPr>
          <p:cNvPr id="36878" name="Line 14"/>
          <p:cNvSpPr>
            <a:spLocks noChangeShapeType="1"/>
          </p:cNvSpPr>
          <p:nvPr/>
        </p:nvSpPr>
        <p:spPr bwMode="auto">
          <a:xfrm>
            <a:off x="6434138" y="3505200"/>
            <a:ext cx="822960" cy="0"/>
          </a:xfrm>
          <a:prstGeom prst="line">
            <a:avLst/>
          </a:prstGeom>
          <a:noFill/>
          <a:ln w="53975">
            <a:solidFill>
              <a:srgbClr val="FFFF00"/>
            </a:solidFill>
            <a:round/>
            <a:headEnd/>
            <a:tailEnd type="triangle" w="med" len="med"/>
          </a:ln>
        </p:spPr>
        <p:txBody>
          <a:bodyPr/>
          <a:lstStyle/>
          <a:p>
            <a:endParaRPr lang="en-US"/>
          </a:p>
        </p:txBody>
      </p:sp>
    </p:spTree>
    <p:extLst>
      <p:ext uri="{BB962C8B-B14F-4D97-AF65-F5344CB8AC3E}">
        <p14:creationId xmlns:p14="http://schemas.microsoft.com/office/powerpoint/2010/main" val="2389555981"/>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543" y="2438400"/>
            <a:ext cx="9354457" cy="990600"/>
          </a:xfrm>
        </p:spPr>
        <p:txBody>
          <a:bodyPr>
            <a:noAutofit/>
          </a:bodyPr>
          <a:lstStyle/>
          <a:p>
            <a:pPr algn="ctr"/>
            <a:r>
              <a:rPr lang="en-US" sz="6000" b="1" dirty="0">
                <a:solidFill>
                  <a:schemeClr val="bg1"/>
                </a:solidFill>
                <a:effectLst>
                  <a:outerShdw blurRad="38100" dist="38100" dir="2700000" algn="tl">
                    <a:srgbClr val="000000">
                      <a:alpha val="43137"/>
                    </a:srgbClr>
                  </a:outerShdw>
                </a:effectLst>
              </a:rPr>
              <a:t>What is evidence-based treatment?</a:t>
            </a:r>
          </a:p>
        </p:txBody>
      </p:sp>
    </p:spTree>
    <p:extLst>
      <p:ext uri="{BB962C8B-B14F-4D97-AF65-F5344CB8AC3E}">
        <p14:creationId xmlns:p14="http://schemas.microsoft.com/office/powerpoint/2010/main" val="195649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839914" y="746126"/>
          <a:ext cx="8828087" cy="6111875"/>
        </p:xfrm>
        <a:graphic>
          <a:graphicData uri="http://schemas.openxmlformats.org/presentationml/2006/ole">
            <mc:AlternateContent xmlns:mc="http://schemas.openxmlformats.org/markup-compatibility/2006">
              <mc:Choice xmlns:v="urn:schemas-microsoft-com:vml" Requires="v">
                <p:oleObj spid="_x0000_s1037" name="Document" r:id="rId3" imgW="9328674" imgH="6614222" progId="Word.Document.8">
                  <p:embed/>
                </p:oleObj>
              </mc:Choice>
              <mc:Fallback>
                <p:oleObj name="Document" r:id="rId3" imgW="9328674" imgH="6614222" progId="Word.Document.8">
                  <p:embed/>
                  <p:pic>
                    <p:nvPicPr>
                      <p:cNvPr id="10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914" y="746126"/>
                        <a:ext cx="8828087" cy="611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WordArt 3"/>
          <p:cNvSpPr>
            <a:spLocks noChangeArrowheads="1" noChangeShapeType="1" noTextEdit="1"/>
          </p:cNvSpPr>
          <p:nvPr/>
        </p:nvSpPr>
        <p:spPr bwMode="auto">
          <a:xfrm>
            <a:off x="3581400" y="228600"/>
            <a:ext cx="4552950"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Spaccarelli (1994)</a:t>
            </a:r>
          </a:p>
        </p:txBody>
      </p:sp>
    </p:spTree>
    <p:extLst>
      <p:ext uri="{BB962C8B-B14F-4D97-AF65-F5344CB8AC3E}">
        <p14:creationId xmlns:p14="http://schemas.microsoft.com/office/powerpoint/2010/main" val="2959537358"/>
      </p:ext>
    </p:extLst>
  </p:cSld>
  <p:clrMapOvr>
    <a:masterClrMapping/>
  </p:clrMapOvr>
  <p:transition xmlns:p14="http://schemas.microsoft.com/office/powerpoint/2010/mai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rPr>
              <a:t>Support Services</a:t>
            </a:r>
          </a:p>
        </p:txBody>
      </p:sp>
      <p:sp>
        <p:nvSpPr>
          <p:cNvPr id="199683" name="Rectangle 3"/>
          <p:cNvSpPr>
            <a:spLocks noGrp="1" noChangeArrowheads="1"/>
          </p:cNvSpPr>
          <p:nvPr>
            <p:ph type="body" idx="1"/>
          </p:nvPr>
        </p:nvSpPr>
        <p:spPr/>
        <p:txBody>
          <a:bodyPr>
            <a:noAutofit/>
          </a:bodyPr>
          <a:lstStyle/>
          <a:p>
            <a:r>
              <a:rPr lang="en-US" sz="3600" b="1" dirty="0">
                <a:solidFill>
                  <a:schemeClr val="bg1"/>
                </a:solidFill>
                <a:effectLst>
                  <a:outerShdw blurRad="38100" dist="38100" dir="2700000" algn="tl">
                    <a:srgbClr val="000000">
                      <a:alpha val="43137"/>
                    </a:srgbClr>
                  </a:outerShdw>
                </a:effectLst>
              </a:rPr>
              <a:t>The support of the child by a </a:t>
            </a:r>
            <a:r>
              <a:rPr lang="en-US" sz="3600" b="1" dirty="0">
                <a:solidFill>
                  <a:srgbClr val="FF3399"/>
                </a:solidFill>
                <a:effectLst>
                  <a:outerShdw blurRad="38100" dist="38100" dir="2700000" algn="tl">
                    <a:srgbClr val="000000">
                      <a:alpha val="43137"/>
                    </a:srgbClr>
                  </a:outerShdw>
                </a:effectLst>
              </a:rPr>
              <a:t>significant</a:t>
            </a:r>
            <a:r>
              <a:rPr lang="en-US" sz="3600" b="1" dirty="0">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adult who conveys an attitude </a:t>
            </a:r>
            <a:r>
              <a:rPr lang="en-US" sz="3600" b="1" dirty="0">
                <a:solidFill>
                  <a:srgbClr val="FFFF00"/>
                </a:solidFill>
                <a:effectLst>
                  <a:outerShdw blurRad="38100" dist="38100" dir="2700000" algn="tl">
                    <a:srgbClr val="000000">
                      <a:alpha val="43137"/>
                    </a:srgbClr>
                  </a:outerShdw>
                </a:effectLst>
              </a:rPr>
              <a:t>of belief</a:t>
            </a:r>
            <a:r>
              <a:rPr lang="en-US" sz="3600" b="1" dirty="0">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is central to </a:t>
            </a:r>
            <a:r>
              <a:rPr lang="en-US" sz="3600" b="1" dirty="0">
                <a:solidFill>
                  <a:srgbClr val="00FF00"/>
                </a:solidFill>
                <a:effectLst>
                  <a:outerShdw blurRad="38100" dist="38100" dir="2700000" algn="tl">
                    <a:srgbClr val="000000">
                      <a:alpha val="43137"/>
                    </a:srgbClr>
                  </a:outerShdw>
                </a:effectLst>
              </a:rPr>
              <a:t>safety</a:t>
            </a:r>
            <a:r>
              <a:rPr lang="en-US" sz="3600" b="1" dirty="0">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and</a:t>
            </a:r>
            <a:r>
              <a:rPr lang="en-US" sz="3600" b="1" dirty="0">
                <a:effectLst>
                  <a:outerShdw blurRad="38100" dist="38100" dir="2700000" algn="tl">
                    <a:srgbClr val="000000">
                      <a:alpha val="43137"/>
                    </a:srgbClr>
                  </a:outerShdw>
                </a:effectLst>
              </a:rPr>
              <a:t> </a:t>
            </a:r>
            <a:r>
              <a:rPr lang="en-US" sz="3600" b="1" dirty="0">
                <a:solidFill>
                  <a:schemeClr val="accent1"/>
                </a:solidFill>
                <a:effectLst>
                  <a:outerShdw blurRad="38100" dist="38100" dir="2700000" algn="tl">
                    <a:srgbClr val="000000">
                      <a:alpha val="43137"/>
                    </a:srgbClr>
                  </a:outerShdw>
                </a:effectLst>
              </a:rPr>
              <a:t>recovery</a:t>
            </a:r>
            <a:endParaRPr lang="en-US" sz="3600" b="1" dirty="0">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For parents to be supportive, someone must also support them</a:t>
            </a:r>
          </a:p>
          <a:p>
            <a:pPr lvl="1"/>
            <a:r>
              <a:rPr lang="en-US" sz="3200" b="1" dirty="0">
                <a:solidFill>
                  <a:schemeClr val="bg1"/>
                </a:solidFill>
                <a:effectLst>
                  <a:outerShdw blurRad="38100" dist="38100" dir="2700000" algn="tl">
                    <a:srgbClr val="000000">
                      <a:alpha val="43137"/>
                    </a:srgbClr>
                  </a:outerShdw>
                </a:effectLst>
              </a:rPr>
              <a:t>Spouse/Partner</a:t>
            </a:r>
          </a:p>
          <a:p>
            <a:pPr lvl="1"/>
            <a:r>
              <a:rPr lang="en-US" sz="3200" b="1" dirty="0">
                <a:solidFill>
                  <a:schemeClr val="bg1"/>
                </a:solidFill>
                <a:effectLst>
                  <a:outerShdw blurRad="38100" dist="38100" dir="2700000" algn="tl">
                    <a:srgbClr val="000000">
                      <a:alpha val="43137"/>
                    </a:srgbClr>
                  </a:outerShdw>
                </a:effectLst>
              </a:rPr>
              <a:t>Parents</a:t>
            </a:r>
          </a:p>
          <a:p>
            <a:pPr lvl="1"/>
            <a:r>
              <a:rPr lang="en-US" sz="3200" b="1" dirty="0">
                <a:solidFill>
                  <a:schemeClr val="bg1"/>
                </a:solidFill>
                <a:effectLst>
                  <a:outerShdw blurRad="38100" dist="38100" dir="2700000" algn="tl">
                    <a:srgbClr val="000000">
                      <a:alpha val="43137"/>
                    </a:srgbClr>
                  </a:outerShdw>
                </a:effectLst>
              </a:rPr>
              <a:t>Friends</a:t>
            </a:r>
          </a:p>
          <a:p>
            <a:pPr lvl="1"/>
            <a:r>
              <a:rPr lang="en-US" sz="3200" b="1" i="1" u="sng" dirty="0">
                <a:solidFill>
                  <a:srgbClr val="00FF00"/>
                </a:solidFill>
                <a:effectLst>
                  <a:outerShdw blurRad="38100" dist="38100" dir="2700000" algn="tl">
                    <a:srgbClr val="000000">
                      <a:alpha val="43137"/>
                    </a:srgbClr>
                  </a:outerShdw>
                </a:effectLst>
              </a:rPr>
              <a:t>NOT</a:t>
            </a:r>
            <a:r>
              <a:rPr lang="en-US" sz="3200" b="1" dirty="0">
                <a:solidFill>
                  <a:schemeClr val="tx2"/>
                </a:solidFill>
                <a:effectLst>
                  <a:outerShdw blurRad="38100" dist="38100" dir="2700000" algn="tl">
                    <a:srgbClr val="000000">
                      <a:alpha val="43137"/>
                    </a:srgbClr>
                  </a:outerShdw>
                </a:effectLst>
              </a:rPr>
              <a:t> their children</a:t>
            </a:r>
            <a:endParaRPr lang="en-US" sz="3200" b="1" dirty="0">
              <a:effectLst>
                <a:outerShdw blurRad="38100" dist="38100" dir="2700000" algn="tl">
                  <a:srgbClr val="000000">
                    <a:alpha val="43137"/>
                  </a:srgbClr>
                </a:outerShdw>
              </a:effectLst>
            </a:endParaRPr>
          </a:p>
        </p:txBody>
      </p:sp>
      <p:sp>
        <p:nvSpPr>
          <p:cNvPr id="199684" name="WordArt 4"/>
          <p:cNvSpPr>
            <a:spLocks noChangeArrowheads="1" noChangeShapeType="1" noTextEdit="1"/>
          </p:cNvSpPr>
          <p:nvPr/>
        </p:nvSpPr>
        <p:spPr bwMode="auto">
          <a:xfrm>
            <a:off x="6400800" y="4038601"/>
            <a:ext cx="3962400" cy="26257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Would you believe</a:t>
            </a:r>
          </a:p>
          <a:p>
            <a:pPr algn="ctr"/>
            <a:r>
              <a:rPr lang="en-US" sz="3600" kern="10">
                <a:ln w="9525">
                  <a:round/>
                  <a:headEnd/>
                  <a:tailEnd/>
                </a:ln>
                <a:gradFill rotWithShape="0">
                  <a:gsLst>
                    <a:gs pos="0">
                      <a:srgbClr val="FFE701"/>
                    </a:gs>
                    <a:gs pos="100000">
                      <a:srgbClr val="FE3E02"/>
                    </a:gs>
                  </a:gsLst>
                  <a:lin ang="5400000" scaled="1"/>
                </a:gradFill>
                <a:latin typeface="Impact"/>
              </a:rPr>
              <a:t>an allegation against</a:t>
            </a:r>
          </a:p>
          <a:p>
            <a:pPr algn="ctr"/>
            <a:r>
              <a:rPr lang="en-US" sz="3600" kern="10">
                <a:ln w="9525">
                  <a:round/>
                  <a:headEnd/>
                  <a:tailEnd/>
                </a:ln>
                <a:gradFill rotWithShape="0">
                  <a:gsLst>
                    <a:gs pos="0">
                      <a:srgbClr val="FFE701"/>
                    </a:gs>
                    <a:gs pos="100000">
                      <a:srgbClr val="FE3E02"/>
                    </a:gs>
                  </a:gsLst>
                  <a:lin ang="5400000" scaled="1"/>
                </a:gradFill>
                <a:latin typeface="Impact"/>
              </a:rPr>
              <a:t>your spouse?</a:t>
            </a:r>
          </a:p>
        </p:txBody>
      </p:sp>
    </p:spTree>
    <p:extLst>
      <p:ext uri="{BB962C8B-B14F-4D97-AF65-F5344CB8AC3E}">
        <p14:creationId xmlns:p14="http://schemas.microsoft.com/office/powerpoint/2010/main" val="2604864960"/>
      </p:ext>
    </p:extLst>
  </p:cSld>
  <p:clrMapOvr>
    <a:masterClrMapping/>
  </p:clrMapOvr>
  <p:transition xmlns:p14="http://schemas.microsoft.com/office/powerpoint/2010/mai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06" name="Object 2"/>
          <p:cNvGraphicFramePr>
            <a:graphicFrameLocks noChangeAspect="1"/>
          </p:cNvGraphicFramePr>
          <p:nvPr/>
        </p:nvGraphicFramePr>
        <p:xfrm>
          <a:off x="1679575" y="750888"/>
          <a:ext cx="8821738" cy="6119812"/>
        </p:xfrm>
        <a:graphic>
          <a:graphicData uri="http://schemas.openxmlformats.org/presentationml/2006/ole">
            <mc:AlternateContent xmlns:mc="http://schemas.openxmlformats.org/markup-compatibility/2006">
              <mc:Choice xmlns:v="urn:schemas-microsoft-com:vml" Requires="v">
                <p:oleObj spid="_x0000_s3085" name="Document" r:id="rId3" imgW="9546336" imgH="6620256" progId="Word.Document.8">
                  <p:embed/>
                </p:oleObj>
              </mc:Choice>
              <mc:Fallback>
                <p:oleObj name="Document" r:id="rId3" imgW="9546336" imgH="6620256" progId="Word.Document.8">
                  <p:embed/>
                  <p:pic>
                    <p:nvPicPr>
                      <p:cNvPr id="20070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750888"/>
                        <a:ext cx="8821738" cy="611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0707" name="WordArt 3"/>
          <p:cNvSpPr>
            <a:spLocks noChangeArrowheads="1" noChangeShapeType="1" noTextEdit="1"/>
          </p:cNvSpPr>
          <p:nvPr/>
        </p:nvSpPr>
        <p:spPr bwMode="auto">
          <a:xfrm>
            <a:off x="3581400" y="228600"/>
            <a:ext cx="4552950"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Spaccarelli (1994)</a:t>
            </a:r>
          </a:p>
        </p:txBody>
      </p:sp>
    </p:spTree>
    <p:extLst>
      <p:ext uri="{BB962C8B-B14F-4D97-AF65-F5344CB8AC3E}">
        <p14:creationId xmlns:p14="http://schemas.microsoft.com/office/powerpoint/2010/main" val="3683721067"/>
      </p:ext>
    </p:extLst>
  </p:cSld>
  <p:clrMapOvr>
    <a:masterClrMapping/>
  </p:clrMapOvr>
  <p:transition xmlns:p14="http://schemas.microsoft.com/office/powerpoint/2010/mai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209800" y="2432050"/>
            <a:ext cx="7772400" cy="1644650"/>
          </a:xfrm>
        </p:spPr>
        <p:txBody>
          <a:bodyPr>
            <a:normAutofit/>
          </a:bodyPr>
          <a:lstStyle/>
          <a:p>
            <a:r>
              <a:rPr lang="en-US" sz="6000" b="1" dirty="0">
                <a:solidFill>
                  <a:schemeClr val="bg1"/>
                </a:solidFill>
              </a:rPr>
              <a:t>BIOLOGY  of   Trauma</a:t>
            </a:r>
          </a:p>
        </p:txBody>
      </p:sp>
    </p:spTree>
    <p:extLst>
      <p:ext uri="{BB962C8B-B14F-4D97-AF65-F5344CB8AC3E}">
        <p14:creationId xmlns:p14="http://schemas.microsoft.com/office/powerpoint/2010/main" val="2387776901"/>
      </p:ext>
    </p:extLst>
  </p:cSld>
  <p:clrMapOvr>
    <a:masterClrMapping/>
  </p:clrMapOvr>
  <p:transition xmlns:p14="http://schemas.microsoft.com/office/powerpoint/2010/mai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799431" y="361178"/>
            <a:ext cx="8637588" cy="823913"/>
          </a:xfrm>
        </p:spPr>
        <p:txBody>
          <a:bodyPr>
            <a:noAutofit/>
          </a:bodyPr>
          <a:lstStyle/>
          <a:p>
            <a:pPr eaLnBrk="1" hangingPunct="1">
              <a:defRPr/>
            </a:pPr>
            <a:r>
              <a:rPr lang="en-US" sz="6600" b="1" dirty="0">
                <a:solidFill>
                  <a:schemeClr val="bg1"/>
                </a:solidFill>
                <a:effectLst>
                  <a:outerShdw blurRad="38100" dist="38100" dir="2700000" algn="tl">
                    <a:srgbClr val="FFFFFF"/>
                  </a:outerShdw>
                </a:effectLst>
              </a:rPr>
              <a:t>Biology</a:t>
            </a:r>
          </a:p>
        </p:txBody>
      </p:sp>
      <p:sp>
        <p:nvSpPr>
          <p:cNvPr id="54275" name="Oval 3"/>
          <p:cNvSpPr>
            <a:spLocks noChangeArrowheads="1"/>
          </p:cNvSpPr>
          <p:nvPr/>
        </p:nvSpPr>
        <p:spPr bwMode="auto">
          <a:xfrm>
            <a:off x="1936750" y="4146551"/>
            <a:ext cx="2547938" cy="809625"/>
          </a:xfrm>
          <a:prstGeom prst="ellipse">
            <a:avLst/>
          </a:prstGeom>
          <a:solidFill>
            <a:srgbClr val="FFFFFF"/>
          </a:solidFill>
          <a:ln w="9525">
            <a:solidFill>
              <a:srgbClr val="000000"/>
            </a:solidFill>
            <a:round/>
            <a:headEnd/>
            <a:tailEnd/>
          </a:ln>
        </p:spPr>
        <p:txBody>
          <a:bodyPr/>
          <a:lstStyle/>
          <a:p>
            <a:pPr algn="ctr" eaLnBrk="0" hangingPunct="0"/>
            <a:r>
              <a:rPr lang="en-US" b="1" dirty="0">
                <a:solidFill>
                  <a:srgbClr val="C00000"/>
                </a:solidFill>
                <a:effectLst>
                  <a:outerShdw blurRad="38100" dist="38100" dir="2700000" algn="tl">
                    <a:srgbClr val="000000">
                      <a:alpha val="43137"/>
                    </a:srgbClr>
                  </a:outerShdw>
                </a:effectLst>
              </a:rPr>
              <a:t>Alarm</a:t>
            </a:r>
          </a:p>
        </p:txBody>
      </p:sp>
      <p:sp>
        <p:nvSpPr>
          <p:cNvPr id="54276" name="Oval 4"/>
          <p:cNvSpPr>
            <a:spLocks noChangeArrowheads="1"/>
          </p:cNvSpPr>
          <p:nvPr/>
        </p:nvSpPr>
        <p:spPr bwMode="auto">
          <a:xfrm>
            <a:off x="3570289" y="3076576"/>
            <a:ext cx="2547937" cy="809625"/>
          </a:xfrm>
          <a:prstGeom prst="ellipse">
            <a:avLst/>
          </a:prstGeom>
          <a:solidFill>
            <a:srgbClr val="FFFFFF"/>
          </a:solidFill>
          <a:ln w="9525">
            <a:solidFill>
              <a:srgbClr val="000000"/>
            </a:solidFill>
            <a:round/>
            <a:headEnd/>
            <a:tailEnd/>
          </a:ln>
        </p:spPr>
        <p:txBody>
          <a:bodyPr/>
          <a:lstStyle/>
          <a:p>
            <a:pPr algn="ctr" eaLnBrk="0" hangingPunct="0"/>
            <a:r>
              <a:rPr lang="en-US" b="1" dirty="0">
                <a:solidFill>
                  <a:srgbClr val="C00000"/>
                </a:solidFill>
                <a:effectLst>
                  <a:outerShdw blurRad="38100" dist="38100" dir="2700000" algn="tl">
                    <a:srgbClr val="000000">
                      <a:alpha val="43137"/>
                    </a:srgbClr>
                  </a:outerShdw>
                </a:effectLst>
              </a:rPr>
              <a:t>Freeze</a:t>
            </a:r>
          </a:p>
        </p:txBody>
      </p:sp>
      <p:grpSp>
        <p:nvGrpSpPr>
          <p:cNvPr id="2" name="Group 5"/>
          <p:cNvGrpSpPr>
            <a:grpSpLocks/>
          </p:cNvGrpSpPr>
          <p:nvPr/>
        </p:nvGrpSpPr>
        <p:grpSpPr bwMode="auto">
          <a:xfrm>
            <a:off x="6235700" y="2632075"/>
            <a:ext cx="2870200" cy="2057400"/>
            <a:chOff x="7065" y="12061"/>
            <a:chExt cx="2207" cy="1582"/>
          </a:xfrm>
        </p:grpSpPr>
        <p:sp>
          <p:nvSpPr>
            <p:cNvPr id="54282" name="Freeform 6"/>
            <p:cNvSpPr>
              <a:spLocks/>
            </p:cNvSpPr>
            <p:nvPr/>
          </p:nvSpPr>
          <p:spPr bwMode="auto">
            <a:xfrm>
              <a:off x="7065" y="12423"/>
              <a:ext cx="1064" cy="870"/>
            </a:xfrm>
            <a:custGeom>
              <a:avLst/>
              <a:gdLst>
                <a:gd name="T0" fmla="*/ 133 w 2129"/>
                <a:gd name="T1" fmla="*/ 0 h 1740"/>
                <a:gd name="T2" fmla="*/ 133 w 2129"/>
                <a:gd name="T3" fmla="*/ 27 h 1740"/>
                <a:gd name="T4" fmla="*/ 0 w 2129"/>
                <a:gd name="T5" fmla="*/ 27 h 1740"/>
                <a:gd name="T6" fmla="*/ 0 w 2129"/>
                <a:gd name="T7" fmla="*/ 191 h 1740"/>
                <a:gd name="T8" fmla="*/ 133 w 2129"/>
                <a:gd name="T9" fmla="*/ 191 h 1740"/>
                <a:gd name="T10" fmla="*/ 133 w 2129"/>
                <a:gd name="T11" fmla="*/ 218 h 1740"/>
                <a:gd name="T12" fmla="*/ 266 w 2129"/>
                <a:gd name="T13" fmla="*/ 109 h 1740"/>
                <a:gd name="T14" fmla="*/ 133 w 2129"/>
                <a:gd name="T15" fmla="*/ 0 h 1740"/>
                <a:gd name="T16" fmla="*/ 0 60000 65536"/>
                <a:gd name="T17" fmla="*/ 0 60000 65536"/>
                <a:gd name="T18" fmla="*/ 0 60000 65536"/>
                <a:gd name="T19" fmla="*/ 0 60000 65536"/>
                <a:gd name="T20" fmla="*/ 0 60000 65536"/>
                <a:gd name="T21" fmla="*/ 0 60000 65536"/>
                <a:gd name="T22" fmla="*/ 0 60000 65536"/>
                <a:gd name="T23" fmla="*/ 0 60000 65536"/>
                <a:gd name="T24" fmla="*/ 0 w 2129"/>
                <a:gd name="T25" fmla="*/ 0 h 1740"/>
                <a:gd name="T26" fmla="*/ 2129 w 2129"/>
                <a:gd name="T27" fmla="*/ 1740 h 17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9" h="1740">
                  <a:moveTo>
                    <a:pt x="1066" y="0"/>
                  </a:moveTo>
                  <a:lnTo>
                    <a:pt x="1066" y="217"/>
                  </a:lnTo>
                  <a:lnTo>
                    <a:pt x="0" y="217"/>
                  </a:lnTo>
                  <a:lnTo>
                    <a:pt x="0" y="1523"/>
                  </a:lnTo>
                  <a:lnTo>
                    <a:pt x="1066" y="1523"/>
                  </a:lnTo>
                  <a:lnTo>
                    <a:pt x="1066" y="1740"/>
                  </a:lnTo>
                  <a:lnTo>
                    <a:pt x="2129" y="871"/>
                  </a:lnTo>
                  <a:lnTo>
                    <a:pt x="1066" y="0"/>
                  </a:lnTo>
                  <a:close/>
                </a:path>
              </a:pathLst>
            </a:custGeom>
            <a:solidFill>
              <a:srgbClr val="CCFFCC"/>
            </a:solidFill>
            <a:ln w="9525">
              <a:solidFill>
                <a:srgbClr val="000000"/>
              </a:solidFill>
              <a:round/>
              <a:headEnd/>
              <a:tailEnd/>
            </a:ln>
          </p:spPr>
          <p:txBody>
            <a:bodyPr/>
            <a:lstStyle/>
            <a:p>
              <a:endParaRPr lang="en-US"/>
            </a:p>
          </p:txBody>
        </p:sp>
        <p:sp>
          <p:nvSpPr>
            <p:cNvPr id="54283" name="Freeform 7"/>
            <p:cNvSpPr>
              <a:spLocks/>
            </p:cNvSpPr>
            <p:nvPr/>
          </p:nvSpPr>
          <p:spPr bwMode="auto">
            <a:xfrm>
              <a:off x="8207" y="12423"/>
              <a:ext cx="1065" cy="870"/>
            </a:xfrm>
            <a:custGeom>
              <a:avLst/>
              <a:gdLst>
                <a:gd name="T0" fmla="*/ 0 w 2130"/>
                <a:gd name="T1" fmla="*/ 109 h 1740"/>
                <a:gd name="T2" fmla="*/ 133 w 2130"/>
                <a:gd name="T3" fmla="*/ 218 h 1740"/>
                <a:gd name="T4" fmla="*/ 133 w 2130"/>
                <a:gd name="T5" fmla="*/ 191 h 1740"/>
                <a:gd name="T6" fmla="*/ 266 w 2130"/>
                <a:gd name="T7" fmla="*/ 191 h 1740"/>
                <a:gd name="T8" fmla="*/ 266 w 2130"/>
                <a:gd name="T9" fmla="*/ 27 h 1740"/>
                <a:gd name="T10" fmla="*/ 133 w 2130"/>
                <a:gd name="T11" fmla="*/ 27 h 1740"/>
                <a:gd name="T12" fmla="*/ 133 w 2130"/>
                <a:gd name="T13" fmla="*/ 0 h 1740"/>
                <a:gd name="T14" fmla="*/ 0 w 2130"/>
                <a:gd name="T15" fmla="*/ 109 h 1740"/>
                <a:gd name="T16" fmla="*/ 0 60000 65536"/>
                <a:gd name="T17" fmla="*/ 0 60000 65536"/>
                <a:gd name="T18" fmla="*/ 0 60000 65536"/>
                <a:gd name="T19" fmla="*/ 0 60000 65536"/>
                <a:gd name="T20" fmla="*/ 0 60000 65536"/>
                <a:gd name="T21" fmla="*/ 0 60000 65536"/>
                <a:gd name="T22" fmla="*/ 0 60000 65536"/>
                <a:gd name="T23" fmla="*/ 0 60000 65536"/>
                <a:gd name="T24" fmla="*/ 0 w 2130"/>
                <a:gd name="T25" fmla="*/ 0 h 1740"/>
                <a:gd name="T26" fmla="*/ 2130 w 2130"/>
                <a:gd name="T27" fmla="*/ 1740 h 17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0" h="1740">
                  <a:moveTo>
                    <a:pt x="0" y="871"/>
                  </a:moveTo>
                  <a:lnTo>
                    <a:pt x="1066" y="1740"/>
                  </a:lnTo>
                  <a:lnTo>
                    <a:pt x="1066" y="1523"/>
                  </a:lnTo>
                  <a:lnTo>
                    <a:pt x="2130" y="1523"/>
                  </a:lnTo>
                  <a:lnTo>
                    <a:pt x="2130" y="217"/>
                  </a:lnTo>
                  <a:lnTo>
                    <a:pt x="1066" y="217"/>
                  </a:lnTo>
                  <a:lnTo>
                    <a:pt x="1066" y="0"/>
                  </a:lnTo>
                  <a:lnTo>
                    <a:pt x="0" y="871"/>
                  </a:lnTo>
                  <a:close/>
                </a:path>
              </a:pathLst>
            </a:custGeom>
            <a:solidFill>
              <a:srgbClr val="CCFFCC"/>
            </a:solidFill>
            <a:ln w="9525">
              <a:solidFill>
                <a:srgbClr val="000000"/>
              </a:solidFill>
              <a:round/>
              <a:headEnd/>
              <a:tailEnd/>
            </a:ln>
          </p:spPr>
          <p:txBody>
            <a:bodyPr/>
            <a:lstStyle/>
            <a:p>
              <a:endParaRPr lang="en-US"/>
            </a:p>
          </p:txBody>
        </p:sp>
        <p:sp>
          <p:nvSpPr>
            <p:cNvPr id="54284" name="Freeform 8"/>
            <p:cNvSpPr>
              <a:spLocks/>
            </p:cNvSpPr>
            <p:nvPr/>
          </p:nvSpPr>
          <p:spPr bwMode="auto">
            <a:xfrm>
              <a:off x="8221" y="12061"/>
              <a:ext cx="226" cy="573"/>
            </a:xfrm>
            <a:custGeom>
              <a:avLst/>
              <a:gdLst>
                <a:gd name="T0" fmla="*/ 0 w 453"/>
                <a:gd name="T1" fmla="*/ 144 h 1145"/>
                <a:gd name="T2" fmla="*/ 16 w 453"/>
                <a:gd name="T3" fmla="*/ 63 h 1145"/>
                <a:gd name="T4" fmla="*/ 30 w 453"/>
                <a:gd name="T5" fmla="*/ 72 h 1145"/>
                <a:gd name="T6" fmla="*/ 56 w 453"/>
                <a:gd name="T7" fmla="*/ 0 h 1145"/>
                <a:gd name="T8" fmla="*/ 36 w 453"/>
                <a:gd name="T9" fmla="*/ 90 h 1145"/>
                <a:gd name="T10" fmla="*/ 22 w 453"/>
                <a:gd name="T11" fmla="*/ 78 h 1145"/>
                <a:gd name="T12" fmla="*/ 0 w 453"/>
                <a:gd name="T13" fmla="*/ 144 h 1145"/>
                <a:gd name="T14" fmla="*/ 0 60000 65536"/>
                <a:gd name="T15" fmla="*/ 0 60000 65536"/>
                <a:gd name="T16" fmla="*/ 0 60000 65536"/>
                <a:gd name="T17" fmla="*/ 0 60000 65536"/>
                <a:gd name="T18" fmla="*/ 0 60000 65536"/>
                <a:gd name="T19" fmla="*/ 0 60000 65536"/>
                <a:gd name="T20" fmla="*/ 0 60000 65536"/>
                <a:gd name="T21" fmla="*/ 0 w 453"/>
                <a:gd name="T22" fmla="*/ 0 h 1145"/>
                <a:gd name="T23" fmla="*/ 453 w 453"/>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1145">
                  <a:moveTo>
                    <a:pt x="0" y="1145"/>
                  </a:moveTo>
                  <a:lnTo>
                    <a:pt x="135" y="504"/>
                  </a:lnTo>
                  <a:lnTo>
                    <a:pt x="240" y="573"/>
                  </a:lnTo>
                  <a:lnTo>
                    <a:pt x="453" y="0"/>
                  </a:lnTo>
                  <a:lnTo>
                    <a:pt x="289" y="715"/>
                  </a:lnTo>
                  <a:lnTo>
                    <a:pt x="183" y="622"/>
                  </a:lnTo>
                  <a:lnTo>
                    <a:pt x="0" y="1145"/>
                  </a:lnTo>
                  <a:close/>
                </a:path>
              </a:pathLst>
            </a:custGeom>
            <a:solidFill>
              <a:srgbClr val="FF0033"/>
            </a:solidFill>
            <a:ln w="9525">
              <a:noFill/>
              <a:round/>
              <a:headEnd/>
              <a:tailEnd/>
            </a:ln>
          </p:spPr>
          <p:txBody>
            <a:bodyPr/>
            <a:lstStyle/>
            <a:p>
              <a:endParaRPr lang="en-US"/>
            </a:p>
          </p:txBody>
        </p:sp>
        <p:sp>
          <p:nvSpPr>
            <p:cNvPr id="54285" name="Freeform 9"/>
            <p:cNvSpPr>
              <a:spLocks/>
            </p:cNvSpPr>
            <p:nvPr/>
          </p:nvSpPr>
          <p:spPr bwMode="auto">
            <a:xfrm>
              <a:off x="7772" y="12066"/>
              <a:ext cx="351" cy="572"/>
            </a:xfrm>
            <a:custGeom>
              <a:avLst/>
              <a:gdLst>
                <a:gd name="T0" fmla="*/ 88 w 701"/>
                <a:gd name="T1" fmla="*/ 143 h 1145"/>
                <a:gd name="T2" fmla="*/ 62 w 701"/>
                <a:gd name="T3" fmla="*/ 67 h 1145"/>
                <a:gd name="T4" fmla="*/ 56 w 701"/>
                <a:gd name="T5" fmla="*/ 84 h 1145"/>
                <a:gd name="T6" fmla="*/ 35 w 701"/>
                <a:gd name="T7" fmla="*/ 38 h 1145"/>
                <a:gd name="T8" fmla="*/ 29 w 701"/>
                <a:gd name="T9" fmla="*/ 55 h 1145"/>
                <a:gd name="T10" fmla="*/ 0 w 701"/>
                <a:gd name="T11" fmla="*/ 0 h 1145"/>
                <a:gd name="T12" fmla="*/ 29 w 701"/>
                <a:gd name="T13" fmla="*/ 74 h 1145"/>
                <a:gd name="T14" fmla="*/ 35 w 701"/>
                <a:gd name="T15" fmla="*/ 52 h 1145"/>
                <a:gd name="T16" fmla="*/ 55 w 701"/>
                <a:gd name="T17" fmla="*/ 101 h 1145"/>
                <a:gd name="T18" fmla="*/ 61 w 701"/>
                <a:gd name="T19" fmla="*/ 83 h 1145"/>
                <a:gd name="T20" fmla="*/ 88 w 701"/>
                <a:gd name="T21" fmla="*/ 143 h 1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1"/>
                <a:gd name="T34" fmla="*/ 0 h 1145"/>
                <a:gd name="T35" fmla="*/ 701 w 701"/>
                <a:gd name="T36" fmla="*/ 1145 h 1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1" h="1145">
                  <a:moveTo>
                    <a:pt x="701" y="1145"/>
                  </a:moveTo>
                  <a:lnTo>
                    <a:pt x="495" y="539"/>
                  </a:lnTo>
                  <a:lnTo>
                    <a:pt x="444" y="676"/>
                  </a:lnTo>
                  <a:lnTo>
                    <a:pt x="273" y="309"/>
                  </a:lnTo>
                  <a:lnTo>
                    <a:pt x="231" y="446"/>
                  </a:lnTo>
                  <a:lnTo>
                    <a:pt x="0" y="0"/>
                  </a:lnTo>
                  <a:lnTo>
                    <a:pt x="231" y="599"/>
                  </a:lnTo>
                  <a:lnTo>
                    <a:pt x="273" y="420"/>
                  </a:lnTo>
                  <a:lnTo>
                    <a:pt x="436" y="813"/>
                  </a:lnTo>
                  <a:lnTo>
                    <a:pt x="487" y="667"/>
                  </a:lnTo>
                  <a:lnTo>
                    <a:pt x="701" y="1145"/>
                  </a:lnTo>
                  <a:close/>
                </a:path>
              </a:pathLst>
            </a:custGeom>
            <a:solidFill>
              <a:srgbClr val="FF0033"/>
            </a:solidFill>
            <a:ln w="9525">
              <a:noFill/>
              <a:round/>
              <a:headEnd/>
              <a:tailEnd/>
            </a:ln>
          </p:spPr>
          <p:txBody>
            <a:bodyPr/>
            <a:lstStyle/>
            <a:p>
              <a:endParaRPr lang="en-US"/>
            </a:p>
          </p:txBody>
        </p:sp>
        <p:sp>
          <p:nvSpPr>
            <p:cNvPr id="54286" name="Freeform 10"/>
            <p:cNvSpPr>
              <a:spLocks/>
            </p:cNvSpPr>
            <p:nvPr/>
          </p:nvSpPr>
          <p:spPr bwMode="auto">
            <a:xfrm>
              <a:off x="8215" y="13000"/>
              <a:ext cx="191" cy="643"/>
            </a:xfrm>
            <a:custGeom>
              <a:avLst/>
              <a:gdLst>
                <a:gd name="T0" fmla="*/ 48 w 382"/>
                <a:gd name="T1" fmla="*/ 161 h 1286"/>
                <a:gd name="T2" fmla="*/ 43 w 382"/>
                <a:gd name="T3" fmla="*/ 80 h 1286"/>
                <a:gd name="T4" fmla="*/ 33 w 382"/>
                <a:gd name="T5" fmla="*/ 95 h 1286"/>
                <a:gd name="T6" fmla="*/ 24 w 382"/>
                <a:gd name="T7" fmla="*/ 45 h 1286"/>
                <a:gd name="T8" fmla="*/ 13 w 382"/>
                <a:gd name="T9" fmla="*/ 61 h 1286"/>
                <a:gd name="T10" fmla="*/ 0 w 382"/>
                <a:gd name="T11" fmla="*/ 0 h 1286"/>
                <a:gd name="T12" fmla="*/ 9 w 382"/>
                <a:gd name="T13" fmla="*/ 80 h 1286"/>
                <a:gd name="T14" fmla="*/ 20 w 382"/>
                <a:gd name="T15" fmla="*/ 58 h 1286"/>
                <a:gd name="T16" fmla="*/ 26 w 382"/>
                <a:gd name="T17" fmla="*/ 111 h 1286"/>
                <a:gd name="T18" fmla="*/ 38 w 382"/>
                <a:gd name="T19" fmla="*/ 95 h 1286"/>
                <a:gd name="T20" fmla="*/ 48 w 382"/>
                <a:gd name="T21" fmla="*/ 161 h 1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1286"/>
                <a:gd name="T35" fmla="*/ 382 w 382"/>
                <a:gd name="T36" fmla="*/ 1286 h 12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1286">
                  <a:moveTo>
                    <a:pt x="382" y="1286"/>
                  </a:moveTo>
                  <a:lnTo>
                    <a:pt x="339" y="645"/>
                  </a:lnTo>
                  <a:lnTo>
                    <a:pt x="257" y="767"/>
                  </a:lnTo>
                  <a:lnTo>
                    <a:pt x="185" y="366"/>
                  </a:lnTo>
                  <a:lnTo>
                    <a:pt x="110" y="488"/>
                  </a:lnTo>
                  <a:lnTo>
                    <a:pt x="0" y="0"/>
                  </a:lnTo>
                  <a:lnTo>
                    <a:pt x="69" y="633"/>
                  </a:lnTo>
                  <a:lnTo>
                    <a:pt x="156" y="471"/>
                  </a:lnTo>
                  <a:lnTo>
                    <a:pt x="211" y="895"/>
                  </a:lnTo>
                  <a:lnTo>
                    <a:pt x="298" y="767"/>
                  </a:lnTo>
                  <a:lnTo>
                    <a:pt x="382" y="1286"/>
                  </a:lnTo>
                  <a:close/>
                </a:path>
              </a:pathLst>
            </a:custGeom>
            <a:solidFill>
              <a:srgbClr val="FF0033"/>
            </a:solidFill>
            <a:ln w="9525">
              <a:noFill/>
              <a:round/>
              <a:headEnd/>
              <a:tailEnd/>
            </a:ln>
          </p:spPr>
          <p:txBody>
            <a:bodyPr/>
            <a:lstStyle/>
            <a:p>
              <a:endParaRPr lang="en-US"/>
            </a:p>
          </p:txBody>
        </p:sp>
        <p:sp>
          <p:nvSpPr>
            <p:cNvPr id="54287" name="Freeform 11"/>
            <p:cNvSpPr>
              <a:spLocks/>
            </p:cNvSpPr>
            <p:nvPr/>
          </p:nvSpPr>
          <p:spPr bwMode="auto">
            <a:xfrm>
              <a:off x="7875" y="13028"/>
              <a:ext cx="226" cy="571"/>
            </a:xfrm>
            <a:custGeom>
              <a:avLst/>
              <a:gdLst>
                <a:gd name="T0" fmla="*/ 0 w 453"/>
                <a:gd name="T1" fmla="*/ 142 h 1144"/>
                <a:gd name="T2" fmla="*/ 16 w 453"/>
                <a:gd name="T3" fmla="*/ 62 h 1144"/>
                <a:gd name="T4" fmla="*/ 30 w 453"/>
                <a:gd name="T5" fmla="*/ 71 h 1144"/>
                <a:gd name="T6" fmla="*/ 56 w 453"/>
                <a:gd name="T7" fmla="*/ 0 h 1144"/>
                <a:gd name="T8" fmla="*/ 36 w 453"/>
                <a:gd name="T9" fmla="*/ 89 h 1144"/>
                <a:gd name="T10" fmla="*/ 22 w 453"/>
                <a:gd name="T11" fmla="*/ 77 h 1144"/>
                <a:gd name="T12" fmla="*/ 0 w 453"/>
                <a:gd name="T13" fmla="*/ 142 h 1144"/>
                <a:gd name="T14" fmla="*/ 0 60000 65536"/>
                <a:gd name="T15" fmla="*/ 0 60000 65536"/>
                <a:gd name="T16" fmla="*/ 0 60000 65536"/>
                <a:gd name="T17" fmla="*/ 0 60000 65536"/>
                <a:gd name="T18" fmla="*/ 0 60000 65536"/>
                <a:gd name="T19" fmla="*/ 0 60000 65536"/>
                <a:gd name="T20" fmla="*/ 0 60000 65536"/>
                <a:gd name="T21" fmla="*/ 0 w 453"/>
                <a:gd name="T22" fmla="*/ 0 h 1144"/>
                <a:gd name="T23" fmla="*/ 453 w 453"/>
                <a:gd name="T24" fmla="*/ 1144 h 1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1144">
                  <a:moveTo>
                    <a:pt x="0" y="1144"/>
                  </a:moveTo>
                  <a:lnTo>
                    <a:pt x="135" y="503"/>
                  </a:lnTo>
                  <a:lnTo>
                    <a:pt x="240" y="572"/>
                  </a:lnTo>
                  <a:lnTo>
                    <a:pt x="453" y="0"/>
                  </a:lnTo>
                  <a:lnTo>
                    <a:pt x="289" y="714"/>
                  </a:lnTo>
                  <a:lnTo>
                    <a:pt x="183" y="621"/>
                  </a:lnTo>
                  <a:lnTo>
                    <a:pt x="0" y="1144"/>
                  </a:lnTo>
                  <a:close/>
                </a:path>
              </a:pathLst>
            </a:custGeom>
            <a:solidFill>
              <a:srgbClr val="FF0033"/>
            </a:solidFill>
            <a:ln w="9525">
              <a:noFill/>
              <a:round/>
              <a:headEnd/>
              <a:tailEnd/>
            </a:ln>
          </p:spPr>
          <p:txBody>
            <a:bodyPr/>
            <a:lstStyle/>
            <a:p>
              <a:endParaRPr lang="en-US"/>
            </a:p>
          </p:txBody>
        </p:sp>
      </p:grpSp>
      <p:sp>
        <p:nvSpPr>
          <p:cNvPr id="54278" name="Text Box 12"/>
          <p:cNvSpPr txBox="1">
            <a:spLocks noChangeArrowheads="1"/>
          </p:cNvSpPr>
          <p:nvPr/>
        </p:nvSpPr>
        <p:spPr bwMode="auto">
          <a:xfrm>
            <a:off x="6224589" y="3432175"/>
            <a:ext cx="1222375" cy="869950"/>
          </a:xfrm>
          <a:prstGeom prst="rect">
            <a:avLst/>
          </a:prstGeom>
          <a:noFill/>
          <a:ln w="9525">
            <a:noFill/>
            <a:miter lim="800000"/>
            <a:headEnd/>
            <a:tailEnd/>
          </a:ln>
        </p:spPr>
        <p:txBody>
          <a:bodyPr/>
          <a:lstStyle/>
          <a:p>
            <a:pPr eaLnBrk="0" hangingPunct="0"/>
            <a:r>
              <a:rPr lang="en-US" sz="2000" b="1" dirty="0">
                <a:solidFill>
                  <a:srgbClr val="C00000"/>
                </a:solidFill>
              </a:rPr>
              <a:t>FLIGHT</a:t>
            </a:r>
            <a:endParaRPr lang="en-US" sz="1000" b="1" dirty="0">
              <a:solidFill>
                <a:srgbClr val="C00000"/>
              </a:solidFill>
            </a:endParaRPr>
          </a:p>
        </p:txBody>
      </p:sp>
      <p:sp>
        <p:nvSpPr>
          <p:cNvPr id="54279" name="Text Box 13"/>
          <p:cNvSpPr txBox="1">
            <a:spLocks noChangeArrowheads="1"/>
          </p:cNvSpPr>
          <p:nvPr/>
        </p:nvSpPr>
        <p:spPr bwMode="auto">
          <a:xfrm>
            <a:off x="8140378" y="3418275"/>
            <a:ext cx="1355725" cy="869950"/>
          </a:xfrm>
          <a:prstGeom prst="rect">
            <a:avLst/>
          </a:prstGeom>
          <a:noFill/>
          <a:ln w="9525">
            <a:noFill/>
            <a:miter lim="800000"/>
            <a:headEnd/>
            <a:tailEnd/>
          </a:ln>
        </p:spPr>
        <p:txBody>
          <a:bodyPr/>
          <a:lstStyle/>
          <a:p>
            <a:pPr eaLnBrk="0" hangingPunct="0"/>
            <a:r>
              <a:rPr lang="en-US" sz="2000" b="1" dirty="0">
                <a:solidFill>
                  <a:srgbClr val="C00000"/>
                </a:solidFill>
              </a:rPr>
              <a:t>FIGHT</a:t>
            </a:r>
          </a:p>
        </p:txBody>
      </p:sp>
      <p:pic>
        <p:nvPicPr>
          <p:cNvPr id="54280" name="Picture 3" descr="snake_striking"/>
          <p:cNvPicPr>
            <a:picLocks noChangeAspect="1" noChangeArrowheads="1"/>
          </p:cNvPicPr>
          <p:nvPr/>
        </p:nvPicPr>
        <p:blipFill>
          <a:blip r:embed="rId3" cstate="print"/>
          <a:srcRect/>
          <a:stretch>
            <a:fillRect/>
          </a:stretch>
        </p:blipFill>
        <p:spPr bwMode="auto">
          <a:xfrm>
            <a:off x="6858000" y="152400"/>
            <a:ext cx="3276600" cy="2522538"/>
          </a:xfrm>
          <a:prstGeom prst="rect">
            <a:avLst/>
          </a:prstGeom>
          <a:noFill/>
          <a:ln w="9525">
            <a:noFill/>
            <a:miter lim="800000"/>
            <a:headEnd/>
            <a:tailEnd/>
          </a:ln>
        </p:spPr>
      </p:pic>
      <p:pic>
        <p:nvPicPr>
          <p:cNvPr id="54281" name="Picture 5" descr="standre">
            <a:hlinkClick r:id="rId4"/>
          </p:cNvPr>
          <p:cNvPicPr>
            <a:picLocks noChangeAspect="1" noChangeArrowheads="1"/>
          </p:cNvPicPr>
          <p:nvPr/>
        </p:nvPicPr>
        <p:blipFill>
          <a:blip r:embed="rId5" cstate="print"/>
          <a:srcRect/>
          <a:stretch>
            <a:fillRect/>
          </a:stretch>
        </p:blipFill>
        <p:spPr bwMode="auto">
          <a:xfrm>
            <a:off x="4545014" y="4267200"/>
            <a:ext cx="1951037" cy="2286000"/>
          </a:xfrm>
          <a:prstGeom prst="rect">
            <a:avLst/>
          </a:prstGeom>
          <a:noFill/>
          <a:ln w="9525">
            <a:noFill/>
            <a:miter lim="800000"/>
            <a:headEnd/>
            <a:tailEnd/>
          </a:ln>
        </p:spPr>
      </p:pic>
    </p:spTree>
    <p:extLst>
      <p:ext uri="{BB962C8B-B14F-4D97-AF65-F5344CB8AC3E}">
        <p14:creationId xmlns:p14="http://schemas.microsoft.com/office/powerpoint/2010/main" val="3956721123"/>
      </p:ext>
    </p:extLst>
  </p:cSld>
  <p:clrMapOvr>
    <a:masterClrMapping/>
  </p:clrMapOvr>
  <p:transition xmlns:p14="http://schemas.microsoft.com/office/powerpoint/2010/mai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703943" y="203200"/>
            <a:ext cx="8229600" cy="990600"/>
          </a:xfrm>
        </p:spPr>
        <p:txBody>
          <a:bodyPr>
            <a:normAutofit/>
          </a:bodyPr>
          <a:lstStyle/>
          <a:p>
            <a:pPr eaLnBrk="1" hangingPunct="1">
              <a:defRPr/>
            </a:pPr>
            <a:r>
              <a:rPr lang="en-US" sz="6000" b="1" dirty="0">
                <a:solidFill>
                  <a:schemeClr val="bg1"/>
                </a:solidFill>
                <a:effectLst>
                  <a:outerShdw blurRad="38100" dist="38100" dir="2700000" algn="tl">
                    <a:srgbClr val="FFFFFF"/>
                  </a:outerShdw>
                </a:effectLst>
              </a:rPr>
              <a:t>Alarm Reaction(PTSD)</a:t>
            </a:r>
          </a:p>
        </p:txBody>
      </p:sp>
      <p:sp>
        <p:nvSpPr>
          <p:cNvPr id="57347" name="Rectangle 3"/>
          <p:cNvSpPr>
            <a:spLocks noGrp="1" noChangeArrowheads="1"/>
          </p:cNvSpPr>
          <p:nvPr>
            <p:ph type="body" idx="1"/>
          </p:nvPr>
        </p:nvSpPr>
        <p:spPr>
          <a:xfrm>
            <a:off x="1828800" y="1193800"/>
            <a:ext cx="8229600" cy="3257550"/>
          </a:xfrm>
        </p:spPr>
        <p:txBody>
          <a:bodyPr>
            <a:noAutofit/>
          </a:bodyPr>
          <a:lstStyle/>
          <a:p>
            <a:pPr eaLnBrk="1" hangingPunct="1">
              <a:lnSpc>
                <a:spcPct val="90000"/>
              </a:lnSpc>
            </a:pPr>
            <a:r>
              <a:rPr lang="en-US" sz="4000" b="1" dirty="0">
                <a:solidFill>
                  <a:schemeClr val="bg1"/>
                </a:solidFill>
                <a:effectLst>
                  <a:outerShdw blurRad="38100" dist="38100" dir="2700000" algn="tl">
                    <a:srgbClr val="000000">
                      <a:alpha val="43137"/>
                    </a:srgbClr>
                  </a:outerShdw>
                </a:effectLst>
              </a:rPr>
              <a:t>Increase in sympathetic nervous system</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sym typeface="Symbol" pitchFamily="18" charset="2"/>
              </a:rPr>
              <a:t></a:t>
            </a:r>
            <a:r>
              <a:rPr lang="en-US" sz="3600" b="1" dirty="0">
                <a:solidFill>
                  <a:schemeClr val="bg1"/>
                </a:solidFill>
                <a:effectLst>
                  <a:outerShdw blurRad="38100" dist="38100" dir="2700000" algn="tl">
                    <a:srgbClr val="000000">
                      <a:alpha val="43137"/>
                    </a:srgbClr>
                  </a:outerShdw>
                </a:effectLst>
              </a:rPr>
              <a:t>Heart rate</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Blood Pressure</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Respiration</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Released of stored sugar</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Muscle Tone</a:t>
            </a: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err="1">
                <a:solidFill>
                  <a:schemeClr val="bg1"/>
                </a:solidFill>
                <a:effectLst>
                  <a:outerShdw blurRad="38100" dist="38100" dir="2700000" algn="tl">
                    <a:srgbClr val="000000">
                      <a:alpha val="43137"/>
                    </a:srgbClr>
                  </a:outerShdw>
                </a:effectLst>
              </a:rPr>
              <a:t>Hypervigilance</a:t>
            </a:r>
            <a:endParaRPr lang="en-US" sz="3600" b="1" dirty="0">
              <a:solidFill>
                <a:schemeClr val="bg1"/>
              </a:solidFill>
              <a:effectLst>
                <a:outerShdw blurRad="38100" dist="38100" dir="2700000" algn="tl">
                  <a:srgbClr val="000000">
                    <a:alpha val="43137"/>
                  </a:srgbClr>
                </a:outerShdw>
              </a:effectLst>
            </a:endParaRPr>
          </a:p>
          <a:p>
            <a:pPr eaLnBrk="1" hangingPunct="1">
              <a:lnSpc>
                <a:spcPct val="90000"/>
              </a:lnSpc>
              <a:buFont typeface="Wingdings" pitchFamily="2" charset="2"/>
              <a:buNone/>
            </a:pPr>
            <a:r>
              <a:rPr lang="en-US" sz="3600" b="1" dirty="0">
                <a:solidFill>
                  <a:schemeClr val="bg1"/>
                </a:solidFill>
                <a:effectLst>
                  <a:outerShdw blurRad="38100" dist="38100" dir="2700000" algn="tl">
                    <a:srgbClr val="000000">
                      <a:alpha val="43137"/>
                    </a:srgbClr>
                  </a:outerShdw>
                </a:effectLst>
                <a:sym typeface="Symbol" pitchFamily="18" charset="2"/>
              </a:rPr>
              <a:t>      </a:t>
            </a:r>
            <a:r>
              <a:rPr lang="en-US" sz="3600" b="1" dirty="0">
                <a:solidFill>
                  <a:schemeClr val="bg1"/>
                </a:solidFill>
                <a:effectLst>
                  <a:outerShdw blurRad="38100" dist="38100" dir="2700000" algn="tl">
                    <a:srgbClr val="000000">
                      <a:alpha val="43137"/>
                    </a:srgbClr>
                  </a:outerShdw>
                </a:effectLst>
              </a:rPr>
              <a:t>Tuning out non-critical information</a:t>
            </a:r>
          </a:p>
        </p:txBody>
      </p:sp>
    </p:spTree>
    <p:extLst>
      <p:ext uri="{BB962C8B-B14F-4D97-AF65-F5344CB8AC3E}">
        <p14:creationId xmlns:p14="http://schemas.microsoft.com/office/powerpoint/2010/main" val="784245923"/>
      </p:ext>
    </p:extLst>
  </p:cSld>
  <p:clrMapOvr>
    <a:masterClrMapping/>
  </p:clrMapOvr>
  <p:transition xmlns:p14="http://schemas.microsoft.com/office/powerpoint/2010/mai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20486" y="395515"/>
            <a:ext cx="8637588" cy="641350"/>
          </a:xfrm>
        </p:spPr>
        <p:txBody>
          <a:bodyPr>
            <a:noAutofit/>
          </a:bodyPr>
          <a:lstStyle/>
          <a:p>
            <a:pPr eaLnBrk="1" hangingPunct="1">
              <a:defRPr/>
            </a:pPr>
            <a:r>
              <a:rPr lang="en-US" sz="5400" b="1" dirty="0">
                <a:solidFill>
                  <a:schemeClr val="bg1"/>
                </a:solidFill>
                <a:effectLst>
                  <a:outerShdw blurRad="38100" dist="38100" dir="2700000" algn="tl">
                    <a:srgbClr val="FFFFFF"/>
                  </a:outerShdw>
                </a:effectLst>
              </a:rPr>
              <a:t>Stress Response (Dissociation)</a:t>
            </a:r>
          </a:p>
        </p:txBody>
      </p:sp>
      <p:sp>
        <p:nvSpPr>
          <p:cNvPr id="58371" name="Rectangle 3"/>
          <p:cNvSpPr>
            <a:spLocks noGrp="1" noChangeArrowheads="1"/>
          </p:cNvSpPr>
          <p:nvPr>
            <p:ph type="body" idx="1"/>
          </p:nvPr>
        </p:nvSpPr>
        <p:spPr>
          <a:xfrm>
            <a:off x="2667000" y="2360613"/>
            <a:ext cx="8697685" cy="2138816"/>
          </a:xfrm>
        </p:spPr>
        <p:txBody>
          <a:bodyPr>
            <a:noAutofit/>
          </a:bodyPr>
          <a:lstStyle/>
          <a:p>
            <a:pPr eaLnBrk="1" hangingPunct="1"/>
            <a:endParaRPr lang="en-US" sz="2000" dirty="0"/>
          </a:p>
          <a:p>
            <a:pPr eaLnBrk="1" hangingPunct="1"/>
            <a:r>
              <a:rPr lang="en-US" sz="4800" b="1" dirty="0">
                <a:solidFill>
                  <a:schemeClr val="bg1"/>
                </a:solidFill>
                <a:effectLst>
                  <a:outerShdw blurRad="38100" dist="38100" dir="2700000" algn="tl">
                    <a:srgbClr val="000000">
                      <a:alpha val="43137"/>
                    </a:srgbClr>
                  </a:outerShdw>
                </a:effectLst>
              </a:rPr>
              <a:t>Decreased blood pressure</a:t>
            </a:r>
          </a:p>
          <a:p>
            <a:pPr eaLnBrk="1" hangingPunct="1"/>
            <a:r>
              <a:rPr lang="en-US" sz="4800" b="1" dirty="0">
                <a:solidFill>
                  <a:schemeClr val="bg1"/>
                </a:solidFill>
                <a:effectLst>
                  <a:outerShdw blurRad="38100" dist="38100" dir="2700000" algn="tl">
                    <a:srgbClr val="000000">
                      <a:alpha val="43137"/>
                    </a:srgbClr>
                  </a:outerShdw>
                </a:effectLst>
              </a:rPr>
              <a:t>Decreased heart rate</a:t>
            </a:r>
          </a:p>
          <a:p>
            <a:pPr eaLnBrk="1" hangingPunct="1"/>
            <a:r>
              <a:rPr lang="en-US" sz="4800" b="1" dirty="0">
                <a:solidFill>
                  <a:schemeClr val="bg1"/>
                </a:solidFill>
                <a:effectLst>
                  <a:outerShdw blurRad="38100" dist="38100" dir="2700000" algn="tl">
                    <a:srgbClr val="000000">
                      <a:alpha val="43137"/>
                    </a:srgbClr>
                  </a:outerShdw>
                </a:effectLst>
              </a:rPr>
              <a:t>Endogenous opioids</a:t>
            </a:r>
          </a:p>
        </p:txBody>
      </p:sp>
    </p:spTree>
    <p:extLst>
      <p:ext uri="{BB962C8B-B14F-4D97-AF65-F5344CB8AC3E}">
        <p14:creationId xmlns:p14="http://schemas.microsoft.com/office/powerpoint/2010/main" val="784697458"/>
      </p:ext>
    </p:extLst>
  </p:cSld>
  <p:clrMapOvr>
    <a:masterClrMapping/>
  </p:clrMapOvr>
  <p:transition xmlns:p14="http://schemas.microsoft.com/office/powerpoint/2010/mai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115" y="364986"/>
            <a:ext cx="8229600" cy="1143000"/>
          </a:xfrm>
        </p:spPr>
        <p:txBody>
          <a:bodyPr>
            <a:normAutofit/>
          </a:bodyPr>
          <a:lstStyle/>
          <a:p>
            <a:r>
              <a:rPr lang="en-US" sz="6600" b="1" dirty="0">
                <a:solidFill>
                  <a:schemeClr val="bg1"/>
                </a:solidFill>
                <a:effectLst>
                  <a:outerShdw blurRad="38100" dist="38100" dir="2700000" algn="tl">
                    <a:srgbClr val="000000">
                      <a:alpha val="43137"/>
                    </a:srgbClr>
                  </a:outerShdw>
                </a:effectLst>
              </a:rPr>
              <a:t>Arousal + Dissociation</a:t>
            </a:r>
          </a:p>
        </p:txBody>
      </p:sp>
      <p:sp>
        <p:nvSpPr>
          <p:cNvPr id="3" name="Rectangle 2"/>
          <p:cNvSpPr/>
          <p:nvPr/>
        </p:nvSpPr>
        <p:spPr>
          <a:xfrm>
            <a:off x="1905000" y="2209800"/>
            <a:ext cx="8458200" cy="411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981200" y="2286000"/>
            <a:ext cx="8382000" cy="3962400"/>
          </a:xfrm>
          <a:custGeom>
            <a:avLst/>
            <a:gdLst>
              <a:gd name="connsiteX0" fmla="*/ 8261131 w 8261131"/>
              <a:gd name="connsiteY0" fmla="*/ 3499945 h 3499945"/>
              <a:gd name="connsiteX1" fmla="*/ 5864772 w 8261131"/>
              <a:gd name="connsiteY1" fmla="*/ 2963918 h 3499945"/>
              <a:gd name="connsiteX2" fmla="*/ 1277006 w 8261131"/>
              <a:gd name="connsiteY2" fmla="*/ 2002221 h 3499945"/>
              <a:gd name="connsiteX3" fmla="*/ 0 w 8261131"/>
              <a:gd name="connsiteY3" fmla="*/ 0 h 3499945"/>
              <a:gd name="connsiteX4" fmla="*/ 0 w 8261131"/>
              <a:gd name="connsiteY4" fmla="*/ 0 h 349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1131" h="3499945">
                <a:moveTo>
                  <a:pt x="8261131" y="3499945"/>
                </a:moveTo>
                <a:lnTo>
                  <a:pt x="5864772" y="2963918"/>
                </a:lnTo>
                <a:cubicBezTo>
                  <a:pt x="4700751" y="2714297"/>
                  <a:pt x="2254468" y="2496207"/>
                  <a:pt x="1277006" y="2002221"/>
                </a:cubicBezTo>
                <a:cubicBezTo>
                  <a:pt x="299544" y="1508235"/>
                  <a:pt x="0" y="0"/>
                  <a:pt x="0" y="0"/>
                </a:cubicBezTo>
                <a:lnTo>
                  <a:pt x="0" y="0"/>
                </a:lnTo>
              </a:path>
            </a:pathLst>
          </a:cu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2514600" y="5410200"/>
            <a:ext cx="3733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Dissociation</a:t>
            </a:r>
          </a:p>
        </p:txBody>
      </p:sp>
      <p:sp>
        <p:nvSpPr>
          <p:cNvPr id="10" name="TextBox 9"/>
          <p:cNvSpPr txBox="1"/>
          <p:nvPr/>
        </p:nvSpPr>
        <p:spPr>
          <a:xfrm>
            <a:off x="5943600" y="3352800"/>
            <a:ext cx="36576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Arousal/PTSD</a:t>
            </a:r>
          </a:p>
        </p:txBody>
      </p:sp>
    </p:spTree>
    <p:extLst>
      <p:ext uri="{BB962C8B-B14F-4D97-AF65-F5344CB8AC3E}">
        <p14:creationId xmlns:p14="http://schemas.microsoft.com/office/powerpoint/2010/main" val="378956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590800"/>
            <a:ext cx="8229600" cy="1143000"/>
          </a:xfrm>
        </p:spPr>
        <p:txBody>
          <a:bodyPr>
            <a:noAutofit/>
          </a:bodyPr>
          <a:lstStyle/>
          <a:p>
            <a:pPr algn="ctr"/>
            <a:r>
              <a:rPr lang="en-US" sz="6600" b="1" dirty="0">
                <a:solidFill>
                  <a:schemeClr val="bg1"/>
                </a:solidFill>
                <a:effectLst>
                  <a:outerShdw blurRad="38100" dist="38100" dir="2700000" algn="tl">
                    <a:srgbClr val="000000">
                      <a:alpha val="43137"/>
                    </a:srgbClr>
                  </a:outerShdw>
                </a:effectLst>
              </a:rPr>
              <a:t>Conceptual Trauma Model</a:t>
            </a:r>
          </a:p>
        </p:txBody>
      </p:sp>
    </p:spTree>
    <p:extLst>
      <p:ext uri="{BB962C8B-B14F-4D97-AF65-F5344CB8AC3E}">
        <p14:creationId xmlns:p14="http://schemas.microsoft.com/office/powerpoint/2010/main" val="1801615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5400" b="1" dirty="0">
                <a:solidFill>
                  <a:schemeClr val="bg1"/>
                </a:solidFill>
                <a:effectLst>
                  <a:outerShdw blurRad="38100" dist="38100" dir="2700000" algn="tl">
                    <a:srgbClr val="000000">
                      <a:alpha val="43137"/>
                    </a:srgbClr>
                  </a:outerShdw>
                </a:effectLst>
              </a:rPr>
              <a:t>With the Realization That</a:t>
            </a:r>
          </a:p>
        </p:txBody>
      </p:sp>
      <p:sp>
        <p:nvSpPr>
          <p:cNvPr id="3" name="Content Placeholder 2"/>
          <p:cNvSpPr>
            <a:spLocks noGrp="1"/>
          </p:cNvSpPr>
          <p:nvPr>
            <p:ph idx="1"/>
          </p:nvPr>
        </p:nvSpPr>
        <p:spPr/>
        <p:txBody>
          <a:bodyPr/>
          <a:lstStyle/>
          <a:p>
            <a:pPr>
              <a:defRPr/>
            </a:pPr>
            <a:r>
              <a:rPr lang="en-US" sz="3600" b="1" dirty="0">
                <a:solidFill>
                  <a:schemeClr val="bg1"/>
                </a:solidFill>
                <a:effectLst>
                  <a:outerShdw blurRad="38100" dist="38100" dir="2700000" algn="tl">
                    <a:srgbClr val="000000">
                      <a:alpha val="43137"/>
                    </a:srgbClr>
                  </a:outerShdw>
                </a:effectLst>
              </a:rPr>
              <a:t>Diverse family backgrounds among abused children--even those abused by someone outside the family</a:t>
            </a:r>
          </a:p>
          <a:p>
            <a:pPr>
              <a:defRPr/>
            </a:pPr>
            <a:endParaRPr lang="en-US" dirty="0"/>
          </a:p>
        </p:txBody>
      </p:sp>
      <p:pic>
        <p:nvPicPr>
          <p:cNvPr id="22532" name="Picture 2" descr="http://www.mediabistro.com/fishbowlny/original/poar02_murdoch0812.jpg"/>
          <p:cNvPicPr>
            <a:picLocks noChangeAspect="1" noChangeArrowheads="1"/>
          </p:cNvPicPr>
          <p:nvPr/>
        </p:nvPicPr>
        <p:blipFill>
          <a:blip r:embed="rId2" cstate="print"/>
          <a:srcRect/>
          <a:stretch>
            <a:fillRect/>
          </a:stretch>
        </p:blipFill>
        <p:spPr bwMode="auto">
          <a:xfrm>
            <a:off x="2209800" y="3581400"/>
            <a:ext cx="3200400" cy="2122488"/>
          </a:xfrm>
          <a:prstGeom prst="rect">
            <a:avLst/>
          </a:prstGeom>
          <a:noFill/>
          <a:ln w="9525">
            <a:noFill/>
            <a:miter lim="800000"/>
            <a:headEnd/>
            <a:tailEnd/>
          </a:ln>
        </p:spPr>
      </p:pic>
      <p:pic>
        <p:nvPicPr>
          <p:cNvPr id="22533" name="Picture 4" descr="http://pro.corbis.com/images/BW0096-038.jpg?size=572&amp;uid=%7BA26F8AF0-AF1C-4EC6-A56B-C3D963B6DA55%7D"/>
          <p:cNvPicPr>
            <a:picLocks noChangeAspect="1" noChangeArrowheads="1"/>
          </p:cNvPicPr>
          <p:nvPr/>
        </p:nvPicPr>
        <p:blipFill>
          <a:blip r:embed="rId3" cstate="print"/>
          <a:srcRect/>
          <a:stretch>
            <a:fillRect/>
          </a:stretch>
        </p:blipFill>
        <p:spPr bwMode="auto">
          <a:xfrm>
            <a:off x="7924801" y="3048000"/>
            <a:ext cx="2524125" cy="3810000"/>
          </a:xfrm>
          <a:prstGeom prst="rect">
            <a:avLst/>
          </a:prstGeom>
          <a:noFill/>
          <a:ln w="9525">
            <a:noFill/>
            <a:miter lim="800000"/>
            <a:headEnd/>
            <a:tailEnd/>
          </a:ln>
        </p:spPr>
      </p:pic>
      <p:pic>
        <p:nvPicPr>
          <p:cNvPr id="22534" name="Picture 6" descr="http://fc01.deviantart.com/fs11/i/2006/226/9/0/sweet_child_by_P3T3R_KURT3N_GROUPI3.jpg"/>
          <p:cNvPicPr>
            <a:picLocks noChangeAspect="1" noChangeArrowheads="1"/>
          </p:cNvPicPr>
          <p:nvPr/>
        </p:nvPicPr>
        <p:blipFill>
          <a:blip r:embed="rId4" cstate="print"/>
          <a:srcRect/>
          <a:stretch>
            <a:fillRect/>
          </a:stretch>
        </p:blipFill>
        <p:spPr bwMode="auto">
          <a:xfrm>
            <a:off x="5486400" y="4343400"/>
            <a:ext cx="2914650" cy="2184400"/>
          </a:xfrm>
          <a:prstGeom prst="rect">
            <a:avLst/>
          </a:prstGeom>
          <a:noFill/>
          <a:ln w="9525">
            <a:noFill/>
            <a:miter lim="800000"/>
            <a:headEnd/>
            <a:tailEnd/>
          </a:ln>
        </p:spPr>
      </p:pic>
      <p:pic>
        <p:nvPicPr>
          <p:cNvPr id="22535" name="Picture 8" descr="http://i.pbase.com/u46/photo1258/upload/33832908.2508AWcxspint.jpg"/>
          <p:cNvPicPr>
            <a:picLocks noChangeAspect="1" noChangeArrowheads="1"/>
          </p:cNvPicPr>
          <p:nvPr/>
        </p:nvPicPr>
        <p:blipFill>
          <a:blip r:embed="rId5" cstate="print"/>
          <a:srcRect l="10667" t="12000" r="14667" b="19000"/>
          <a:stretch>
            <a:fillRect/>
          </a:stretch>
        </p:blipFill>
        <p:spPr bwMode="auto">
          <a:xfrm>
            <a:off x="4114800" y="4724400"/>
            <a:ext cx="1619250" cy="1993900"/>
          </a:xfrm>
          <a:prstGeom prst="rect">
            <a:avLst/>
          </a:prstGeom>
          <a:noFill/>
          <a:ln w="9525">
            <a:noFill/>
            <a:miter lim="800000"/>
            <a:headEnd/>
            <a:tailEnd/>
          </a:ln>
        </p:spPr>
      </p:pic>
    </p:spTree>
    <p:extLst>
      <p:ext uri="{BB962C8B-B14F-4D97-AF65-F5344CB8AC3E}">
        <p14:creationId xmlns:p14="http://schemas.microsoft.com/office/powerpoint/2010/main" val="390917369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03200" y="743857"/>
            <a:ext cx="11379200" cy="457200"/>
          </a:xfrm>
        </p:spPr>
        <p:txBody>
          <a:bodyPr>
            <a:normAutofit fontScale="90000"/>
          </a:bodyPr>
          <a:lstStyle/>
          <a:p>
            <a:pPr>
              <a:defRPr/>
            </a:pPr>
            <a:r>
              <a:rPr lang="en-US" sz="6000" b="1" dirty="0">
                <a:solidFill>
                  <a:schemeClr val="bg1"/>
                </a:solidFill>
                <a:effectLst>
                  <a:outerShdw blurRad="38100" dist="38100" dir="2700000" algn="tl">
                    <a:srgbClr val="000000">
                      <a:alpha val="43137"/>
                    </a:srgbClr>
                  </a:outerShdw>
                </a:effectLst>
              </a:rPr>
              <a:t>California Evidence-Based Clearinghouse</a:t>
            </a:r>
            <a:br>
              <a:rPr lang="en-US" sz="6000" b="1" dirty="0">
                <a:solidFill>
                  <a:schemeClr val="bg1"/>
                </a:solidFill>
                <a:effectLst>
                  <a:outerShdw blurRad="38100" dist="38100" dir="2700000" algn="tl">
                    <a:srgbClr val="000000">
                      <a:alpha val="43137"/>
                    </a:srgbClr>
                  </a:outerShdw>
                </a:effectLst>
              </a:rPr>
            </a:br>
            <a:r>
              <a:rPr lang="en-US" sz="6000" b="1" dirty="0">
                <a:solidFill>
                  <a:schemeClr val="bg1"/>
                </a:solidFill>
                <a:effectLst>
                  <a:outerShdw blurRad="38100" dist="38100" dir="2700000" algn="tl">
                    <a:srgbClr val="000000">
                      <a:alpha val="43137"/>
                    </a:srgbClr>
                  </a:outerShdw>
                </a:effectLst>
              </a:rPr>
              <a:t> for Child Welfare</a:t>
            </a:r>
            <a:r>
              <a:rPr lang="en-US" dirty="0">
                <a:solidFill>
                  <a:schemeClr val="accent1"/>
                </a:solidFill>
              </a:rPr>
              <a:t/>
            </a:r>
            <a:br>
              <a:rPr lang="en-US" dirty="0">
                <a:solidFill>
                  <a:schemeClr val="accent1"/>
                </a:solidFill>
              </a:rPr>
            </a:br>
            <a:r>
              <a:rPr lang="en-US" sz="2200" b="1" dirty="0">
                <a:solidFill>
                  <a:schemeClr val="bg1"/>
                </a:solidFill>
                <a:effectLst>
                  <a:outerShdw blurRad="38100" dist="38100" dir="2700000" algn="tl">
                    <a:srgbClr val="000000">
                      <a:alpha val="43137"/>
                    </a:srgbClr>
                  </a:outerShdw>
                </a:effectLst>
              </a:rPr>
              <a:t>http://www.cebc4cw.org/search/topic-areas/</a:t>
            </a:r>
            <a:endParaRPr lang="en-US" sz="3100"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srcRect l="18915" t="9374" r="20088" b="6251"/>
          <a:stretch/>
        </p:blipFill>
        <p:spPr>
          <a:xfrm>
            <a:off x="5038787" y="1074058"/>
            <a:ext cx="6979042" cy="5435600"/>
          </a:xfrm>
          <a:prstGeom prst="rect">
            <a:avLst/>
          </a:prstGeom>
        </p:spPr>
      </p:pic>
    </p:spTree>
    <p:extLst>
      <p:ext uri="{BB962C8B-B14F-4D97-AF65-F5344CB8AC3E}">
        <p14:creationId xmlns:p14="http://schemas.microsoft.com/office/powerpoint/2010/main" val="32829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http://www.freewebs.com/domesticviolencechildabuse/child%20abuse.jpg"/>
          <p:cNvPicPr>
            <a:picLocks noChangeAspect="1" noChangeArrowheads="1"/>
          </p:cNvPicPr>
          <p:nvPr/>
        </p:nvPicPr>
        <p:blipFill>
          <a:blip r:embed="rId2" cstate="print"/>
          <a:srcRect/>
          <a:stretch>
            <a:fillRect/>
          </a:stretch>
        </p:blipFill>
        <p:spPr bwMode="auto">
          <a:xfrm>
            <a:off x="7162801" y="0"/>
            <a:ext cx="3160713" cy="3200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defRPr/>
            </a:pPr>
            <a:r>
              <a:rPr lang="en-US" sz="4800" b="1" dirty="0">
                <a:solidFill>
                  <a:schemeClr val="bg1"/>
                </a:solidFill>
                <a:effectLst>
                  <a:outerShdw blurRad="38100" dist="38100" dir="2700000" algn="tl">
                    <a:srgbClr val="000000">
                      <a:alpha val="43137"/>
                    </a:srgbClr>
                  </a:outerShdw>
                </a:effectLst>
              </a:rPr>
              <a:t>With the Realization That</a:t>
            </a:r>
          </a:p>
        </p:txBody>
      </p:sp>
      <p:sp>
        <p:nvSpPr>
          <p:cNvPr id="3" name="Content Placeholder 2"/>
          <p:cNvSpPr>
            <a:spLocks noGrp="1"/>
          </p:cNvSpPr>
          <p:nvPr>
            <p:ph idx="1"/>
          </p:nvPr>
        </p:nvSpPr>
        <p:spPr/>
        <p:txBody>
          <a:bodyPr/>
          <a:lstStyle/>
          <a:p>
            <a:pPr>
              <a:defRPr/>
            </a:pPr>
            <a:r>
              <a:rPr lang="en-US" b="1" dirty="0">
                <a:solidFill>
                  <a:schemeClr val="bg1"/>
                </a:solidFill>
                <a:effectLst>
                  <a:outerShdw blurRad="38100" dist="38100" dir="2700000" algn="tl">
                    <a:srgbClr val="000000">
                      <a:alpha val="43137"/>
                    </a:srgbClr>
                  </a:outerShdw>
                </a:effectLst>
              </a:rPr>
              <a:t>Diverse abuse or trauma backgrounds</a:t>
            </a:r>
          </a:p>
          <a:p>
            <a:pPr>
              <a:defRPr/>
            </a:pPr>
            <a:endParaRPr lang="en-US" dirty="0"/>
          </a:p>
        </p:txBody>
      </p:sp>
      <p:pic>
        <p:nvPicPr>
          <p:cNvPr id="23557" name="Picture 2" descr="http://www.woman-ch.ac.psiweb.com/children/images/child2.jpg"/>
          <p:cNvPicPr>
            <a:picLocks noChangeAspect="1" noChangeArrowheads="1"/>
          </p:cNvPicPr>
          <p:nvPr/>
        </p:nvPicPr>
        <p:blipFill>
          <a:blip r:embed="rId3" cstate="print"/>
          <a:srcRect/>
          <a:stretch>
            <a:fillRect/>
          </a:stretch>
        </p:blipFill>
        <p:spPr bwMode="auto">
          <a:xfrm>
            <a:off x="1905000" y="2667000"/>
            <a:ext cx="2381250" cy="3257550"/>
          </a:xfrm>
          <a:prstGeom prst="rect">
            <a:avLst/>
          </a:prstGeom>
          <a:noFill/>
          <a:ln w="9525">
            <a:noFill/>
            <a:miter lim="800000"/>
            <a:headEnd/>
            <a:tailEnd/>
          </a:ln>
        </p:spPr>
      </p:pic>
      <p:pic>
        <p:nvPicPr>
          <p:cNvPr id="23558" name="Picture 4" descr="http://i271.photobucket.com/albums/jj126/wakeup64/child-abuse3-1.jpg"/>
          <p:cNvPicPr>
            <a:picLocks noChangeAspect="1" noChangeArrowheads="1"/>
          </p:cNvPicPr>
          <p:nvPr/>
        </p:nvPicPr>
        <p:blipFill>
          <a:blip r:embed="rId4" cstate="print"/>
          <a:srcRect b="13812"/>
          <a:stretch>
            <a:fillRect/>
          </a:stretch>
        </p:blipFill>
        <p:spPr bwMode="auto">
          <a:xfrm>
            <a:off x="4038601" y="3200400"/>
            <a:ext cx="3095625" cy="3422650"/>
          </a:xfrm>
          <a:prstGeom prst="rect">
            <a:avLst/>
          </a:prstGeom>
          <a:noFill/>
          <a:ln w="9525">
            <a:noFill/>
            <a:miter lim="800000"/>
            <a:headEnd/>
            <a:tailEnd/>
          </a:ln>
        </p:spPr>
      </p:pic>
      <p:pic>
        <p:nvPicPr>
          <p:cNvPr id="23559" name="Picture 8" descr="http://www.ac-nancy-metz.fr/enseign/anglais/Henry/domesticviolence.jpg"/>
          <p:cNvPicPr>
            <a:picLocks noChangeAspect="1" noChangeArrowheads="1"/>
          </p:cNvPicPr>
          <p:nvPr/>
        </p:nvPicPr>
        <p:blipFill>
          <a:blip r:embed="rId5" cstate="print"/>
          <a:srcRect/>
          <a:stretch>
            <a:fillRect/>
          </a:stretch>
        </p:blipFill>
        <p:spPr bwMode="auto">
          <a:xfrm>
            <a:off x="7086600" y="2819400"/>
            <a:ext cx="3257550" cy="4038600"/>
          </a:xfrm>
          <a:prstGeom prst="rect">
            <a:avLst/>
          </a:prstGeom>
          <a:noFill/>
          <a:ln w="9525">
            <a:noFill/>
            <a:miter lim="800000"/>
            <a:headEnd/>
            <a:tailEnd/>
          </a:ln>
        </p:spPr>
      </p:pic>
    </p:spTree>
    <p:extLst>
      <p:ext uri="{BB962C8B-B14F-4D97-AF65-F5344CB8AC3E}">
        <p14:creationId xmlns:p14="http://schemas.microsoft.com/office/powerpoint/2010/main" val="35098159"/>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0" y="34244"/>
            <a:ext cx="9144000" cy="1219200"/>
          </a:xfrm>
        </p:spPr>
        <p:txBody>
          <a:bodyPr>
            <a:noAutofit/>
          </a:bodyPr>
          <a:lstStyle/>
          <a:p>
            <a:r>
              <a:rPr lang="en-US" sz="4400" b="1" dirty="0">
                <a:solidFill>
                  <a:schemeClr val="bg1"/>
                </a:solidFill>
                <a:effectLst>
                  <a:outerShdw blurRad="38100" dist="38100" dir="2700000" algn="tl">
                    <a:srgbClr val="000000">
                      <a:alpha val="43137"/>
                    </a:srgbClr>
                  </a:outerShdw>
                </a:effectLst>
              </a:rPr>
              <a:t>Recognition—Diverse Responses</a:t>
            </a:r>
          </a:p>
        </p:txBody>
      </p:sp>
      <p:pic>
        <p:nvPicPr>
          <p:cNvPr id="3" name="Picture 2"/>
          <p:cNvPicPr>
            <a:picLocks noChangeAspect="1"/>
          </p:cNvPicPr>
          <p:nvPr/>
        </p:nvPicPr>
        <p:blipFill>
          <a:blip r:embed="rId2"/>
          <a:stretch>
            <a:fillRect/>
          </a:stretch>
        </p:blipFill>
        <p:spPr>
          <a:xfrm>
            <a:off x="1446283" y="2756492"/>
            <a:ext cx="2561957" cy="3483907"/>
          </a:xfrm>
          <a:prstGeom prst="rect">
            <a:avLst/>
          </a:prstGeom>
        </p:spPr>
      </p:pic>
      <p:pic>
        <p:nvPicPr>
          <p:cNvPr id="5" name="Picture 4"/>
          <p:cNvPicPr>
            <a:picLocks noChangeAspect="1"/>
          </p:cNvPicPr>
          <p:nvPr/>
        </p:nvPicPr>
        <p:blipFill>
          <a:blip r:embed="rId3"/>
          <a:stretch>
            <a:fillRect/>
          </a:stretch>
        </p:blipFill>
        <p:spPr>
          <a:xfrm>
            <a:off x="3893941" y="980739"/>
            <a:ext cx="2853175" cy="1835055"/>
          </a:xfrm>
          <a:prstGeom prst="rect">
            <a:avLst/>
          </a:prstGeom>
        </p:spPr>
      </p:pic>
      <p:pic>
        <p:nvPicPr>
          <p:cNvPr id="6" name="Picture 5"/>
          <p:cNvPicPr>
            <a:picLocks noChangeAspect="1"/>
          </p:cNvPicPr>
          <p:nvPr/>
        </p:nvPicPr>
        <p:blipFill>
          <a:blip r:embed="rId4"/>
          <a:stretch>
            <a:fillRect/>
          </a:stretch>
        </p:blipFill>
        <p:spPr>
          <a:xfrm>
            <a:off x="3932338" y="2720551"/>
            <a:ext cx="3519848" cy="3519848"/>
          </a:xfrm>
          <a:prstGeom prst="rect">
            <a:avLst/>
          </a:prstGeom>
        </p:spPr>
      </p:pic>
      <p:pic>
        <p:nvPicPr>
          <p:cNvPr id="7" name="Picture 6"/>
          <p:cNvPicPr>
            <a:picLocks noChangeAspect="1"/>
          </p:cNvPicPr>
          <p:nvPr/>
        </p:nvPicPr>
        <p:blipFill rotWithShape="1">
          <a:blip r:embed="rId5"/>
          <a:srcRect t="1" b="7801"/>
          <a:stretch/>
        </p:blipFill>
        <p:spPr>
          <a:xfrm>
            <a:off x="7452185" y="2637174"/>
            <a:ext cx="3070672" cy="3603226"/>
          </a:xfrm>
          <a:prstGeom prst="rect">
            <a:avLst/>
          </a:prstGeom>
        </p:spPr>
      </p:pic>
      <p:pic>
        <p:nvPicPr>
          <p:cNvPr id="8" name="Picture 7"/>
          <p:cNvPicPr>
            <a:picLocks noChangeAspect="1"/>
          </p:cNvPicPr>
          <p:nvPr/>
        </p:nvPicPr>
        <p:blipFill>
          <a:blip r:embed="rId6"/>
          <a:stretch>
            <a:fillRect/>
          </a:stretch>
        </p:blipFill>
        <p:spPr>
          <a:xfrm>
            <a:off x="1407886" y="980739"/>
            <a:ext cx="2486055" cy="1775754"/>
          </a:xfrm>
          <a:prstGeom prst="rect">
            <a:avLst/>
          </a:prstGeom>
        </p:spPr>
      </p:pic>
      <p:pic>
        <p:nvPicPr>
          <p:cNvPr id="9" name="Picture 8"/>
          <p:cNvPicPr>
            <a:picLocks noChangeAspect="1"/>
          </p:cNvPicPr>
          <p:nvPr/>
        </p:nvPicPr>
        <p:blipFill>
          <a:blip r:embed="rId7"/>
          <a:stretch>
            <a:fillRect/>
          </a:stretch>
        </p:blipFill>
        <p:spPr>
          <a:xfrm>
            <a:off x="6747116" y="980739"/>
            <a:ext cx="2524372" cy="1689647"/>
          </a:xfrm>
          <a:prstGeom prst="rect">
            <a:avLst/>
          </a:prstGeom>
        </p:spPr>
      </p:pic>
      <p:pic>
        <p:nvPicPr>
          <p:cNvPr id="10" name="Picture 9"/>
          <p:cNvPicPr>
            <a:picLocks noChangeAspect="1"/>
          </p:cNvPicPr>
          <p:nvPr/>
        </p:nvPicPr>
        <p:blipFill>
          <a:blip r:embed="rId8"/>
          <a:stretch>
            <a:fillRect/>
          </a:stretch>
        </p:blipFill>
        <p:spPr>
          <a:xfrm>
            <a:off x="9252330" y="998513"/>
            <a:ext cx="1289686" cy="1696955"/>
          </a:xfrm>
          <a:prstGeom prst="rect">
            <a:avLst/>
          </a:prstGeom>
        </p:spPr>
      </p:pic>
    </p:spTree>
    <p:extLst>
      <p:ext uri="{BB962C8B-B14F-4D97-AF65-F5344CB8AC3E}">
        <p14:creationId xmlns:p14="http://schemas.microsoft.com/office/powerpoint/2010/main" val="247136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275771"/>
            <a:ext cx="8229600" cy="1066800"/>
          </a:xfrm>
        </p:spPr>
        <p:txBody>
          <a:bodyPr>
            <a:normAutofit/>
          </a:bodyPr>
          <a:lstStyle/>
          <a:p>
            <a:r>
              <a:rPr lang="en-US" sz="6000" b="1" dirty="0">
                <a:solidFill>
                  <a:schemeClr val="bg1"/>
                </a:solidFill>
                <a:effectLst>
                  <a:outerShdw blurRad="38100" dist="38100" dir="2700000" algn="tl">
                    <a:srgbClr val="000000">
                      <a:alpha val="43137"/>
                    </a:srgbClr>
                  </a:outerShdw>
                </a:effectLst>
              </a:rPr>
              <a:t>Signs and Symptoms</a:t>
            </a:r>
          </a:p>
        </p:txBody>
      </p:sp>
      <p:sp>
        <p:nvSpPr>
          <p:cNvPr id="3" name="Content Placeholder 2"/>
          <p:cNvSpPr>
            <a:spLocks noGrp="1"/>
          </p:cNvSpPr>
          <p:nvPr>
            <p:ph idx="1"/>
          </p:nvPr>
        </p:nvSpPr>
        <p:spPr>
          <a:xfrm>
            <a:off x="1905000" y="1676399"/>
            <a:ext cx="9285514" cy="4855029"/>
          </a:xfrm>
        </p:spPr>
        <p:txBody>
          <a:bodyPr>
            <a:normAutofit/>
          </a:bodyPr>
          <a:lstStyle/>
          <a:p>
            <a:r>
              <a:rPr lang="en-US" sz="3600" b="1" dirty="0">
                <a:solidFill>
                  <a:schemeClr val="bg1"/>
                </a:solidFill>
                <a:effectLst>
                  <a:outerShdw blurRad="38100" dist="38100" dir="2700000" algn="tl">
                    <a:srgbClr val="000000">
                      <a:alpha val="43137"/>
                    </a:srgbClr>
                  </a:outerShdw>
                </a:effectLst>
              </a:rPr>
              <a:t>Physical/Medical Indicators</a:t>
            </a:r>
          </a:p>
          <a:p>
            <a:pPr lvl="1"/>
            <a:r>
              <a:rPr lang="en-US" sz="3600" b="1" dirty="0">
                <a:solidFill>
                  <a:schemeClr val="bg1"/>
                </a:solidFill>
                <a:effectLst>
                  <a:outerShdw blurRad="38100" dist="38100" dir="2700000" algn="tl">
                    <a:srgbClr val="000000">
                      <a:alpha val="43137"/>
                    </a:srgbClr>
                  </a:outerShdw>
                </a:effectLst>
              </a:rPr>
              <a:t>Enuresis</a:t>
            </a:r>
          </a:p>
          <a:p>
            <a:pPr lvl="1"/>
            <a:r>
              <a:rPr lang="en-US" sz="3600" b="1" dirty="0">
                <a:solidFill>
                  <a:schemeClr val="bg1"/>
                </a:solidFill>
                <a:effectLst>
                  <a:outerShdw blurRad="38100" dist="38100" dir="2700000" algn="tl">
                    <a:srgbClr val="000000">
                      <a:alpha val="43137"/>
                    </a:srgbClr>
                  </a:outerShdw>
                </a:effectLst>
              </a:rPr>
              <a:t>Encopresis</a:t>
            </a:r>
          </a:p>
          <a:p>
            <a:pPr lvl="1"/>
            <a:r>
              <a:rPr lang="en-US" sz="3600" b="1" dirty="0">
                <a:solidFill>
                  <a:schemeClr val="bg1"/>
                </a:solidFill>
                <a:effectLst>
                  <a:outerShdw blurRad="38100" dist="38100" dir="2700000" algn="tl">
                    <a:srgbClr val="000000">
                      <a:alpha val="43137"/>
                    </a:srgbClr>
                  </a:outerShdw>
                </a:effectLst>
              </a:rPr>
              <a:t>Abdominal pain</a:t>
            </a:r>
          </a:p>
          <a:p>
            <a:pPr lvl="1"/>
            <a:r>
              <a:rPr lang="en-US" sz="3600" b="1" dirty="0">
                <a:solidFill>
                  <a:schemeClr val="bg1"/>
                </a:solidFill>
                <a:effectLst>
                  <a:outerShdw blurRad="38100" dist="38100" dir="2700000" algn="tl">
                    <a:srgbClr val="000000">
                      <a:alpha val="43137"/>
                    </a:srgbClr>
                  </a:outerShdw>
                </a:effectLst>
              </a:rPr>
              <a:t>Sexually transmitted diseases</a:t>
            </a:r>
          </a:p>
          <a:p>
            <a:pPr lvl="1"/>
            <a:r>
              <a:rPr lang="en-US" sz="3600" b="1" dirty="0">
                <a:solidFill>
                  <a:schemeClr val="bg1"/>
                </a:solidFill>
                <a:effectLst>
                  <a:outerShdw blurRad="38100" dist="38100" dir="2700000" algn="tl">
                    <a:srgbClr val="000000">
                      <a:alpha val="43137"/>
                    </a:srgbClr>
                  </a:outerShdw>
                </a:effectLst>
              </a:rPr>
              <a:t>Recurring urinary tract infections</a:t>
            </a:r>
          </a:p>
          <a:p>
            <a:pPr lvl="1"/>
            <a:r>
              <a:rPr lang="en-US" sz="3600" b="1" dirty="0">
                <a:solidFill>
                  <a:schemeClr val="bg1"/>
                </a:solidFill>
                <a:effectLst>
                  <a:outerShdw blurRad="38100" dist="38100" dir="2700000" algn="tl">
                    <a:srgbClr val="000000">
                      <a:alpha val="43137"/>
                    </a:srgbClr>
                  </a:outerShdw>
                </a:effectLst>
              </a:rPr>
              <a:t>Recurrent vaginal infections</a:t>
            </a:r>
          </a:p>
          <a:p>
            <a:pPr lvl="1"/>
            <a:r>
              <a:rPr lang="en-US" sz="3600" b="1" dirty="0">
                <a:solidFill>
                  <a:schemeClr val="bg1"/>
                </a:solidFill>
                <a:effectLst>
                  <a:outerShdw blurRad="38100" dist="38100" dir="2700000" algn="tl">
                    <a:srgbClr val="000000">
                      <a:alpha val="43137"/>
                    </a:srgbClr>
                  </a:outerShdw>
                </a:effectLst>
              </a:rPr>
              <a:t>Conversion disorder or somatic complaints</a:t>
            </a:r>
            <a:endParaRPr lang="en-US" sz="3200" b="1" dirty="0">
              <a:solidFill>
                <a:schemeClr val="bg1"/>
              </a:solidFill>
              <a:effectLst>
                <a:outerShdw blurRad="38100" dist="38100" dir="2700000" algn="tl">
                  <a:srgbClr val="000000">
                    <a:alpha val="43137"/>
                  </a:srgbClr>
                </a:outerShdw>
              </a:effectLst>
            </a:endParaRPr>
          </a:p>
          <a:p>
            <a:pPr lvl="1"/>
            <a:endParaRPr lang="en-US" dirty="0"/>
          </a:p>
          <a:p>
            <a:pPr lvl="1"/>
            <a:endParaRPr lang="en-US" dirty="0"/>
          </a:p>
        </p:txBody>
      </p:sp>
    </p:spTree>
    <p:extLst>
      <p:ext uri="{BB962C8B-B14F-4D97-AF65-F5344CB8AC3E}">
        <p14:creationId xmlns:p14="http://schemas.microsoft.com/office/powerpoint/2010/main" val="2616726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312057"/>
            <a:ext cx="8229600" cy="914400"/>
          </a:xfrm>
        </p:spPr>
        <p:txBody>
          <a:bodyPr>
            <a:normAutofit/>
          </a:bodyPr>
          <a:lstStyle/>
          <a:p>
            <a:r>
              <a:rPr lang="en-US" sz="6000" b="1" dirty="0">
                <a:solidFill>
                  <a:schemeClr val="bg1"/>
                </a:solidFill>
                <a:effectLst>
                  <a:outerShdw blurRad="38100" dist="38100" dir="2700000" algn="tl">
                    <a:srgbClr val="000000">
                      <a:alpha val="43137"/>
                    </a:srgbClr>
                  </a:outerShdw>
                </a:effectLst>
              </a:rPr>
              <a:t>Signs and Symptoms</a:t>
            </a:r>
          </a:p>
        </p:txBody>
      </p:sp>
      <p:sp>
        <p:nvSpPr>
          <p:cNvPr id="3" name="Content Placeholder 2"/>
          <p:cNvSpPr>
            <a:spLocks noGrp="1"/>
          </p:cNvSpPr>
          <p:nvPr>
            <p:ph idx="1"/>
          </p:nvPr>
        </p:nvSpPr>
        <p:spPr>
          <a:xfrm>
            <a:off x="1752600" y="1600200"/>
            <a:ext cx="8686800" cy="5029200"/>
          </a:xfrm>
        </p:spPr>
        <p:txBody>
          <a:bodyPr>
            <a:normAutofit/>
          </a:bodyPr>
          <a:lstStyle/>
          <a:p>
            <a:r>
              <a:rPr lang="en-US" b="1" dirty="0">
                <a:solidFill>
                  <a:schemeClr val="bg1"/>
                </a:solidFill>
                <a:effectLst>
                  <a:outerShdw blurRad="38100" dist="38100" dir="2700000" algn="tl">
                    <a:srgbClr val="000000">
                      <a:alpha val="43137"/>
                    </a:srgbClr>
                  </a:outerShdw>
                </a:effectLst>
              </a:rPr>
              <a:t>Behavioral Indications</a:t>
            </a:r>
          </a:p>
          <a:p>
            <a:pPr lvl="1"/>
            <a:r>
              <a:rPr lang="en-US" sz="2800" b="1" dirty="0">
                <a:solidFill>
                  <a:schemeClr val="bg1"/>
                </a:solidFill>
                <a:effectLst>
                  <a:outerShdw blurRad="38100" dist="38100" dir="2700000" algn="tl">
                    <a:srgbClr val="000000">
                      <a:alpha val="43137"/>
                    </a:srgbClr>
                  </a:outerShdw>
                </a:effectLst>
              </a:rPr>
              <a:t>Self-destructive/Suicidal behavior (34%)</a:t>
            </a:r>
          </a:p>
          <a:p>
            <a:pPr lvl="1"/>
            <a:r>
              <a:rPr lang="en-US" sz="2800" b="1" dirty="0">
                <a:solidFill>
                  <a:schemeClr val="bg1"/>
                </a:solidFill>
                <a:effectLst>
                  <a:outerShdw blurRad="38100" dist="38100" dir="2700000" algn="tl">
                    <a:srgbClr val="000000">
                      <a:alpha val="43137"/>
                    </a:srgbClr>
                  </a:outerShdw>
                </a:effectLst>
              </a:rPr>
              <a:t>Sleep/Bedtime difficulties</a:t>
            </a:r>
          </a:p>
          <a:p>
            <a:pPr lvl="1"/>
            <a:r>
              <a:rPr lang="en-US" sz="2800" b="1" dirty="0">
                <a:solidFill>
                  <a:schemeClr val="bg1"/>
                </a:solidFill>
                <a:effectLst>
                  <a:outerShdw blurRad="38100" dist="38100" dir="2700000" algn="tl">
                    <a:srgbClr val="000000">
                      <a:alpha val="43137"/>
                    </a:srgbClr>
                  </a:outerShdw>
                </a:effectLst>
              </a:rPr>
              <a:t>Sexual acting out—especially in preschool and adolescent children</a:t>
            </a:r>
          </a:p>
          <a:p>
            <a:pPr lvl="1"/>
            <a:r>
              <a:rPr lang="en-US" sz="2800" b="1" dirty="0">
                <a:solidFill>
                  <a:schemeClr val="bg1"/>
                </a:solidFill>
                <a:effectLst>
                  <a:outerShdw blurRad="38100" dist="38100" dir="2700000" algn="tl">
                    <a:srgbClr val="000000">
                      <a:alpha val="43137"/>
                    </a:srgbClr>
                  </a:outerShdw>
                </a:effectLst>
              </a:rPr>
              <a:t>Fire setting</a:t>
            </a:r>
          </a:p>
          <a:p>
            <a:pPr lvl="1"/>
            <a:r>
              <a:rPr lang="en-US" sz="2800" b="1" dirty="0">
                <a:solidFill>
                  <a:schemeClr val="bg1"/>
                </a:solidFill>
                <a:effectLst>
                  <a:outerShdw blurRad="38100" dist="38100" dir="2700000" algn="tl">
                    <a:srgbClr val="000000">
                      <a:alpha val="43137"/>
                    </a:srgbClr>
                  </a:outerShdw>
                </a:effectLst>
              </a:rPr>
              <a:t>Running away</a:t>
            </a:r>
          </a:p>
          <a:p>
            <a:pPr lvl="1"/>
            <a:r>
              <a:rPr lang="en-US" sz="2800" b="1" dirty="0">
                <a:solidFill>
                  <a:schemeClr val="bg1"/>
                </a:solidFill>
                <a:effectLst>
                  <a:outerShdw blurRad="38100" dist="38100" dir="2700000" algn="tl">
                    <a:srgbClr val="000000">
                      <a:alpha val="43137"/>
                    </a:srgbClr>
                  </a:outerShdw>
                </a:effectLst>
              </a:rPr>
              <a:t>Concentration</a:t>
            </a:r>
          </a:p>
          <a:p>
            <a:pPr lvl="1"/>
            <a:r>
              <a:rPr lang="en-US" sz="2800" b="1" dirty="0">
                <a:solidFill>
                  <a:schemeClr val="bg1"/>
                </a:solidFill>
                <a:effectLst>
                  <a:outerShdw blurRad="38100" dist="38100" dir="2700000" algn="tl">
                    <a:srgbClr val="000000">
                      <a:alpha val="43137"/>
                    </a:srgbClr>
                  </a:outerShdw>
                </a:effectLst>
              </a:rPr>
              <a:t>Eating disorders among adolescents</a:t>
            </a:r>
          </a:p>
          <a:p>
            <a:pPr lvl="1"/>
            <a:r>
              <a:rPr lang="en-US" sz="2800" b="1" dirty="0">
                <a:solidFill>
                  <a:schemeClr val="bg1"/>
                </a:solidFill>
                <a:effectLst>
                  <a:outerShdw blurRad="38100" dist="38100" dir="2700000" algn="tl">
                    <a:srgbClr val="000000">
                      <a:alpha val="43137"/>
                    </a:srgbClr>
                  </a:outerShdw>
                </a:effectLst>
              </a:rPr>
              <a:t>Substance abuse</a:t>
            </a:r>
          </a:p>
          <a:p>
            <a:pPr lvl="1"/>
            <a:r>
              <a:rPr lang="en-US" sz="2800" b="1" dirty="0">
                <a:solidFill>
                  <a:schemeClr val="bg1"/>
                </a:solidFill>
                <a:effectLst>
                  <a:outerShdw blurRad="38100" dist="38100" dir="2700000" algn="tl">
                    <a:srgbClr val="000000">
                      <a:alpha val="43137"/>
                    </a:srgbClr>
                  </a:outerShdw>
                </a:effectLst>
              </a:rPr>
              <a:t>Anger</a:t>
            </a:r>
            <a:endParaRPr lang="en-US" b="1" dirty="0">
              <a:solidFill>
                <a:schemeClr val="bg1"/>
              </a:solidFill>
              <a:effectLst>
                <a:outerShdw blurRad="38100" dist="38100" dir="2700000" algn="tl">
                  <a:srgbClr val="000000">
                    <a:alpha val="43137"/>
                  </a:srgbClr>
                </a:outerShdw>
              </a:effectLst>
            </a:endParaRPr>
          </a:p>
          <a:p>
            <a:pPr lvl="1"/>
            <a:endParaRPr lang="en-US" dirty="0"/>
          </a:p>
          <a:p>
            <a:pPr lvl="1"/>
            <a:endParaRPr lang="en-US" dirty="0"/>
          </a:p>
        </p:txBody>
      </p:sp>
    </p:spTree>
    <p:extLst>
      <p:ext uri="{BB962C8B-B14F-4D97-AF65-F5344CB8AC3E}">
        <p14:creationId xmlns:p14="http://schemas.microsoft.com/office/powerpoint/2010/main" val="4178993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243568"/>
            <a:ext cx="8229600" cy="1524000"/>
          </a:xfrm>
        </p:spPr>
        <p:txBody>
          <a:bodyPr>
            <a:normAutofit/>
          </a:bodyPr>
          <a:lstStyle/>
          <a:p>
            <a:r>
              <a:rPr lang="en-US" sz="6600" b="1" dirty="0">
                <a:solidFill>
                  <a:schemeClr val="bg1"/>
                </a:solidFill>
                <a:effectLst>
                  <a:outerShdw blurRad="38100" dist="38100" dir="2700000" algn="tl">
                    <a:srgbClr val="000000">
                      <a:alpha val="43137"/>
                    </a:srgbClr>
                  </a:outerShdw>
                </a:effectLst>
              </a:rPr>
              <a:t>Typical Reactions</a:t>
            </a:r>
          </a:p>
        </p:txBody>
      </p:sp>
      <p:sp>
        <p:nvSpPr>
          <p:cNvPr id="3" name="Content Placeholder 2"/>
          <p:cNvSpPr>
            <a:spLocks noGrp="1"/>
          </p:cNvSpPr>
          <p:nvPr>
            <p:ph idx="1"/>
          </p:nvPr>
        </p:nvSpPr>
        <p:spPr/>
        <p:txBody>
          <a:bodyPr/>
          <a:lstStyle/>
          <a:p>
            <a:pPr>
              <a:lnSpc>
                <a:spcPct val="90000"/>
              </a:lnSpc>
              <a:buNone/>
            </a:pPr>
            <a:r>
              <a:rPr lang="en-US" sz="3200" b="1" dirty="0">
                <a:solidFill>
                  <a:srgbClr val="FF0000"/>
                </a:solidFill>
                <a:effectLst>
                  <a:outerShdw blurRad="38100" dist="38100" dir="2700000" algn="tl">
                    <a:srgbClr val="000000">
                      <a:alpha val="43137"/>
                    </a:srgbClr>
                  </a:outerShdw>
                </a:effectLst>
              </a:rPr>
              <a:t>Trauma</a:t>
            </a:r>
          </a:p>
          <a:p>
            <a:pPr>
              <a:lnSpc>
                <a:spcPct val="90000"/>
              </a:lnSpc>
              <a:buNone/>
            </a:pPr>
            <a:endParaRPr lang="en-US" sz="3200" dirty="0"/>
          </a:p>
          <a:p>
            <a:pPr>
              <a:lnSpc>
                <a:spcPct val="90000"/>
              </a:lnSpc>
              <a:buNone/>
            </a:pPr>
            <a:r>
              <a:rPr lang="en-US" sz="3200" b="1" dirty="0">
                <a:solidFill>
                  <a:schemeClr val="bg1"/>
                </a:solidFill>
                <a:effectLst>
                  <a:outerShdw blurRad="38100" dist="38100" dir="2700000" algn="tl">
                    <a:srgbClr val="000000">
                      <a:alpha val="43137"/>
                    </a:srgbClr>
                  </a:outerShdw>
                </a:effectLst>
              </a:rPr>
              <a:t>Sexualized response</a:t>
            </a:r>
          </a:p>
          <a:p>
            <a:pPr>
              <a:lnSpc>
                <a:spcPct val="90000"/>
              </a:lnSpc>
              <a:buNone/>
            </a:pPr>
            <a:endParaRPr lang="en-US" sz="3200" b="1" dirty="0">
              <a:solidFill>
                <a:schemeClr val="bg1"/>
              </a:solidFill>
              <a:effectLst>
                <a:outerShdw blurRad="38100" dist="38100" dir="2700000" algn="tl">
                  <a:srgbClr val="000000">
                    <a:alpha val="43137"/>
                  </a:srgbClr>
                </a:outerShdw>
              </a:effectLst>
            </a:endParaRPr>
          </a:p>
          <a:p>
            <a:pPr>
              <a:lnSpc>
                <a:spcPct val="90000"/>
              </a:lnSpc>
              <a:buNone/>
            </a:pPr>
            <a:r>
              <a:rPr lang="en-US" sz="3200" b="1" dirty="0">
                <a:solidFill>
                  <a:schemeClr val="bg1"/>
                </a:solidFill>
                <a:effectLst>
                  <a:outerShdw blurRad="38100" dist="38100" dir="2700000" algn="tl">
                    <a:srgbClr val="000000">
                      <a:alpha val="43137"/>
                    </a:srgbClr>
                  </a:outerShdw>
                </a:effectLst>
              </a:rPr>
              <a:t>Behavioral problems and negative affectivity</a:t>
            </a:r>
          </a:p>
          <a:p>
            <a:endParaRPr lang="en-US" dirty="0"/>
          </a:p>
        </p:txBody>
      </p:sp>
    </p:spTree>
    <p:extLst>
      <p:ext uri="{BB962C8B-B14F-4D97-AF65-F5344CB8AC3E}">
        <p14:creationId xmlns:p14="http://schemas.microsoft.com/office/powerpoint/2010/main" val="663431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114" y="188686"/>
            <a:ext cx="8229600" cy="1066800"/>
          </a:xfrm>
        </p:spPr>
        <p:txBody>
          <a:bodyPr>
            <a:normAutofit/>
          </a:bodyPr>
          <a:lstStyle/>
          <a:p>
            <a:r>
              <a:rPr lang="en-US" sz="5400" b="1" dirty="0">
                <a:solidFill>
                  <a:schemeClr val="bg1"/>
                </a:solidFill>
                <a:effectLst>
                  <a:outerShdw blurRad="38100" dist="38100" dir="2700000" algn="tl">
                    <a:srgbClr val="000000">
                      <a:alpha val="43137"/>
                    </a:srgbClr>
                  </a:outerShdw>
                </a:effectLst>
              </a:rPr>
              <a:t>Abuse Reactions</a:t>
            </a:r>
          </a:p>
        </p:txBody>
      </p:sp>
      <p:sp>
        <p:nvSpPr>
          <p:cNvPr id="3" name="Content Placeholder 2"/>
          <p:cNvSpPr>
            <a:spLocks noGrp="1"/>
          </p:cNvSpPr>
          <p:nvPr>
            <p:ph idx="1"/>
          </p:nvPr>
        </p:nvSpPr>
        <p:spPr>
          <a:xfrm>
            <a:off x="1168399" y="1520373"/>
            <a:ext cx="10036629" cy="5337627"/>
          </a:xfrm>
        </p:spPr>
        <p:txBody>
          <a:bodyPr>
            <a:normAutofit fontScale="92500" lnSpcReduction="20000"/>
          </a:bodyPr>
          <a:lstStyle/>
          <a:p>
            <a:pPr>
              <a:lnSpc>
                <a:spcPct val="90000"/>
              </a:lnSpc>
              <a:buNone/>
            </a:pPr>
            <a:r>
              <a:rPr lang="en-US" sz="3900" b="1" dirty="0">
                <a:solidFill>
                  <a:srgbClr val="7030A0"/>
                </a:solidFill>
                <a:effectLst>
                  <a:outerShdw blurRad="38100" dist="38100" dir="2700000" algn="tl">
                    <a:srgbClr val="000000">
                      <a:alpha val="43137"/>
                    </a:srgbClr>
                  </a:outerShdw>
                </a:effectLst>
              </a:rPr>
              <a:t>Trauma</a:t>
            </a:r>
          </a:p>
          <a:p>
            <a:pPr>
              <a:lnSpc>
                <a:spcPct val="90000"/>
              </a:lnSpc>
              <a:buNone/>
            </a:pPr>
            <a:r>
              <a:rPr lang="en-US" sz="3900" dirty="0"/>
              <a:t>	</a:t>
            </a:r>
            <a:r>
              <a:rPr lang="en-US" sz="3900" dirty="0">
                <a:solidFill>
                  <a:srgbClr val="8631B5"/>
                </a:solidFill>
              </a:rPr>
              <a:t>PTSD</a:t>
            </a:r>
          </a:p>
          <a:p>
            <a:pPr>
              <a:lnSpc>
                <a:spcPct val="90000"/>
              </a:lnSpc>
              <a:buNone/>
            </a:pPr>
            <a:r>
              <a:rPr lang="en-US" sz="3900" dirty="0"/>
              <a:t>	</a:t>
            </a:r>
            <a:r>
              <a:rPr lang="en-US" sz="3900" dirty="0">
                <a:solidFill>
                  <a:srgbClr val="C521C9"/>
                </a:solidFill>
              </a:rPr>
              <a:t>Dissociation</a:t>
            </a:r>
          </a:p>
          <a:p>
            <a:pPr>
              <a:lnSpc>
                <a:spcPct val="90000"/>
              </a:lnSpc>
              <a:buNone/>
            </a:pPr>
            <a:endParaRPr lang="en-US" sz="3900" dirty="0">
              <a:solidFill>
                <a:srgbClr val="C521C9"/>
              </a:solidFill>
            </a:endParaRPr>
          </a:p>
          <a:p>
            <a:pPr>
              <a:lnSpc>
                <a:spcPct val="90000"/>
              </a:lnSpc>
              <a:buNone/>
            </a:pPr>
            <a:r>
              <a:rPr lang="en-US" sz="3900" b="1" dirty="0">
                <a:solidFill>
                  <a:srgbClr val="FF0000"/>
                </a:solidFill>
                <a:effectLst>
                  <a:outerShdw blurRad="38100" dist="38100" dir="2700000" algn="tl">
                    <a:srgbClr val="000000">
                      <a:alpha val="43137"/>
                    </a:srgbClr>
                  </a:outerShdw>
                </a:effectLst>
              </a:rPr>
              <a:t>Sexualized response</a:t>
            </a:r>
          </a:p>
          <a:p>
            <a:pPr>
              <a:lnSpc>
                <a:spcPct val="90000"/>
              </a:lnSpc>
              <a:buNone/>
            </a:pPr>
            <a:endParaRPr lang="en-US" sz="3900" dirty="0"/>
          </a:p>
          <a:p>
            <a:pPr>
              <a:lnSpc>
                <a:spcPct val="90000"/>
              </a:lnSpc>
              <a:buNone/>
            </a:pPr>
            <a:r>
              <a:rPr lang="en-US" sz="3900" b="1" dirty="0">
                <a:solidFill>
                  <a:srgbClr val="0070C0"/>
                </a:solidFill>
                <a:effectLst>
                  <a:outerShdw blurRad="38100" dist="38100" dir="2700000" algn="tl">
                    <a:srgbClr val="000000">
                      <a:alpha val="43137"/>
                    </a:srgbClr>
                  </a:outerShdw>
                </a:effectLst>
              </a:rPr>
              <a:t>Behavioral problems and negative affectivity</a:t>
            </a:r>
          </a:p>
          <a:p>
            <a:pPr>
              <a:lnSpc>
                <a:spcPct val="90000"/>
              </a:lnSpc>
              <a:buNone/>
            </a:pPr>
            <a:r>
              <a:rPr lang="en-US" sz="3900" dirty="0"/>
              <a:t>	</a:t>
            </a:r>
            <a:r>
              <a:rPr lang="en-US" sz="3900" dirty="0">
                <a:solidFill>
                  <a:schemeClr val="accent1">
                    <a:lumMod val="60000"/>
                    <a:lumOff val="40000"/>
                  </a:schemeClr>
                </a:solidFill>
              </a:rPr>
              <a:t>Anxiety</a:t>
            </a:r>
          </a:p>
          <a:p>
            <a:pPr>
              <a:lnSpc>
                <a:spcPct val="90000"/>
              </a:lnSpc>
              <a:buNone/>
            </a:pPr>
            <a:r>
              <a:rPr lang="en-US" sz="3900" dirty="0"/>
              <a:t>	</a:t>
            </a:r>
            <a:r>
              <a:rPr lang="en-US" sz="3900" b="1" dirty="0">
                <a:solidFill>
                  <a:srgbClr val="00B0F0"/>
                </a:solidFill>
                <a:effectLst>
                  <a:outerShdw blurRad="38100" dist="38100" dir="2700000" algn="tl">
                    <a:srgbClr val="000000">
                      <a:alpha val="43137"/>
                    </a:srgbClr>
                  </a:outerShdw>
                </a:effectLst>
              </a:rPr>
              <a:t>Depression</a:t>
            </a:r>
          </a:p>
          <a:p>
            <a:pPr>
              <a:lnSpc>
                <a:spcPct val="90000"/>
              </a:lnSpc>
              <a:buNone/>
            </a:pPr>
            <a:r>
              <a:rPr lang="en-US" sz="3900" dirty="0"/>
              <a:t>	</a:t>
            </a:r>
            <a:r>
              <a:rPr lang="en-US" sz="3900" b="1" dirty="0">
                <a:solidFill>
                  <a:schemeClr val="accent5">
                    <a:lumMod val="75000"/>
                  </a:schemeClr>
                </a:solidFill>
                <a:effectLst>
                  <a:outerShdw blurRad="38100" dist="38100" dir="2700000" algn="tl">
                    <a:srgbClr val="000000">
                      <a:alpha val="43137"/>
                    </a:srgbClr>
                  </a:outerShdw>
                </a:effectLst>
              </a:rPr>
              <a:t>Anger</a:t>
            </a:r>
          </a:p>
          <a:p>
            <a:endParaRPr lang="en-US" dirty="0"/>
          </a:p>
        </p:txBody>
      </p:sp>
    </p:spTree>
    <p:extLst>
      <p:ext uri="{BB962C8B-B14F-4D97-AF65-F5344CB8AC3E}">
        <p14:creationId xmlns:p14="http://schemas.microsoft.com/office/powerpoint/2010/main" val="52303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057400" y="228601"/>
            <a:ext cx="7772400" cy="701675"/>
          </a:xfrm>
        </p:spPr>
        <p:txBody>
          <a:bodyPr>
            <a:noAutofit/>
          </a:bodyPr>
          <a:lstStyle/>
          <a:p>
            <a:pPr>
              <a:defRPr/>
            </a:pPr>
            <a:r>
              <a:rPr lang="en-US" sz="6000" b="1" dirty="0">
                <a:solidFill>
                  <a:schemeClr val="bg1"/>
                </a:solidFill>
                <a:effectLst>
                  <a:outerShdw blurRad="38100" dist="38100" dir="2700000" algn="tl">
                    <a:srgbClr val="000000">
                      <a:alpha val="43137"/>
                    </a:srgbClr>
                  </a:outerShdw>
                </a:effectLst>
              </a:rPr>
              <a:t>PTSD Criteria</a:t>
            </a:r>
          </a:p>
        </p:txBody>
      </p:sp>
      <p:sp>
        <p:nvSpPr>
          <p:cNvPr id="121859" name="Rectangle 3"/>
          <p:cNvSpPr>
            <a:spLocks noGrp="1" noChangeArrowheads="1"/>
          </p:cNvSpPr>
          <p:nvPr>
            <p:ph idx="1"/>
          </p:nvPr>
        </p:nvSpPr>
        <p:spPr>
          <a:xfrm>
            <a:off x="159657" y="1291771"/>
            <a:ext cx="11727543" cy="5089979"/>
          </a:xfrm>
        </p:spPr>
        <p:txBody>
          <a:bodyPr>
            <a:normAutofit/>
          </a:bodyPr>
          <a:lstStyle/>
          <a:p>
            <a:pPr marL="320040" indent="-320040">
              <a:buNone/>
              <a:tabLst>
                <a:tab pos="2582863" algn="l"/>
                <a:tab pos="3314700" algn="l"/>
                <a:tab pos="5257800" algn="l"/>
              </a:tabLst>
              <a:defRPr/>
            </a:pPr>
            <a:r>
              <a:rPr lang="en-US" sz="2000" b="1" dirty="0">
                <a:effectLst>
                  <a:outerShdw blurRad="38100" dist="38100" dir="2700000" algn="tl">
                    <a:srgbClr val="FFFFFF"/>
                  </a:outerShdw>
                </a:effectLst>
              </a:rPr>
              <a:t>	</a:t>
            </a:r>
            <a:r>
              <a:rPr lang="en-US" sz="3600" b="1" i="1" u="sng" dirty="0">
                <a:solidFill>
                  <a:srgbClr val="00B0F0"/>
                </a:solidFill>
              </a:rPr>
              <a:t>Arousal (</a:t>
            </a:r>
            <a:r>
              <a:rPr lang="en-US" sz="3600" b="1" i="1" dirty="0">
                <a:solidFill>
                  <a:srgbClr val="00B0F0"/>
                </a:solidFill>
              </a:rPr>
              <a:t>2)        </a:t>
            </a:r>
            <a:r>
              <a:rPr lang="en-US" sz="3600" b="1" i="1" u="sng" dirty="0">
                <a:solidFill>
                  <a:schemeClr val="bg1"/>
                </a:solidFill>
              </a:rPr>
              <a:t>Re-Experiencing (</a:t>
            </a:r>
            <a:r>
              <a:rPr lang="en-US" sz="3600" b="1" i="1" dirty="0">
                <a:solidFill>
                  <a:schemeClr val="bg1"/>
                </a:solidFill>
              </a:rPr>
              <a:t>1)</a:t>
            </a:r>
            <a:r>
              <a:rPr lang="en-US" sz="3600" b="1" dirty="0">
                <a:solidFill>
                  <a:schemeClr val="bg1"/>
                </a:solidFill>
              </a:rPr>
              <a:t>     </a:t>
            </a:r>
            <a:r>
              <a:rPr lang="en-US" sz="3600" b="1" i="1" u="sng" dirty="0">
                <a:solidFill>
                  <a:srgbClr val="00B050"/>
                </a:solidFill>
              </a:rPr>
              <a:t>Avoidant (3)</a:t>
            </a:r>
            <a:r>
              <a:rPr lang="en-US" sz="3600" b="1" dirty="0"/>
              <a:t/>
            </a:r>
            <a:br>
              <a:rPr lang="en-US" sz="3600" b="1" dirty="0"/>
            </a:br>
            <a:r>
              <a:rPr lang="en-US" sz="3600" b="1" dirty="0">
                <a:solidFill>
                  <a:srgbClr val="00B0F0"/>
                </a:solidFill>
              </a:rPr>
              <a:t>Sleep</a:t>
            </a:r>
            <a:r>
              <a:rPr lang="en-US" sz="3600" b="1" dirty="0"/>
              <a:t>	  	  </a:t>
            </a:r>
            <a:r>
              <a:rPr lang="en-US" sz="3600" b="1" dirty="0">
                <a:solidFill>
                  <a:schemeClr val="bg1"/>
                </a:solidFill>
              </a:rPr>
              <a:t>Recollections</a:t>
            </a:r>
            <a:r>
              <a:rPr lang="en-US" sz="3600" b="1" dirty="0"/>
              <a:t>		</a:t>
            </a:r>
            <a:r>
              <a:rPr lang="en-US" sz="3600" b="1" dirty="0">
                <a:solidFill>
                  <a:srgbClr val="00B050"/>
                </a:solidFill>
              </a:rPr>
              <a:t>Thoughts/Feelings</a:t>
            </a:r>
            <a:r>
              <a:rPr lang="en-US" sz="3600" b="1" dirty="0"/>
              <a:t/>
            </a:r>
            <a:br>
              <a:rPr lang="en-US" sz="3600" b="1" dirty="0"/>
            </a:br>
            <a:r>
              <a:rPr lang="en-US" sz="3600" b="1" dirty="0">
                <a:solidFill>
                  <a:srgbClr val="00B0F0"/>
                </a:solidFill>
              </a:rPr>
              <a:t>Irritability</a:t>
            </a:r>
            <a:r>
              <a:rPr lang="en-US" sz="3600" b="1" dirty="0"/>
              <a:t>	  	</a:t>
            </a:r>
            <a:r>
              <a:rPr lang="en-US" sz="3600" b="1" dirty="0">
                <a:solidFill>
                  <a:schemeClr val="bg1"/>
                </a:solidFill>
              </a:rPr>
              <a:t>  Dreams</a:t>
            </a:r>
            <a:r>
              <a:rPr lang="en-US" sz="3600" b="1" dirty="0"/>
              <a:t>				</a:t>
            </a:r>
            <a:r>
              <a:rPr lang="en-US" sz="3600" b="1" dirty="0">
                <a:solidFill>
                  <a:srgbClr val="00B050"/>
                </a:solidFill>
              </a:rPr>
              <a:t>Activities</a:t>
            </a:r>
            <a:r>
              <a:rPr lang="en-US" sz="3600" b="1" dirty="0"/>
              <a:t/>
            </a:r>
            <a:br>
              <a:rPr lang="en-US" sz="3600" b="1" dirty="0"/>
            </a:br>
            <a:r>
              <a:rPr lang="en-US" sz="3600" b="1" dirty="0">
                <a:solidFill>
                  <a:srgbClr val="00B0F0"/>
                </a:solidFill>
              </a:rPr>
              <a:t>Concentration</a:t>
            </a:r>
            <a:r>
              <a:rPr lang="en-US" sz="3600" b="1" dirty="0"/>
              <a:t>	  </a:t>
            </a:r>
            <a:r>
              <a:rPr lang="en-US" sz="3600" b="1" dirty="0">
                <a:solidFill>
                  <a:schemeClr val="bg1"/>
                </a:solidFill>
              </a:rPr>
              <a:t>Seems to Recur</a:t>
            </a:r>
            <a:r>
              <a:rPr lang="en-US" sz="3600" b="1" dirty="0">
                <a:solidFill>
                  <a:srgbClr val="7030A0"/>
                </a:solidFill>
              </a:rPr>
              <a:t>	</a:t>
            </a:r>
            <a:r>
              <a:rPr lang="en-US" sz="3600" b="1" dirty="0">
                <a:solidFill>
                  <a:srgbClr val="00B050"/>
                </a:solidFill>
              </a:rPr>
              <a:t>Memories</a:t>
            </a:r>
            <a:r>
              <a:rPr lang="en-US" sz="3600" b="1" dirty="0"/>
              <a:t/>
            </a:r>
            <a:br>
              <a:rPr lang="en-US" sz="3600" b="1" dirty="0"/>
            </a:br>
            <a:r>
              <a:rPr lang="en-US" sz="3600" b="1" dirty="0">
                <a:solidFill>
                  <a:srgbClr val="00B0F0"/>
                </a:solidFill>
              </a:rPr>
              <a:t>Hypervigilance</a:t>
            </a:r>
            <a:r>
              <a:rPr lang="en-US" sz="3600" b="1" dirty="0">
                <a:solidFill>
                  <a:srgbClr val="FFFF00"/>
                </a:solidFill>
              </a:rPr>
              <a:t>    </a:t>
            </a:r>
            <a:r>
              <a:rPr lang="en-US" sz="3600" b="1" dirty="0">
                <a:solidFill>
                  <a:schemeClr val="bg1"/>
                </a:solidFill>
              </a:rPr>
              <a:t>Symbols</a:t>
            </a:r>
            <a:r>
              <a:rPr lang="en-US" sz="3600" b="1" dirty="0"/>
              <a:t>				</a:t>
            </a:r>
            <a:r>
              <a:rPr lang="en-US" sz="3600" b="1" dirty="0">
                <a:solidFill>
                  <a:srgbClr val="00B050"/>
                </a:solidFill>
              </a:rPr>
              <a:t>Interests</a:t>
            </a:r>
            <a:r>
              <a:rPr lang="en-US" sz="3600" b="1" dirty="0"/>
              <a:t/>
            </a:r>
            <a:br>
              <a:rPr lang="en-US" sz="3600" b="1" dirty="0"/>
            </a:br>
            <a:r>
              <a:rPr lang="en-US" sz="3600" b="1" dirty="0">
                <a:solidFill>
                  <a:srgbClr val="00B0F0"/>
                </a:solidFill>
              </a:rPr>
              <a:t>Startle</a:t>
            </a:r>
            <a:r>
              <a:rPr lang="en-US" sz="3600" b="1" dirty="0"/>
              <a:t>						</a:t>
            </a:r>
            <a:r>
              <a:rPr lang="en-US" sz="3600" b="1" dirty="0">
                <a:solidFill>
                  <a:srgbClr val="00B050"/>
                </a:solidFill>
              </a:rPr>
              <a:t>Others</a:t>
            </a:r>
            <a:r>
              <a:rPr lang="en-US" sz="3600" b="1" dirty="0"/>
              <a:t/>
            </a:r>
            <a:br>
              <a:rPr lang="en-US" sz="3600" b="1" dirty="0"/>
            </a:br>
            <a:r>
              <a:rPr lang="en-US" sz="3600" b="1" dirty="0">
                <a:solidFill>
                  <a:srgbClr val="00B0F0"/>
                </a:solidFill>
              </a:rPr>
              <a:t>Physiologic</a:t>
            </a:r>
            <a:r>
              <a:rPr lang="en-US" sz="3600" b="1" dirty="0"/>
              <a:t>						</a:t>
            </a:r>
            <a:r>
              <a:rPr lang="en-US" sz="3600" b="1" dirty="0">
                <a:solidFill>
                  <a:srgbClr val="00B050"/>
                </a:solidFill>
              </a:rPr>
              <a:t>Affect</a:t>
            </a:r>
            <a:r>
              <a:rPr lang="en-US" sz="3600" b="1" dirty="0"/>
              <a:t/>
            </a:r>
            <a:br>
              <a:rPr lang="en-US" sz="3600" b="1" dirty="0"/>
            </a:br>
            <a:r>
              <a:rPr lang="en-US" sz="3600" b="1" dirty="0"/>
              <a:t>						</a:t>
            </a:r>
            <a:r>
              <a:rPr lang="en-US" sz="3600" b="1" dirty="0">
                <a:solidFill>
                  <a:srgbClr val="00B050"/>
                </a:solidFill>
              </a:rPr>
              <a:t>Future</a:t>
            </a:r>
            <a:endParaRPr lang="en-US" sz="2200" b="1" dirty="0">
              <a:solidFill>
                <a:srgbClr val="00B050"/>
              </a:solidFill>
            </a:endParaRPr>
          </a:p>
        </p:txBody>
      </p:sp>
    </p:spTree>
    <p:extLst>
      <p:ext uri="{BB962C8B-B14F-4D97-AF65-F5344CB8AC3E}">
        <p14:creationId xmlns:p14="http://schemas.microsoft.com/office/powerpoint/2010/main" val="1858807668"/>
      </p:ext>
    </p:extLst>
  </p:cSld>
  <p:clrMapOvr>
    <a:masterClrMapping/>
  </p:clrMapOvr>
  <p:transition xmlns:p14="http://schemas.microsoft.com/office/powerpoint/2010/mai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61769" y="228601"/>
            <a:ext cx="8915400" cy="701675"/>
          </a:xfrm>
        </p:spPr>
        <p:txBody>
          <a:bodyPr>
            <a:noAutofit/>
          </a:bodyPr>
          <a:lstStyle/>
          <a:p>
            <a:pPr>
              <a:defRPr/>
            </a:pPr>
            <a:r>
              <a:rPr lang="en-US" b="1" dirty="0">
                <a:solidFill>
                  <a:srgbClr val="C00000"/>
                </a:solidFill>
                <a:effectLst>
                  <a:outerShdw blurRad="38100" dist="38100" dir="2700000" algn="tl">
                    <a:srgbClr val="000000">
                      <a:alpha val="43137"/>
                    </a:srgbClr>
                  </a:outerShdw>
                </a:effectLst>
              </a:rPr>
              <a:t>PTSD Criteria—Proposed DSM-V</a:t>
            </a:r>
          </a:p>
        </p:txBody>
      </p:sp>
      <p:sp>
        <p:nvSpPr>
          <p:cNvPr id="121859" name="Rectangle 3"/>
          <p:cNvSpPr>
            <a:spLocks noGrp="1" noChangeArrowheads="1"/>
          </p:cNvSpPr>
          <p:nvPr>
            <p:ph idx="1"/>
          </p:nvPr>
        </p:nvSpPr>
        <p:spPr>
          <a:xfrm>
            <a:off x="827314" y="930276"/>
            <a:ext cx="11553371" cy="5680074"/>
          </a:xfrm>
        </p:spPr>
        <p:txBody>
          <a:bodyPr>
            <a:normAutofit/>
          </a:bodyPr>
          <a:lstStyle/>
          <a:p>
            <a:pPr>
              <a:buNone/>
              <a:tabLst>
                <a:tab pos="2582863" algn="l"/>
                <a:tab pos="3314700" algn="l"/>
                <a:tab pos="5257800" algn="l"/>
              </a:tabLst>
              <a:defRPr/>
            </a:pPr>
            <a:r>
              <a:rPr lang="en-US" sz="2000" b="1" dirty="0">
                <a:effectLst>
                  <a:outerShdw blurRad="38100" dist="38100" dir="2700000" algn="tl">
                    <a:srgbClr val="FFFFFF"/>
                  </a:outerShdw>
                </a:effectLst>
              </a:rPr>
              <a:t>	</a:t>
            </a:r>
            <a:r>
              <a:rPr lang="en-US" b="1" i="1" u="sng" dirty="0">
                <a:solidFill>
                  <a:srgbClr val="00B0F0"/>
                </a:solidFill>
                <a:effectLst>
                  <a:outerShdw blurRad="38100" dist="38100" dir="2700000" algn="tl">
                    <a:srgbClr val="000000">
                      <a:alpha val="43137"/>
                    </a:srgbClr>
                  </a:outerShdw>
                </a:effectLst>
              </a:rPr>
              <a:t>Arousal (</a:t>
            </a:r>
            <a:r>
              <a:rPr lang="en-US" b="1" i="1" dirty="0">
                <a:solidFill>
                  <a:srgbClr val="00B0F0"/>
                </a:solidFill>
                <a:effectLst>
                  <a:outerShdw blurRad="38100" dist="38100" dir="2700000" algn="tl">
                    <a:srgbClr val="000000">
                      <a:alpha val="43137"/>
                    </a:srgbClr>
                  </a:outerShdw>
                </a:effectLst>
              </a:rPr>
              <a:t>2)        </a:t>
            </a:r>
            <a:r>
              <a:rPr lang="en-US" b="1" i="1" u="sng" dirty="0">
                <a:solidFill>
                  <a:schemeClr val="bg1"/>
                </a:solidFill>
                <a:effectLst>
                  <a:outerShdw blurRad="38100" dist="38100" dir="2700000" algn="tl">
                    <a:srgbClr val="000000">
                      <a:alpha val="43137"/>
                    </a:srgbClr>
                  </a:outerShdw>
                </a:effectLst>
              </a:rPr>
              <a:t>Re-Experiencing (</a:t>
            </a:r>
            <a:r>
              <a:rPr lang="en-US" b="1" i="1" dirty="0">
                <a:solidFill>
                  <a:schemeClr val="bg1"/>
                </a:solidFill>
                <a:effectLst>
                  <a:outerShdw blurRad="38100" dist="38100" dir="2700000" algn="tl">
                    <a:srgbClr val="000000">
                      <a:alpha val="43137"/>
                    </a:srgbClr>
                  </a:outerShdw>
                </a:effectLst>
              </a:rPr>
              <a:t>1)</a:t>
            </a:r>
            <a:r>
              <a:rPr lang="en-US" b="1" dirty="0">
                <a:solidFill>
                  <a:schemeClr val="bg1"/>
                </a:solidFill>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	</a:t>
            </a:r>
            <a:r>
              <a:rPr lang="en-US" b="1" i="1" u="sng" dirty="0">
                <a:solidFill>
                  <a:srgbClr val="00B050"/>
                </a:solidFill>
                <a:effectLst>
                  <a:outerShdw blurRad="38100" dist="38100" dir="2700000" algn="tl">
                    <a:srgbClr val="000000">
                      <a:alpha val="43137"/>
                    </a:srgbClr>
                  </a:outerShdw>
                </a:effectLst>
              </a:rPr>
              <a:t>Avoidant (1)</a:t>
            </a:r>
            <a:r>
              <a:rPr lang="en-US" b="1" dirty="0"/>
              <a:t/>
            </a:r>
            <a:br>
              <a:rPr lang="en-US" b="1" dirty="0"/>
            </a:br>
            <a:r>
              <a:rPr lang="en-US" b="1" dirty="0">
                <a:solidFill>
                  <a:srgbClr val="00B0F0"/>
                </a:solidFill>
              </a:rPr>
              <a:t>Sleep</a:t>
            </a:r>
            <a:r>
              <a:rPr lang="en-US" b="1" dirty="0"/>
              <a:t>	  </a:t>
            </a:r>
            <a:r>
              <a:rPr lang="en-US" b="1" dirty="0">
                <a:solidFill>
                  <a:schemeClr val="bg1"/>
                </a:solidFill>
              </a:rPr>
              <a:t>Recollections</a:t>
            </a:r>
            <a:r>
              <a:rPr lang="en-US" b="1" dirty="0"/>
              <a:t>			</a:t>
            </a:r>
            <a:r>
              <a:rPr lang="en-US" b="1" dirty="0">
                <a:solidFill>
                  <a:srgbClr val="00B050"/>
                </a:solidFill>
              </a:rPr>
              <a:t>Thoughts/Feelings</a:t>
            </a:r>
            <a:r>
              <a:rPr lang="en-US" b="1" dirty="0"/>
              <a:t/>
            </a:r>
            <a:br>
              <a:rPr lang="en-US" b="1" dirty="0"/>
            </a:br>
            <a:r>
              <a:rPr lang="en-US" b="1" dirty="0">
                <a:solidFill>
                  <a:srgbClr val="00B0F0"/>
                </a:solidFill>
              </a:rPr>
              <a:t>Irritability</a:t>
            </a:r>
            <a:r>
              <a:rPr lang="en-US" b="1" dirty="0"/>
              <a:t>	  </a:t>
            </a:r>
            <a:r>
              <a:rPr lang="en-US" b="1" dirty="0">
                <a:solidFill>
                  <a:schemeClr val="bg1"/>
                </a:solidFill>
              </a:rPr>
              <a:t>Dreams</a:t>
            </a:r>
            <a:r>
              <a:rPr lang="en-US" b="1" dirty="0"/>
              <a:t>			</a:t>
            </a:r>
            <a:r>
              <a:rPr lang="en-US" b="1" dirty="0">
                <a:solidFill>
                  <a:srgbClr val="00B050"/>
                </a:solidFill>
              </a:rPr>
              <a:t>Activities </a:t>
            </a:r>
            <a:r>
              <a:rPr lang="en-US" b="1" dirty="0">
                <a:solidFill>
                  <a:srgbClr val="FF0000"/>
                </a:solidFill>
              </a:rPr>
              <a:t>(External)</a:t>
            </a:r>
            <a:r>
              <a:rPr lang="en-US" b="1" dirty="0"/>
              <a:t/>
            </a:r>
            <a:br>
              <a:rPr lang="en-US" b="1" dirty="0"/>
            </a:br>
            <a:r>
              <a:rPr lang="en-US" b="1" dirty="0">
                <a:solidFill>
                  <a:srgbClr val="00B0F0"/>
                </a:solidFill>
              </a:rPr>
              <a:t>Concentration</a:t>
            </a:r>
            <a:r>
              <a:rPr lang="en-US" b="1" dirty="0"/>
              <a:t>	  </a:t>
            </a:r>
            <a:r>
              <a:rPr lang="en-US" b="1" dirty="0">
                <a:solidFill>
                  <a:srgbClr val="FF0000"/>
                </a:solidFill>
              </a:rPr>
              <a:t>Dissociative</a:t>
            </a:r>
            <a:r>
              <a:rPr lang="en-US" b="1" dirty="0">
                <a:solidFill>
                  <a:srgbClr val="7030A0"/>
                </a:solidFill>
              </a:rPr>
              <a:t>	</a:t>
            </a:r>
            <a:r>
              <a:rPr lang="en-US" b="1" dirty="0"/>
              <a:t>		</a:t>
            </a:r>
            <a:r>
              <a:rPr lang="en-US" b="1" i="1" u="sng" dirty="0">
                <a:solidFill>
                  <a:srgbClr val="FF0000"/>
                </a:solidFill>
              </a:rPr>
              <a:t>Cognitions/Moods</a:t>
            </a:r>
            <a:r>
              <a:rPr lang="en-US" sz="2400" b="1" i="1" u="sng" dirty="0">
                <a:solidFill>
                  <a:srgbClr val="FF0000"/>
                </a:solidFill>
              </a:rPr>
              <a:t>(3/2)</a:t>
            </a:r>
            <a:endParaRPr lang="en-US" sz="2400" b="1" dirty="0">
              <a:solidFill>
                <a:srgbClr val="FF0000"/>
              </a:solidFill>
            </a:endParaRPr>
          </a:p>
          <a:p>
            <a:pPr>
              <a:buNone/>
              <a:tabLst>
                <a:tab pos="2582863" algn="l"/>
                <a:tab pos="3314700" algn="l"/>
                <a:tab pos="5257800" algn="l"/>
              </a:tabLst>
              <a:defRPr/>
            </a:pPr>
            <a:r>
              <a:rPr lang="en-US" b="1" dirty="0">
                <a:solidFill>
                  <a:srgbClr val="00B050"/>
                </a:solidFill>
              </a:rPr>
              <a:t>			</a:t>
            </a:r>
            <a:r>
              <a:rPr lang="en-US" b="1" dirty="0">
                <a:solidFill>
                  <a:srgbClr val="FF0000"/>
                </a:solidFill>
              </a:rPr>
              <a:t>flashbacks			Dissociative amnesia</a:t>
            </a:r>
            <a:r>
              <a:rPr lang="en-US" b="1" dirty="0"/>
              <a:t/>
            </a:r>
            <a:br>
              <a:rPr lang="en-US" b="1" dirty="0"/>
            </a:br>
            <a:r>
              <a:rPr lang="en-US" b="1" dirty="0">
                <a:solidFill>
                  <a:srgbClr val="00B0F0"/>
                </a:solidFill>
              </a:rPr>
              <a:t>Hypervigilance</a:t>
            </a:r>
            <a:r>
              <a:rPr lang="en-US" b="1" dirty="0">
                <a:solidFill>
                  <a:srgbClr val="FFFF00"/>
                </a:solidFill>
              </a:rPr>
              <a:t>  	  </a:t>
            </a:r>
            <a:r>
              <a:rPr lang="en-US" b="1" dirty="0">
                <a:solidFill>
                  <a:schemeClr val="bg1"/>
                </a:solidFill>
              </a:rPr>
              <a:t>Distress to symbolic</a:t>
            </a:r>
            <a:r>
              <a:rPr lang="en-US" b="1" dirty="0">
                <a:solidFill>
                  <a:srgbClr val="FFFF00"/>
                </a:solidFill>
              </a:rPr>
              <a:t>	</a:t>
            </a:r>
            <a:r>
              <a:rPr lang="en-US" b="1" dirty="0">
                <a:solidFill>
                  <a:srgbClr val="FF0000"/>
                </a:solidFill>
              </a:rPr>
              <a:t>Negative self-expectations</a:t>
            </a:r>
            <a:r>
              <a:rPr lang="en-US" b="1" dirty="0"/>
              <a:t/>
            </a:r>
            <a:br>
              <a:rPr lang="en-US" b="1" dirty="0"/>
            </a:br>
            <a:r>
              <a:rPr lang="en-US" b="1" dirty="0">
                <a:solidFill>
                  <a:srgbClr val="00B0F0"/>
                </a:solidFill>
              </a:rPr>
              <a:t>Startle</a:t>
            </a:r>
            <a:r>
              <a:rPr lang="en-US" b="1" dirty="0"/>
              <a:t>	  </a:t>
            </a:r>
            <a:r>
              <a:rPr lang="en-US" b="1" dirty="0">
                <a:solidFill>
                  <a:schemeClr val="bg1"/>
                </a:solidFill>
              </a:rPr>
              <a:t>Physiologic </a:t>
            </a:r>
            <a:r>
              <a:rPr lang="en-US" b="1" dirty="0"/>
              <a:t>			</a:t>
            </a:r>
            <a:r>
              <a:rPr lang="en-US" b="1" dirty="0">
                <a:solidFill>
                  <a:srgbClr val="FF0000"/>
                </a:solidFill>
              </a:rPr>
              <a:t>Self-blame</a:t>
            </a:r>
            <a:r>
              <a:rPr lang="en-US" b="1" dirty="0"/>
              <a:t/>
            </a:r>
            <a:br>
              <a:rPr lang="en-US" b="1" dirty="0"/>
            </a:br>
            <a:r>
              <a:rPr lang="en-US" b="1" dirty="0">
                <a:solidFill>
                  <a:srgbClr val="FF0000"/>
                </a:solidFill>
              </a:rPr>
              <a:t>Reckless or</a:t>
            </a:r>
            <a:r>
              <a:rPr lang="en-US" b="1" dirty="0"/>
              <a:t>					</a:t>
            </a:r>
            <a:r>
              <a:rPr lang="en-US" b="1" dirty="0">
                <a:solidFill>
                  <a:srgbClr val="FF0000"/>
                </a:solidFill>
              </a:rPr>
              <a:t>Pervasive horror, fear</a:t>
            </a:r>
            <a:r>
              <a:rPr lang="en-US" b="1" dirty="0"/>
              <a:t/>
            </a:r>
            <a:br>
              <a:rPr lang="en-US" b="1" dirty="0"/>
            </a:br>
            <a:r>
              <a:rPr lang="en-US" b="1" dirty="0"/>
              <a:t>   </a:t>
            </a:r>
            <a:r>
              <a:rPr lang="en-US" b="1" dirty="0">
                <a:solidFill>
                  <a:srgbClr val="FF0000"/>
                </a:solidFill>
              </a:rPr>
              <a:t>self-destructive</a:t>
            </a:r>
            <a:r>
              <a:rPr lang="en-US" b="1" dirty="0"/>
              <a:t>				</a:t>
            </a:r>
            <a:r>
              <a:rPr lang="en-US" b="1" dirty="0">
                <a:solidFill>
                  <a:srgbClr val="00B050"/>
                </a:solidFill>
              </a:rPr>
              <a:t>Interests</a:t>
            </a:r>
          </a:p>
          <a:p>
            <a:pPr>
              <a:buNone/>
              <a:tabLst>
                <a:tab pos="2582863" algn="l"/>
                <a:tab pos="3314700" algn="l"/>
                <a:tab pos="5257800" algn="l"/>
              </a:tabLst>
              <a:defRPr/>
            </a:pPr>
            <a:r>
              <a:rPr lang="en-US" b="1" dirty="0">
                <a:solidFill>
                  <a:srgbClr val="00B050"/>
                </a:solidFill>
              </a:rPr>
              <a:t>						Detachment/Others</a:t>
            </a:r>
          </a:p>
          <a:p>
            <a:pPr>
              <a:buNone/>
              <a:tabLst>
                <a:tab pos="2582863" algn="l"/>
                <a:tab pos="3314700" algn="l"/>
                <a:tab pos="5257800" algn="l"/>
              </a:tabLst>
              <a:defRPr/>
            </a:pPr>
            <a:r>
              <a:rPr lang="en-US" b="1" dirty="0"/>
              <a:t>						</a:t>
            </a:r>
            <a:r>
              <a:rPr lang="en-US" b="1" dirty="0">
                <a:solidFill>
                  <a:srgbClr val="00B050"/>
                </a:solidFill>
              </a:rPr>
              <a:t>Restricted Affect</a:t>
            </a:r>
            <a:r>
              <a:rPr lang="en-US" b="1" dirty="0"/>
              <a:t>	</a:t>
            </a:r>
          </a:p>
          <a:p>
            <a:pPr>
              <a:buNone/>
              <a:tabLst>
                <a:tab pos="2582863" algn="l"/>
                <a:tab pos="3314700" algn="l"/>
                <a:tab pos="5257800" algn="l"/>
              </a:tabLst>
              <a:defRPr/>
            </a:pPr>
            <a:r>
              <a:rPr lang="en-US" b="1" dirty="0">
                <a:solidFill>
                  <a:srgbClr val="00B050"/>
                </a:solidFill>
              </a:rPr>
              <a:t>						Future</a:t>
            </a:r>
          </a:p>
        </p:txBody>
      </p:sp>
      <p:sp>
        <p:nvSpPr>
          <p:cNvPr id="4" name="Rectangle 3"/>
          <p:cNvSpPr/>
          <p:nvPr/>
        </p:nvSpPr>
        <p:spPr>
          <a:xfrm>
            <a:off x="1633197" y="5410200"/>
            <a:ext cx="4911152" cy="107721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a:ln>
                  <a:prstDash val="solid"/>
                </a:ln>
                <a:solidFill>
                  <a:srgbClr val="FFC000"/>
                </a:solidFill>
                <a:effectLst>
                  <a:outerShdw blurRad="88000" dist="50800" dir="5040000" algn="tl">
                    <a:schemeClr val="accent4">
                      <a:tint val="80000"/>
                      <a:satMod val="250000"/>
                      <a:alpha val="45000"/>
                    </a:schemeClr>
                  </a:outerShdw>
                </a:effectLst>
              </a:rPr>
              <a:t>See the work of Scheeringa,</a:t>
            </a:r>
          </a:p>
          <a:p>
            <a:pPr algn="ctr"/>
            <a:r>
              <a:rPr lang="en-US" sz="3200" b="1" dirty="0">
                <a:ln>
                  <a:prstDash val="solid"/>
                </a:ln>
                <a:solidFill>
                  <a:srgbClr val="FFC000"/>
                </a:solidFill>
                <a:effectLst>
                  <a:outerShdw blurRad="88000" dist="50800" dir="5040000" algn="tl">
                    <a:schemeClr val="accent4">
                      <a:tint val="80000"/>
                      <a:satMod val="250000"/>
                      <a:alpha val="45000"/>
                    </a:schemeClr>
                  </a:outerShdw>
                </a:effectLst>
              </a:rPr>
              <a:t> Zeanah, &amp; Cohen, 2010</a:t>
            </a:r>
          </a:p>
        </p:txBody>
      </p:sp>
    </p:spTree>
    <p:extLst>
      <p:ext uri="{BB962C8B-B14F-4D97-AF65-F5344CB8AC3E}">
        <p14:creationId xmlns:p14="http://schemas.microsoft.com/office/powerpoint/2010/main" val="1430250443"/>
      </p:ext>
    </p:extLst>
  </p:cSld>
  <p:clrMapOvr>
    <a:masterClrMapping/>
  </p:clrMapOvr>
  <p:transition xmlns:p14="http://schemas.microsoft.com/office/powerpoint/2010/mai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3595496830"/>
              </p:ext>
            </p:extLst>
          </p:nvPr>
        </p:nvGraphicFramePr>
        <p:xfrm>
          <a:off x="2514600" y="1444625"/>
          <a:ext cx="7435850" cy="5213350"/>
        </p:xfrm>
        <a:graphic>
          <a:graphicData uri="http://schemas.openxmlformats.org/presentationml/2006/ole">
            <mc:AlternateContent xmlns:mc="http://schemas.openxmlformats.org/markup-compatibility/2006">
              <mc:Choice xmlns:v="urn:schemas-microsoft-com:vml" Requires="v">
                <p:oleObj spid="_x0000_s5134" name="Worksheet" r:id="rId4" imgW="5753064" imgH="4029151" progId="Excel.Sheet.8">
                  <p:embed/>
                </p:oleObj>
              </mc:Choice>
              <mc:Fallback>
                <p:oleObj name="Worksheet" r:id="rId4" imgW="5753064" imgH="4029151" progId="Excel.Sheet.8">
                  <p:embed/>
                  <p:pic>
                    <p:nvPicPr>
                      <p:cNvPr id="10242" name="Object 2"/>
                      <p:cNvPicPr>
                        <a:picLocks noChangeAspect="1" noChangeArrowheads="1"/>
                      </p:cNvPicPr>
                      <p:nvPr/>
                    </p:nvPicPr>
                    <p:blipFill>
                      <a:blip r:embed="rId5"/>
                      <a:srcRect/>
                      <a:stretch>
                        <a:fillRect/>
                      </a:stretch>
                    </p:blipFill>
                    <p:spPr bwMode="auto">
                      <a:xfrm>
                        <a:off x="2514600" y="1444625"/>
                        <a:ext cx="7435850" cy="52133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34186409"/>
      </p:ext>
    </p:extLst>
  </p:cSld>
  <p:clrMapOvr>
    <a:masterClrMapping/>
  </p:clrMapOvr>
  <p:transition xmlns:p14="http://schemas.microsoft.com/office/powerpoint/2010/mai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2223763952"/>
              </p:ext>
            </p:extLst>
          </p:nvPr>
        </p:nvGraphicFramePr>
        <p:xfrm>
          <a:off x="2061028" y="758825"/>
          <a:ext cx="8193088" cy="5861050"/>
        </p:xfrm>
        <a:graphic>
          <a:graphicData uri="http://schemas.openxmlformats.org/presentationml/2006/ole">
            <mc:AlternateContent xmlns:mc="http://schemas.openxmlformats.org/markup-compatibility/2006">
              <mc:Choice xmlns:v="urn:schemas-microsoft-com:vml" Requires="v">
                <p:oleObj spid="_x0000_s6158" name="Worksheet" r:id="rId4" imgW="6057973" imgH="4267200" progId="Excel.Sheet.8">
                  <p:embed/>
                </p:oleObj>
              </mc:Choice>
              <mc:Fallback>
                <p:oleObj name="Worksheet" r:id="rId4" imgW="6057973" imgH="4267200" progId="Excel.Sheet.8">
                  <p:embed/>
                  <p:pic>
                    <p:nvPicPr>
                      <p:cNvPr id="11266" name="Object 2"/>
                      <p:cNvPicPr>
                        <a:picLocks noChangeAspect="1" noChangeArrowheads="1"/>
                      </p:cNvPicPr>
                      <p:nvPr/>
                    </p:nvPicPr>
                    <p:blipFill>
                      <a:blip r:embed="rId5"/>
                      <a:srcRect/>
                      <a:stretch>
                        <a:fillRect/>
                      </a:stretch>
                    </p:blipFill>
                    <p:spPr bwMode="auto">
                      <a:xfrm>
                        <a:off x="2061028" y="758825"/>
                        <a:ext cx="8193088" cy="58610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47613766"/>
      </p:ext>
    </p:extLst>
  </p:cSld>
  <p:clrMapOvr>
    <a:masterClrMapping/>
  </p:clrMapOvr>
  <p:transition xmlns:p14="http://schemas.microsoft.com/office/powerpoint/2010/mai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918" t="41538" r="29017" b="6293"/>
          <a:stretch/>
        </p:blipFill>
        <p:spPr>
          <a:xfrm>
            <a:off x="2975429" y="866847"/>
            <a:ext cx="6923314" cy="5830160"/>
          </a:xfrm>
          <a:prstGeom prst="rect">
            <a:avLst/>
          </a:prstGeom>
        </p:spPr>
      </p:pic>
      <p:sp>
        <p:nvSpPr>
          <p:cNvPr id="3" name="Rectangle 2"/>
          <p:cNvSpPr/>
          <p:nvPr/>
        </p:nvSpPr>
        <p:spPr>
          <a:xfrm>
            <a:off x="101600" y="304801"/>
            <a:ext cx="10987314" cy="646331"/>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rPr>
              <a:t>http://www.cebc4cw.org/ratings/scientific-rating-scale/</a:t>
            </a:r>
          </a:p>
        </p:txBody>
      </p:sp>
    </p:spTree>
    <p:extLst>
      <p:ext uri="{BB962C8B-B14F-4D97-AF65-F5344CB8AC3E}">
        <p14:creationId xmlns:p14="http://schemas.microsoft.com/office/powerpoint/2010/main" val="1434864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93486" y="304800"/>
            <a:ext cx="9972902" cy="762000"/>
          </a:xfrm>
        </p:spPr>
        <p:txBody>
          <a:bodyPr vert="horz" lIns="92075" tIns="46038" rIns="92075" bIns="46038" rtlCol="0" anchor="ctr">
            <a:noAutofit/>
          </a:bodyPr>
          <a:lstStyle/>
          <a:p>
            <a:pPr>
              <a:defRPr/>
            </a:pPr>
            <a:r>
              <a:rPr lang="en-US" sz="5400" dirty="0">
                <a:solidFill>
                  <a:schemeClr val="bg1"/>
                </a:solidFill>
              </a:rPr>
              <a:t>DSM-IV Criteria for PTSD</a:t>
            </a:r>
            <a:br>
              <a:rPr lang="en-US" sz="5400" dirty="0">
                <a:solidFill>
                  <a:schemeClr val="bg1"/>
                </a:solidFill>
              </a:rPr>
            </a:br>
            <a:r>
              <a:rPr lang="en-US" sz="5400" dirty="0">
                <a:solidFill>
                  <a:schemeClr val="bg1"/>
                </a:solidFill>
              </a:rPr>
              <a:t>by DICA Parent Report*</a:t>
            </a:r>
          </a:p>
        </p:txBody>
      </p:sp>
      <p:sp>
        <p:nvSpPr>
          <p:cNvPr id="119811" name="Rectangle 3"/>
          <p:cNvSpPr>
            <a:spLocks noGrp="1" noChangeArrowheads="1"/>
          </p:cNvSpPr>
          <p:nvPr>
            <p:ph idx="1"/>
          </p:nvPr>
        </p:nvSpPr>
        <p:spPr/>
        <p:txBody>
          <a:bodyPr vert="horz" lIns="92075" tIns="46038" rIns="92075" bIns="46038" rtlCol="0">
            <a:normAutofit/>
          </a:bodyPr>
          <a:lstStyle/>
          <a:p>
            <a:pPr>
              <a:buFont typeface="Wingdings" pitchFamily="2" charset="2"/>
              <a:buNone/>
            </a:pPr>
            <a:r>
              <a:rPr lang="en-US" sz="3600" b="1" u="sng" dirty="0">
                <a:solidFill>
                  <a:schemeClr val="bg1"/>
                </a:solidFill>
                <a:effectLst>
                  <a:outerShdw blurRad="38100" dist="38100" dir="2700000" algn="tl">
                    <a:srgbClr val="000000">
                      <a:alpha val="43137"/>
                    </a:srgbClr>
                  </a:outerShdw>
                </a:effectLst>
              </a:rPr>
              <a:t>Category			Percent</a:t>
            </a:r>
          </a:p>
          <a:p>
            <a:pPr>
              <a:buFont typeface="Wingdings" pitchFamily="2" charset="2"/>
              <a:buNone/>
            </a:pPr>
            <a:r>
              <a:rPr lang="en-US" sz="3600" b="1" dirty="0">
                <a:solidFill>
                  <a:schemeClr val="bg1"/>
                </a:solidFill>
                <a:effectLst>
                  <a:outerShdw blurRad="38100" dist="38100" dir="2700000" algn="tl">
                    <a:srgbClr val="000000">
                      <a:alpha val="43137"/>
                    </a:srgbClr>
                  </a:outerShdw>
                </a:effectLst>
              </a:rPr>
              <a:t>Arousal			89%</a:t>
            </a:r>
          </a:p>
          <a:p>
            <a:pPr>
              <a:buFont typeface="Wingdings" pitchFamily="2" charset="2"/>
              <a:buNone/>
            </a:pPr>
            <a:r>
              <a:rPr lang="en-US" sz="3600" b="1" dirty="0">
                <a:solidFill>
                  <a:schemeClr val="bg1"/>
                </a:solidFill>
                <a:effectLst>
                  <a:outerShdw blurRad="38100" dist="38100" dir="2700000" algn="tl">
                    <a:srgbClr val="000000">
                      <a:alpha val="43137"/>
                    </a:srgbClr>
                  </a:outerShdw>
                </a:effectLst>
              </a:rPr>
              <a:t>Re-experiencing		84%</a:t>
            </a:r>
          </a:p>
          <a:p>
            <a:pPr>
              <a:buFont typeface="Wingdings" pitchFamily="2" charset="2"/>
              <a:buNone/>
            </a:pPr>
            <a:r>
              <a:rPr lang="en-US" sz="3600" b="1" dirty="0">
                <a:solidFill>
                  <a:schemeClr val="bg1"/>
                </a:solidFill>
                <a:effectLst>
                  <a:outerShdw blurRad="38100" dist="38100" dir="2700000" algn="tl">
                    <a:srgbClr val="000000">
                      <a:alpha val="43137"/>
                    </a:srgbClr>
                  </a:outerShdw>
                </a:effectLst>
              </a:rPr>
              <a:t>Avoidance			53%</a:t>
            </a:r>
          </a:p>
          <a:p>
            <a:pPr>
              <a:buFont typeface="Wingdings" pitchFamily="2" charset="2"/>
              <a:buNone/>
            </a:pPr>
            <a:r>
              <a:rPr lang="en-US" sz="3600" b="1" dirty="0">
                <a:solidFill>
                  <a:schemeClr val="bg1"/>
                </a:solidFill>
                <a:effectLst>
                  <a:outerShdw blurRad="38100" dist="38100" dir="2700000" algn="tl">
                    <a:srgbClr val="000000">
                      <a:alpha val="43137"/>
                    </a:srgbClr>
                  </a:outerShdw>
                </a:effectLst>
              </a:rPr>
              <a:t>Full Diagnosis		47%</a:t>
            </a:r>
          </a:p>
          <a:p>
            <a:pPr>
              <a:buFont typeface="Wingdings" pitchFamily="2" charset="2"/>
              <a:buNone/>
            </a:pPr>
            <a:endParaRPr lang="en-US" sz="3600" b="1" dirty="0">
              <a:solidFill>
                <a:schemeClr val="bg1"/>
              </a:solidFill>
              <a:effectLst>
                <a:outerShdw blurRad="38100" dist="38100" dir="2700000" algn="tl">
                  <a:srgbClr val="000000">
                    <a:alpha val="43137"/>
                  </a:srgbClr>
                </a:outerShdw>
              </a:effectLst>
            </a:endParaRPr>
          </a:p>
          <a:p>
            <a:pPr>
              <a:buFont typeface="Wingdings" pitchFamily="2" charset="2"/>
              <a:buNone/>
            </a:pPr>
            <a:r>
              <a:rPr lang="en-US" sz="3600" b="1" dirty="0">
                <a:solidFill>
                  <a:schemeClr val="bg1"/>
                </a:solidFill>
                <a:effectLst>
                  <a:outerShdw blurRad="38100" dist="38100" dir="2700000" algn="tl">
                    <a:srgbClr val="000000">
                      <a:alpha val="43137"/>
                    </a:srgbClr>
                  </a:outerShdw>
                </a:effectLst>
              </a:rPr>
              <a:t>*Pollio (2002): 57 sexually abused children</a:t>
            </a:r>
          </a:p>
        </p:txBody>
      </p:sp>
    </p:spTree>
    <p:extLst>
      <p:ext uri="{BB962C8B-B14F-4D97-AF65-F5344CB8AC3E}">
        <p14:creationId xmlns:p14="http://schemas.microsoft.com/office/powerpoint/2010/main" val="3641553286"/>
      </p:ext>
    </p:extLst>
  </p:cSld>
  <p:clrMapOvr>
    <a:masterClrMapping/>
  </p:clrMapOvr>
  <p:transition xmlns:p14="http://schemas.microsoft.com/office/powerpoint/2010/mai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09800" y="304800"/>
            <a:ext cx="7772400" cy="1143000"/>
          </a:xfrm>
        </p:spPr>
        <p:txBody>
          <a:bodyPr>
            <a:normAutofit/>
          </a:bodyPr>
          <a:lstStyle/>
          <a:p>
            <a:pPr>
              <a:defRPr/>
            </a:pPr>
            <a:r>
              <a:rPr lang="en-US" sz="6600" b="1" dirty="0">
                <a:solidFill>
                  <a:schemeClr val="bg1"/>
                </a:solidFill>
                <a:effectLst>
                  <a:outerShdw blurRad="38100" dist="38100" dir="2700000" algn="tl">
                    <a:srgbClr val="000000">
                      <a:alpha val="43137"/>
                    </a:srgbClr>
                  </a:outerShdw>
                </a:effectLst>
              </a:rPr>
              <a:t>PTSD Over Time</a:t>
            </a:r>
          </a:p>
        </p:txBody>
      </p:sp>
      <p:sp>
        <p:nvSpPr>
          <p:cNvPr id="120835" name="Rectangle 3"/>
          <p:cNvSpPr>
            <a:spLocks noGrp="1" noChangeArrowheads="1"/>
          </p:cNvSpPr>
          <p:nvPr>
            <p:ph idx="1"/>
          </p:nvPr>
        </p:nvSpPr>
        <p:spPr>
          <a:xfrm>
            <a:off x="2576513" y="2932113"/>
            <a:ext cx="5110162" cy="1981200"/>
          </a:xfrm>
        </p:spPr>
        <p:txBody>
          <a:bodyPr/>
          <a:lstStyle/>
          <a:p>
            <a:pPr lvl="1">
              <a:buFont typeface="Wingdings" pitchFamily="2" charset="2"/>
              <a:buNone/>
            </a:pPr>
            <a:endParaRPr lang="en-US" sz="2000" dirty="0"/>
          </a:p>
          <a:p>
            <a:pPr lvl="1">
              <a:buFont typeface="Wingdings" pitchFamily="2" charset="2"/>
              <a:buNone/>
            </a:pPr>
            <a:endParaRPr lang="en-US" sz="2000" dirty="0"/>
          </a:p>
          <a:p>
            <a:pPr lvl="1">
              <a:buFont typeface="Wingdings" pitchFamily="2" charset="2"/>
              <a:buNone/>
            </a:pPr>
            <a:endParaRPr lang="en-US" sz="2000" dirty="0"/>
          </a:p>
          <a:p>
            <a:pPr lvl="1">
              <a:buFont typeface="Wingdings" pitchFamily="2" charset="2"/>
              <a:buNone/>
            </a:pPr>
            <a:endParaRPr lang="en-US" sz="2000" dirty="0"/>
          </a:p>
          <a:p>
            <a:pPr lvl="1">
              <a:buFont typeface="Wingdings" pitchFamily="2" charset="2"/>
              <a:buNone/>
            </a:pPr>
            <a:endParaRPr lang="en-US" sz="2000" dirty="0"/>
          </a:p>
          <a:p>
            <a:pPr lvl="1">
              <a:buFont typeface="Wingdings" pitchFamily="2" charset="2"/>
              <a:buNone/>
            </a:pPr>
            <a:endParaRPr lang="en-US" sz="2000" dirty="0"/>
          </a:p>
        </p:txBody>
      </p:sp>
      <p:sp>
        <p:nvSpPr>
          <p:cNvPr id="120836" name="Oval 4"/>
          <p:cNvSpPr>
            <a:spLocks noChangeArrowheads="1"/>
          </p:cNvSpPr>
          <p:nvPr/>
        </p:nvSpPr>
        <p:spPr bwMode="auto">
          <a:xfrm>
            <a:off x="3505201" y="3048000"/>
            <a:ext cx="2047875" cy="781050"/>
          </a:xfrm>
          <a:prstGeom prst="ellipse">
            <a:avLst/>
          </a:prstGeom>
          <a:solidFill>
            <a:srgbClr val="00B0F0"/>
          </a:solidFill>
          <a:ln w="9525">
            <a:solidFill>
              <a:srgbClr val="000000"/>
            </a:solidFill>
            <a:round/>
            <a:headEnd/>
            <a:tailEnd/>
          </a:ln>
        </p:spPr>
        <p:txBody>
          <a:bodyPr/>
          <a:lstStyle/>
          <a:p>
            <a:pPr algn="ctr" eaLnBrk="0" hangingPunct="0"/>
            <a:r>
              <a:rPr lang="en-US" sz="2000" b="1" dirty="0">
                <a:solidFill>
                  <a:srgbClr val="FF00FF"/>
                </a:solidFill>
                <a:effectLst>
                  <a:outerShdw blurRad="38100" dist="38100" dir="2700000" algn="tl">
                    <a:srgbClr val="000000">
                      <a:alpha val="43137"/>
                    </a:srgbClr>
                  </a:outerShdw>
                </a:effectLst>
                <a:latin typeface="Corbel" pitchFamily="34" charset="0"/>
              </a:rPr>
              <a:t>TRAUMA</a:t>
            </a:r>
          </a:p>
        </p:txBody>
      </p:sp>
      <p:sp>
        <p:nvSpPr>
          <p:cNvPr id="120837" name="Text Box 5"/>
          <p:cNvSpPr txBox="1">
            <a:spLocks noChangeArrowheads="1"/>
          </p:cNvSpPr>
          <p:nvPr/>
        </p:nvSpPr>
        <p:spPr bwMode="auto">
          <a:xfrm>
            <a:off x="5638800" y="3276600"/>
            <a:ext cx="2971800" cy="838200"/>
          </a:xfrm>
          <a:prstGeom prst="rect">
            <a:avLst/>
          </a:prstGeom>
          <a:noFill/>
          <a:ln w="9525">
            <a:noFill/>
            <a:miter lim="800000"/>
            <a:headEnd/>
            <a:tailEnd/>
          </a:ln>
        </p:spPr>
        <p:txBody>
          <a:bodyPr/>
          <a:lstStyle/>
          <a:p>
            <a:pPr eaLnBrk="0" hangingPunct="0"/>
            <a:r>
              <a:rPr lang="en-US" b="1" dirty="0">
                <a:solidFill>
                  <a:srgbClr val="C00000"/>
                </a:solidFill>
                <a:effectLst>
                  <a:outerShdw blurRad="38100" dist="38100" dir="2700000" algn="tl">
                    <a:srgbClr val="000000">
                      <a:alpha val="43137"/>
                    </a:srgbClr>
                  </a:outerShdw>
                </a:effectLst>
                <a:latin typeface="Corbel" pitchFamily="34" charset="0"/>
              </a:rPr>
              <a:t>SUPPORT (+)</a:t>
            </a:r>
          </a:p>
          <a:p>
            <a:pPr eaLnBrk="0" hangingPunct="0"/>
            <a:r>
              <a:rPr lang="en-US" b="1" dirty="0">
                <a:solidFill>
                  <a:srgbClr val="C00000"/>
                </a:solidFill>
                <a:effectLst>
                  <a:outerShdw blurRad="38100" dist="38100" dir="2700000" algn="tl">
                    <a:srgbClr val="000000">
                      <a:alpha val="43137"/>
                    </a:srgbClr>
                  </a:outerShdw>
                </a:effectLst>
                <a:latin typeface="Corbel" pitchFamily="34" charset="0"/>
              </a:rPr>
              <a:t>PERCEIVED THREAT (-)</a:t>
            </a:r>
          </a:p>
        </p:txBody>
      </p:sp>
      <p:sp>
        <p:nvSpPr>
          <p:cNvPr id="120838" name="Rectangle 6"/>
          <p:cNvSpPr>
            <a:spLocks noChangeArrowheads="1"/>
          </p:cNvSpPr>
          <p:nvPr/>
        </p:nvSpPr>
        <p:spPr bwMode="auto">
          <a:xfrm>
            <a:off x="2406595" y="5009156"/>
            <a:ext cx="1905000" cy="457200"/>
          </a:xfrm>
          <a:prstGeom prst="rect">
            <a:avLst/>
          </a:prstGeom>
          <a:noFill/>
          <a:ln w="9525">
            <a:solidFill>
              <a:srgbClr val="000000"/>
            </a:solidFill>
            <a:miter lim="800000"/>
            <a:headEnd/>
            <a:tailEnd/>
          </a:ln>
        </p:spPr>
        <p:txBody>
          <a:bodyPr/>
          <a:lstStyle/>
          <a:p>
            <a:pPr eaLnBrk="0" hangingPunct="0"/>
            <a:r>
              <a:rPr lang="en-US" sz="2000" b="1" dirty="0">
                <a:solidFill>
                  <a:srgbClr val="C521C9"/>
                </a:solidFill>
                <a:effectLst>
                  <a:outerShdw blurRad="38100" dist="38100" dir="2700000" algn="tl">
                    <a:srgbClr val="000000">
                      <a:alpha val="43137"/>
                    </a:srgbClr>
                  </a:outerShdw>
                </a:effectLst>
                <a:latin typeface="Corbel" pitchFamily="34" charset="0"/>
              </a:rPr>
              <a:t>IMMEDIATE</a:t>
            </a:r>
            <a:endParaRPr lang="en-US" sz="2000" dirty="0">
              <a:solidFill>
                <a:srgbClr val="C521C9"/>
              </a:solidFill>
              <a:effectLst>
                <a:outerShdw blurRad="38100" dist="38100" dir="2700000" algn="tl">
                  <a:srgbClr val="000000">
                    <a:alpha val="43137"/>
                  </a:srgbClr>
                </a:outerShdw>
              </a:effectLst>
              <a:latin typeface="Corbel" pitchFamily="34" charset="0"/>
            </a:endParaRPr>
          </a:p>
        </p:txBody>
      </p:sp>
      <p:sp>
        <p:nvSpPr>
          <p:cNvPr id="120839" name="Rectangle 7"/>
          <p:cNvSpPr>
            <a:spLocks noChangeArrowheads="1"/>
          </p:cNvSpPr>
          <p:nvPr/>
        </p:nvSpPr>
        <p:spPr bwMode="auto">
          <a:xfrm>
            <a:off x="5181600" y="5016915"/>
            <a:ext cx="2590800" cy="457200"/>
          </a:xfrm>
          <a:prstGeom prst="rect">
            <a:avLst/>
          </a:prstGeom>
          <a:noFill/>
          <a:ln w="9525">
            <a:solidFill>
              <a:srgbClr val="000000"/>
            </a:solidFill>
            <a:miter lim="800000"/>
            <a:headEnd/>
            <a:tailEnd/>
          </a:ln>
        </p:spPr>
        <p:txBody>
          <a:bodyPr/>
          <a:lstStyle/>
          <a:p>
            <a:pPr eaLnBrk="0" hangingPunct="0"/>
            <a:r>
              <a:rPr lang="en-US" sz="2000" b="1" dirty="0">
                <a:solidFill>
                  <a:srgbClr val="C521C9"/>
                </a:solidFill>
                <a:effectLst>
                  <a:outerShdw blurRad="38100" dist="38100" dir="2700000" algn="tl">
                    <a:srgbClr val="000000">
                      <a:alpha val="43137"/>
                    </a:srgbClr>
                  </a:outerShdw>
                </a:effectLst>
                <a:latin typeface="Corbel" pitchFamily="34" charset="0"/>
              </a:rPr>
              <a:t>DAYS OR MONTHS</a:t>
            </a:r>
            <a:endParaRPr lang="en-US" sz="2000" dirty="0">
              <a:solidFill>
                <a:srgbClr val="C521C9"/>
              </a:solidFill>
              <a:effectLst>
                <a:outerShdw blurRad="38100" dist="38100" dir="2700000" algn="tl">
                  <a:srgbClr val="000000">
                    <a:alpha val="43137"/>
                  </a:srgbClr>
                </a:outerShdw>
              </a:effectLst>
              <a:latin typeface="Corbel" pitchFamily="34" charset="0"/>
            </a:endParaRPr>
          </a:p>
        </p:txBody>
      </p:sp>
      <p:sp>
        <p:nvSpPr>
          <p:cNvPr id="120840" name="Rectangle 8"/>
          <p:cNvSpPr>
            <a:spLocks noChangeArrowheads="1"/>
          </p:cNvSpPr>
          <p:nvPr/>
        </p:nvSpPr>
        <p:spPr bwMode="auto">
          <a:xfrm>
            <a:off x="8160357" y="5009156"/>
            <a:ext cx="2362200" cy="457200"/>
          </a:xfrm>
          <a:prstGeom prst="rect">
            <a:avLst/>
          </a:prstGeom>
          <a:noFill/>
          <a:ln w="9525">
            <a:solidFill>
              <a:srgbClr val="000000"/>
            </a:solidFill>
            <a:miter lim="800000"/>
            <a:headEnd/>
            <a:tailEnd/>
          </a:ln>
        </p:spPr>
        <p:txBody>
          <a:bodyPr/>
          <a:lstStyle/>
          <a:p>
            <a:pPr eaLnBrk="0" hangingPunct="0"/>
            <a:r>
              <a:rPr lang="en-US" sz="2000" b="1" dirty="0">
                <a:solidFill>
                  <a:srgbClr val="C521C9"/>
                </a:solidFill>
                <a:effectLst>
                  <a:outerShdw blurRad="38100" dist="38100" dir="2700000" algn="tl">
                    <a:srgbClr val="000000">
                      <a:alpha val="43137"/>
                    </a:srgbClr>
                  </a:outerShdw>
                </a:effectLst>
                <a:latin typeface="Corbel" pitchFamily="34" charset="0"/>
              </a:rPr>
              <a:t>MONTHS or YEARS</a:t>
            </a:r>
            <a:endParaRPr lang="en-US" sz="2000" dirty="0">
              <a:solidFill>
                <a:srgbClr val="C521C9"/>
              </a:solidFill>
              <a:effectLst>
                <a:outerShdw blurRad="38100" dist="38100" dir="2700000" algn="tl">
                  <a:srgbClr val="000000">
                    <a:alpha val="43137"/>
                  </a:srgbClr>
                </a:outerShdw>
              </a:effectLst>
              <a:latin typeface="Corbel" pitchFamily="34" charset="0"/>
            </a:endParaRPr>
          </a:p>
        </p:txBody>
      </p:sp>
      <p:sp>
        <p:nvSpPr>
          <p:cNvPr id="120841" name="Line 9"/>
          <p:cNvSpPr>
            <a:spLocks noChangeShapeType="1"/>
          </p:cNvSpPr>
          <p:nvPr/>
        </p:nvSpPr>
        <p:spPr bwMode="auto">
          <a:xfrm>
            <a:off x="5638800" y="3581400"/>
            <a:ext cx="1905000" cy="0"/>
          </a:xfrm>
          <a:prstGeom prst="line">
            <a:avLst/>
          </a:prstGeom>
          <a:noFill/>
          <a:ln w="66675">
            <a:solidFill>
              <a:schemeClr val="accent4">
                <a:lumMod val="60000"/>
                <a:lumOff val="40000"/>
              </a:schemeClr>
            </a:solidFill>
            <a:round/>
            <a:headEnd/>
            <a:tailEnd type="triangle" w="med" len="med"/>
          </a:ln>
        </p:spPr>
        <p:txBody>
          <a:bodyPr/>
          <a:lstStyle/>
          <a:p>
            <a:endParaRPr lang="en-US"/>
          </a:p>
        </p:txBody>
      </p:sp>
      <p:sp>
        <p:nvSpPr>
          <p:cNvPr id="120842" name="Line 10"/>
          <p:cNvSpPr>
            <a:spLocks noChangeShapeType="1"/>
          </p:cNvSpPr>
          <p:nvPr/>
        </p:nvSpPr>
        <p:spPr bwMode="auto">
          <a:xfrm>
            <a:off x="4343400" y="4572000"/>
            <a:ext cx="419100" cy="0"/>
          </a:xfrm>
          <a:prstGeom prst="line">
            <a:avLst/>
          </a:prstGeom>
          <a:noFill/>
          <a:ln w="60325">
            <a:solidFill>
              <a:srgbClr val="000000"/>
            </a:solidFill>
            <a:round/>
            <a:headEnd/>
            <a:tailEnd type="triangle" w="med" len="med"/>
          </a:ln>
        </p:spPr>
        <p:txBody>
          <a:bodyPr/>
          <a:lstStyle/>
          <a:p>
            <a:endParaRPr lang="en-US"/>
          </a:p>
        </p:txBody>
      </p:sp>
      <p:sp>
        <p:nvSpPr>
          <p:cNvPr id="120843" name="Line 11"/>
          <p:cNvSpPr>
            <a:spLocks noChangeShapeType="1"/>
          </p:cNvSpPr>
          <p:nvPr/>
        </p:nvSpPr>
        <p:spPr bwMode="auto">
          <a:xfrm>
            <a:off x="7772400" y="4572000"/>
            <a:ext cx="419100" cy="0"/>
          </a:xfrm>
          <a:prstGeom prst="line">
            <a:avLst/>
          </a:prstGeom>
          <a:noFill/>
          <a:ln w="53975">
            <a:solidFill>
              <a:srgbClr val="000000"/>
            </a:solidFill>
            <a:round/>
            <a:headEnd/>
            <a:tailEnd type="triangle" w="med" len="med"/>
          </a:ln>
        </p:spPr>
        <p:txBody>
          <a:bodyPr/>
          <a:lstStyle/>
          <a:p>
            <a:endParaRPr lang="en-US"/>
          </a:p>
        </p:txBody>
      </p:sp>
      <p:sp>
        <p:nvSpPr>
          <p:cNvPr id="120844" name="Line 12"/>
          <p:cNvSpPr>
            <a:spLocks noChangeShapeType="1"/>
          </p:cNvSpPr>
          <p:nvPr/>
        </p:nvSpPr>
        <p:spPr bwMode="auto">
          <a:xfrm>
            <a:off x="6553200" y="4038601"/>
            <a:ext cx="0" cy="333375"/>
          </a:xfrm>
          <a:prstGeom prst="line">
            <a:avLst/>
          </a:prstGeom>
          <a:noFill/>
          <a:ln w="28575">
            <a:solidFill>
              <a:srgbClr val="000000"/>
            </a:solidFill>
            <a:round/>
            <a:headEnd/>
            <a:tailEnd type="triangle" w="med" len="med"/>
          </a:ln>
        </p:spPr>
        <p:txBody>
          <a:bodyPr/>
          <a:lstStyle/>
          <a:p>
            <a:endParaRPr lang="en-US"/>
          </a:p>
        </p:txBody>
      </p:sp>
      <p:sp>
        <p:nvSpPr>
          <p:cNvPr id="120845" name="Rectangle 13"/>
          <p:cNvSpPr>
            <a:spLocks noChangeArrowheads="1"/>
          </p:cNvSpPr>
          <p:nvPr/>
        </p:nvSpPr>
        <p:spPr bwMode="auto">
          <a:xfrm>
            <a:off x="2792564" y="4359869"/>
            <a:ext cx="6948488" cy="400050"/>
          </a:xfrm>
          <a:prstGeom prst="rect">
            <a:avLst/>
          </a:prstGeom>
          <a:noFill/>
          <a:ln w="9525">
            <a:noFill/>
            <a:miter lim="800000"/>
            <a:headEnd/>
            <a:tailEnd/>
          </a:ln>
        </p:spPr>
        <p:txBody>
          <a:bodyPr wrap="none">
            <a:spAutoFit/>
          </a:bodyPr>
          <a:lstStyle/>
          <a:p>
            <a:pPr eaLnBrk="0" hangingPunct="0"/>
            <a:r>
              <a:rPr lang="en-US" sz="2000" b="1" dirty="0">
                <a:solidFill>
                  <a:srgbClr val="C00000"/>
                </a:solidFill>
                <a:latin typeface="Corbel" pitchFamily="34" charset="0"/>
              </a:rPr>
              <a:t>AROUSAL</a:t>
            </a:r>
            <a:r>
              <a:rPr lang="en-US" sz="2000" b="1" dirty="0">
                <a:solidFill>
                  <a:schemeClr val="bg1"/>
                </a:solidFill>
                <a:latin typeface="Corbel" pitchFamily="34" charset="0"/>
              </a:rPr>
              <a:t>	</a:t>
            </a:r>
            <a:r>
              <a:rPr lang="en-US" sz="2000" b="1" dirty="0">
                <a:solidFill>
                  <a:srgbClr val="C00000"/>
                </a:solidFill>
                <a:latin typeface="Corbel" pitchFamily="34" charset="0"/>
              </a:rPr>
              <a:t>          RE-EXPERIENCING                    AVOIDANT</a:t>
            </a:r>
            <a:endParaRPr lang="en-US" sz="2000" dirty="0">
              <a:solidFill>
                <a:srgbClr val="C00000"/>
              </a:solidFill>
              <a:latin typeface="Corbel" pitchFamily="34" charset="0"/>
            </a:endParaRPr>
          </a:p>
        </p:txBody>
      </p:sp>
      <p:sp>
        <p:nvSpPr>
          <p:cNvPr id="14" name="Oval 13"/>
          <p:cNvSpPr/>
          <p:nvPr/>
        </p:nvSpPr>
        <p:spPr>
          <a:xfrm>
            <a:off x="8001000" y="2971800"/>
            <a:ext cx="1828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229600" y="3276600"/>
            <a:ext cx="1447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SYMPTOMS</a:t>
            </a:r>
          </a:p>
        </p:txBody>
      </p:sp>
    </p:spTree>
    <p:extLst>
      <p:ext uri="{BB962C8B-B14F-4D97-AF65-F5344CB8AC3E}">
        <p14:creationId xmlns:p14="http://schemas.microsoft.com/office/powerpoint/2010/main" val="2048931479"/>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122417"/>
            <a:ext cx="7772400" cy="1143000"/>
          </a:xfrm>
        </p:spPr>
        <p:txBody>
          <a:bodyPr>
            <a:noAutofit/>
          </a:bodyPr>
          <a:lstStyle/>
          <a:p>
            <a:pPr eaLnBrk="1" hangingPunct="1">
              <a:defRPr/>
            </a:pPr>
            <a:r>
              <a:rPr lang="en-US" b="1" dirty="0">
                <a:solidFill>
                  <a:schemeClr val="bg1"/>
                </a:solidFill>
                <a:effectLst>
                  <a:outerShdw blurRad="38100" dist="38100" dir="2700000" algn="tl">
                    <a:srgbClr val="000000">
                      <a:alpha val="43137"/>
                    </a:srgbClr>
                  </a:outerShdw>
                </a:effectLst>
              </a:rPr>
              <a:t>Misdiagnosis and Co-</a:t>
            </a:r>
            <a:r>
              <a:rPr lang="en-US" b="1" dirty="0" err="1">
                <a:solidFill>
                  <a:schemeClr val="bg1"/>
                </a:solidFill>
                <a:effectLst>
                  <a:outerShdw blurRad="38100" dist="38100" dir="2700000" algn="tl">
                    <a:srgbClr val="000000">
                      <a:alpha val="43137"/>
                    </a:srgbClr>
                  </a:outerShdw>
                </a:effectLst>
              </a:rPr>
              <a:t>morbidty</a:t>
            </a:r>
            <a:r>
              <a:rPr lang="en-US" b="1" dirty="0">
                <a:solidFill>
                  <a:schemeClr val="bg1"/>
                </a:solidFill>
                <a:effectLst>
                  <a:outerShdw blurRad="38100" dist="38100" dir="2700000" algn="tl">
                    <a:srgbClr val="000000">
                      <a:alpha val="43137"/>
                    </a:srgbClr>
                  </a:outerShdw>
                </a:effectLst>
              </a:rPr>
              <a:t>:</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PTSD Formulation for Children</a:t>
            </a:r>
          </a:p>
        </p:txBody>
      </p:sp>
      <p:sp>
        <p:nvSpPr>
          <p:cNvPr id="29699" name="Rectangle 3"/>
          <p:cNvSpPr>
            <a:spLocks noGrp="1" noChangeArrowheads="1"/>
          </p:cNvSpPr>
          <p:nvPr>
            <p:ph type="body" idx="1"/>
          </p:nvPr>
        </p:nvSpPr>
        <p:spPr>
          <a:xfrm>
            <a:off x="3291840" y="1779767"/>
            <a:ext cx="6248400" cy="2514600"/>
          </a:xfrm>
        </p:spPr>
        <p:txBody>
          <a:bodyPr/>
          <a:lstStyle/>
          <a:p>
            <a:pPr lvl="1" eaLnBrk="1" hangingPunct="1">
              <a:lnSpc>
                <a:spcPct val="80000"/>
              </a:lnSpc>
              <a:buFont typeface="Wingdings" pitchFamily="2" charset="2"/>
              <a:buNone/>
              <a:defRPr/>
            </a:pPr>
            <a:r>
              <a:rPr lang="en-US" sz="2000" dirty="0"/>
              <a:t/>
            </a:r>
            <a:br>
              <a:rPr lang="en-US" sz="2000" dirty="0"/>
            </a:br>
            <a:r>
              <a:rPr lang="en-US" sz="2000" dirty="0"/>
              <a:t/>
            </a:r>
            <a:br>
              <a:rPr lang="en-US" sz="2000" dirty="0"/>
            </a:br>
            <a:r>
              <a:rPr lang="en-US" sz="2000" dirty="0"/>
              <a:t>	                     </a:t>
            </a:r>
            <a:r>
              <a:rPr lang="en-US" b="1" dirty="0">
                <a:solidFill>
                  <a:srgbClr val="C00000"/>
                </a:solidFill>
                <a:effectLst>
                  <a:outerShdw blurRad="38100" dist="38100" dir="2700000" algn="tl">
                    <a:srgbClr val="000000">
                      <a:alpha val="43137"/>
                    </a:srgbClr>
                  </a:outerShdw>
                </a:effectLst>
              </a:rPr>
              <a:t>AROUSAL</a:t>
            </a:r>
            <a:r>
              <a:rPr lang="en-US" sz="1800" dirty="0"/>
              <a:t/>
            </a:r>
            <a:br>
              <a:rPr lang="en-US" sz="1800" dirty="0"/>
            </a:br>
            <a:r>
              <a:rPr lang="en-US" sz="1800" dirty="0"/>
              <a:t/>
            </a:r>
            <a:br>
              <a:rPr lang="en-US" sz="1800" dirty="0"/>
            </a:br>
            <a:r>
              <a:rPr lang="en-US" sz="1800" dirty="0"/>
              <a:t>                    </a:t>
            </a:r>
            <a:r>
              <a:rPr lang="en-US" b="1" dirty="0">
                <a:solidFill>
                  <a:srgbClr val="C00000"/>
                </a:solidFill>
                <a:effectLst>
                  <a:outerShdw blurRad="38100" dist="38100" dir="2700000" algn="tl">
                    <a:srgbClr val="000000">
                      <a:alpha val="43137"/>
                    </a:srgbClr>
                  </a:outerShdw>
                </a:effectLst>
              </a:rPr>
              <a:t>RE-EXPERIENCING</a:t>
            </a:r>
          </a:p>
          <a:p>
            <a:pPr lvl="1" eaLnBrk="1" hangingPunct="1">
              <a:lnSpc>
                <a:spcPct val="80000"/>
              </a:lnSpc>
              <a:buFont typeface="Wingdings" pitchFamily="2" charset="2"/>
              <a:buNone/>
              <a:defRPr/>
            </a:pPr>
            <a:endParaRPr lang="en-US" dirty="0"/>
          </a:p>
          <a:p>
            <a:pPr lvl="1" eaLnBrk="1" hangingPunct="1">
              <a:lnSpc>
                <a:spcPct val="80000"/>
              </a:lnSpc>
              <a:buFont typeface="Wingdings" pitchFamily="2" charset="2"/>
              <a:buNone/>
              <a:defRPr/>
            </a:pPr>
            <a:r>
              <a:rPr lang="en-US" b="1" dirty="0">
                <a:solidFill>
                  <a:srgbClr val="FF00FF"/>
                </a:solidFill>
              </a:rPr>
              <a:t>                     </a:t>
            </a:r>
            <a:r>
              <a:rPr lang="en-US" b="1" dirty="0">
                <a:solidFill>
                  <a:srgbClr val="C00000"/>
                </a:solidFill>
                <a:effectLst>
                  <a:outerShdw blurRad="38100" dist="38100" dir="2700000" algn="tl">
                    <a:srgbClr val="000000">
                      <a:alpha val="43137"/>
                    </a:srgbClr>
                  </a:outerShdw>
                </a:effectLst>
              </a:rPr>
              <a:t>AVOIDANCE</a:t>
            </a:r>
            <a:endParaRPr lang="en-US" dirty="0">
              <a:solidFill>
                <a:srgbClr val="C00000"/>
              </a:solidFill>
              <a:effectLst>
                <a:outerShdw blurRad="38100" dist="38100" dir="2700000" algn="tl">
                  <a:srgbClr val="000000">
                    <a:alpha val="43137"/>
                  </a:srgbClr>
                </a:outerShdw>
              </a:effectLst>
            </a:endParaRPr>
          </a:p>
        </p:txBody>
      </p:sp>
      <p:sp>
        <p:nvSpPr>
          <p:cNvPr id="63492" name="Rectangle 4"/>
          <p:cNvSpPr>
            <a:spLocks noChangeArrowheads="1"/>
          </p:cNvSpPr>
          <p:nvPr/>
        </p:nvSpPr>
        <p:spPr bwMode="auto">
          <a:xfrm>
            <a:off x="1981200" y="3581400"/>
            <a:ext cx="1981200" cy="476250"/>
          </a:xfrm>
          <a:prstGeom prst="rect">
            <a:avLst/>
          </a:prstGeom>
          <a:noFill/>
          <a:ln w="9525">
            <a:noFill/>
            <a:miter lim="800000"/>
            <a:headEnd/>
            <a:tailEnd/>
          </a:ln>
        </p:spPr>
        <p:txBody>
          <a:bodyPr/>
          <a:lstStyle/>
          <a:p>
            <a:pPr algn="ctr"/>
            <a:r>
              <a:rPr lang="en-US" b="1"/>
              <a:t>DISSOCIATION</a:t>
            </a:r>
          </a:p>
        </p:txBody>
      </p:sp>
      <p:sp>
        <p:nvSpPr>
          <p:cNvPr id="63493" name="Rectangle 5"/>
          <p:cNvSpPr>
            <a:spLocks noChangeArrowheads="1"/>
          </p:cNvSpPr>
          <p:nvPr/>
        </p:nvSpPr>
        <p:spPr bwMode="auto">
          <a:xfrm>
            <a:off x="8305801" y="1905000"/>
            <a:ext cx="2200275" cy="838200"/>
          </a:xfrm>
          <a:prstGeom prst="rect">
            <a:avLst/>
          </a:prstGeom>
          <a:noFill/>
          <a:ln w="9525">
            <a:noFill/>
            <a:miter lim="800000"/>
            <a:headEnd/>
            <a:tailEnd/>
          </a:ln>
        </p:spPr>
        <p:txBody>
          <a:bodyPr/>
          <a:lstStyle/>
          <a:p>
            <a:r>
              <a:rPr lang="en-US" b="1">
                <a:solidFill>
                  <a:srgbClr val="00CCFF"/>
                </a:solidFill>
              </a:rPr>
              <a:t>PANIC/PHOBIA</a:t>
            </a:r>
          </a:p>
        </p:txBody>
      </p:sp>
      <p:sp>
        <p:nvSpPr>
          <p:cNvPr id="63494" name="Rectangle 6"/>
          <p:cNvSpPr>
            <a:spLocks noChangeArrowheads="1"/>
          </p:cNvSpPr>
          <p:nvPr/>
        </p:nvSpPr>
        <p:spPr bwMode="auto">
          <a:xfrm>
            <a:off x="3276601" y="5410200"/>
            <a:ext cx="2276475" cy="914400"/>
          </a:xfrm>
          <a:prstGeom prst="rect">
            <a:avLst/>
          </a:prstGeom>
          <a:noFill/>
          <a:ln w="9525">
            <a:noFill/>
            <a:miter lim="800000"/>
            <a:headEnd/>
            <a:tailEnd/>
          </a:ln>
        </p:spPr>
        <p:txBody>
          <a:bodyPr/>
          <a:lstStyle/>
          <a:p>
            <a:r>
              <a:rPr lang="en-US" b="1">
                <a:solidFill>
                  <a:srgbClr val="FFFF00"/>
                </a:solidFill>
              </a:rPr>
              <a:t>CONVERSION</a:t>
            </a:r>
          </a:p>
          <a:p>
            <a:endParaRPr lang="en-US" b="1">
              <a:solidFill>
                <a:srgbClr val="FFFF00"/>
              </a:solidFill>
            </a:endParaRPr>
          </a:p>
          <a:p>
            <a:r>
              <a:rPr lang="en-US" b="1">
                <a:solidFill>
                  <a:srgbClr val="FFFF00"/>
                </a:solidFill>
              </a:rPr>
              <a:t>SOMATIC</a:t>
            </a:r>
          </a:p>
        </p:txBody>
      </p:sp>
      <p:sp>
        <p:nvSpPr>
          <p:cNvPr id="63495" name="Rectangle 7"/>
          <p:cNvSpPr>
            <a:spLocks noChangeArrowheads="1"/>
          </p:cNvSpPr>
          <p:nvPr/>
        </p:nvSpPr>
        <p:spPr bwMode="auto">
          <a:xfrm>
            <a:off x="6248400" y="5562600"/>
            <a:ext cx="2133600" cy="990600"/>
          </a:xfrm>
          <a:prstGeom prst="rect">
            <a:avLst/>
          </a:prstGeom>
          <a:noFill/>
          <a:ln w="9525">
            <a:noFill/>
            <a:miter lim="800000"/>
            <a:headEnd/>
            <a:tailEnd/>
          </a:ln>
        </p:spPr>
        <p:txBody>
          <a:bodyPr/>
          <a:lstStyle/>
          <a:p>
            <a:r>
              <a:rPr lang="en-US" b="1">
                <a:solidFill>
                  <a:srgbClr val="FF0000"/>
                </a:solidFill>
              </a:rPr>
              <a:t>SEPARATION</a:t>
            </a:r>
          </a:p>
          <a:p>
            <a:r>
              <a:rPr lang="en-US" b="1">
                <a:solidFill>
                  <a:srgbClr val="FF0000"/>
                </a:solidFill>
              </a:rPr>
              <a:t>ANXIETY/</a:t>
            </a:r>
          </a:p>
          <a:p>
            <a:r>
              <a:rPr lang="en-US" b="1">
                <a:solidFill>
                  <a:srgbClr val="FF0000"/>
                </a:solidFill>
              </a:rPr>
              <a:t>OVERANXIOUS</a:t>
            </a:r>
          </a:p>
        </p:txBody>
      </p:sp>
      <p:sp>
        <p:nvSpPr>
          <p:cNvPr id="63496" name="Rectangle 9"/>
          <p:cNvSpPr>
            <a:spLocks noChangeArrowheads="1"/>
          </p:cNvSpPr>
          <p:nvPr/>
        </p:nvSpPr>
        <p:spPr bwMode="auto">
          <a:xfrm>
            <a:off x="7696200" y="4343399"/>
            <a:ext cx="2819400" cy="560567"/>
          </a:xfrm>
          <a:prstGeom prst="rect">
            <a:avLst/>
          </a:prstGeom>
          <a:noFill/>
          <a:ln w="9525">
            <a:noFill/>
            <a:miter lim="800000"/>
            <a:headEnd/>
            <a:tailEnd/>
          </a:ln>
        </p:spPr>
        <p:txBody>
          <a:bodyPr/>
          <a:lstStyle/>
          <a:p>
            <a:r>
              <a:rPr lang="en-US" b="1" dirty="0">
                <a:solidFill>
                  <a:schemeClr val="bg1"/>
                </a:solidFill>
              </a:rPr>
              <a:t>CONDUCT DISORDER</a:t>
            </a:r>
          </a:p>
          <a:p>
            <a:r>
              <a:rPr lang="en-US" b="1" dirty="0">
                <a:solidFill>
                  <a:schemeClr val="bg1"/>
                </a:solidFill>
              </a:rPr>
              <a:t>OPPOSITIONAL</a:t>
            </a:r>
          </a:p>
        </p:txBody>
      </p:sp>
      <p:sp>
        <p:nvSpPr>
          <p:cNvPr id="63497" name="Rectangle 10"/>
          <p:cNvSpPr>
            <a:spLocks noChangeArrowheads="1"/>
          </p:cNvSpPr>
          <p:nvPr/>
        </p:nvSpPr>
        <p:spPr bwMode="auto">
          <a:xfrm>
            <a:off x="8991600" y="3200400"/>
            <a:ext cx="1676400" cy="666750"/>
          </a:xfrm>
          <a:prstGeom prst="rect">
            <a:avLst/>
          </a:prstGeom>
          <a:noFill/>
          <a:ln w="9525">
            <a:noFill/>
            <a:miter lim="800000"/>
            <a:headEnd/>
            <a:tailEnd/>
          </a:ln>
        </p:spPr>
        <p:txBody>
          <a:bodyPr/>
          <a:lstStyle/>
          <a:p>
            <a:r>
              <a:rPr lang="en-US" b="1" dirty="0">
                <a:solidFill>
                  <a:srgbClr val="003015"/>
                </a:solidFill>
              </a:rPr>
              <a:t>SUBSTANCE ABUSE</a:t>
            </a:r>
          </a:p>
        </p:txBody>
      </p:sp>
      <p:sp>
        <p:nvSpPr>
          <p:cNvPr id="63498" name="Line 11"/>
          <p:cNvSpPr>
            <a:spLocks noChangeShapeType="1"/>
          </p:cNvSpPr>
          <p:nvPr/>
        </p:nvSpPr>
        <p:spPr bwMode="auto">
          <a:xfrm flipV="1">
            <a:off x="4267200" y="3810001"/>
            <a:ext cx="762000" cy="9525"/>
          </a:xfrm>
          <a:prstGeom prst="line">
            <a:avLst/>
          </a:prstGeom>
          <a:noFill/>
          <a:ln w="63500">
            <a:solidFill>
              <a:schemeClr val="tx1"/>
            </a:solidFill>
            <a:round/>
            <a:headEnd/>
            <a:tailEnd type="triangle" w="med" len="med"/>
          </a:ln>
        </p:spPr>
        <p:txBody>
          <a:bodyPr/>
          <a:lstStyle/>
          <a:p>
            <a:endParaRPr lang="en-US"/>
          </a:p>
        </p:txBody>
      </p:sp>
      <p:sp>
        <p:nvSpPr>
          <p:cNvPr id="63499" name="Line 12"/>
          <p:cNvSpPr>
            <a:spLocks noChangeShapeType="1"/>
          </p:cNvSpPr>
          <p:nvPr/>
        </p:nvSpPr>
        <p:spPr bwMode="auto">
          <a:xfrm flipV="1">
            <a:off x="3886200" y="4114800"/>
            <a:ext cx="1219200" cy="533400"/>
          </a:xfrm>
          <a:prstGeom prst="line">
            <a:avLst/>
          </a:prstGeom>
          <a:noFill/>
          <a:ln w="63500">
            <a:solidFill>
              <a:srgbClr val="00B0F0"/>
            </a:solidFill>
            <a:round/>
            <a:headEnd/>
            <a:tailEnd type="triangle" w="med" len="med"/>
          </a:ln>
        </p:spPr>
        <p:txBody>
          <a:bodyPr/>
          <a:lstStyle/>
          <a:p>
            <a:endParaRPr lang="en-US"/>
          </a:p>
        </p:txBody>
      </p:sp>
      <p:sp>
        <p:nvSpPr>
          <p:cNvPr id="63500" name="Line 13"/>
          <p:cNvSpPr>
            <a:spLocks noChangeShapeType="1"/>
          </p:cNvSpPr>
          <p:nvPr/>
        </p:nvSpPr>
        <p:spPr bwMode="auto">
          <a:xfrm flipV="1">
            <a:off x="4953000" y="4038600"/>
            <a:ext cx="762000" cy="1371600"/>
          </a:xfrm>
          <a:prstGeom prst="line">
            <a:avLst/>
          </a:prstGeom>
          <a:noFill/>
          <a:ln w="63500">
            <a:solidFill>
              <a:srgbClr val="FFFF00"/>
            </a:solidFill>
            <a:round/>
            <a:headEnd/>
            <a:tailEnd type="triangle" w="med" len="med"/>
          </a:ln>
        </p:spPr>
        <p:txBody>
          <a:bodyPr/>
          <a:lstStyle/>
          <a:p>
            <a:endParaRPr lang="en-US"/>
          </a:p>
        </p:txBody>
      </p:sp>
      <p:sp>
        <p:nvSpPr>
          <p:cNvPr id="63501" name="Line 15"/>
          <p:cNvSpPr>
            <a:spLocks noChangeShapeType="1"/>
          </p:cNvSpPr>
          <p:nvPr/>
        </p:nvSpPr>
        <p:spPr bwMode="auto">
          <a:xfrm flipH="1" flipV="1">
            <a:off x="7086600" y="4038600"/>
            <a:ext cx="685800" cy="533400"/>
          </a:xfrm>
          <a:prstGeom prst="line">
            <a:avLst/>
          </a:prstGeom>
          <a:noFill/>
          <a:ln w="63500">
            <a:solidFill>
              <a:schemeClr val="bg1"/>
            </a:solidFill>
            <a:round/>
            <a:headEnd/>
            <a:tailEnd type="triangle" w="med" len="med"/>
          </a:ln>
        </p:spPr>
        <p:txBody>
          <a:bodyPr/>
          <a:lstStyle/>
          <a:p>
            <a:endParaRPr lang="en-US"/>
          </a:p>
        </p:txBody>
      </p:sp>
      <p:sp>
        <p:nvSpPr>
          <p:cNvPr id="63502" name="Line 16"/>
          <p:cNvSpPr>
            <a:spLocks noChangeShapeType="1"/>
          </p:cNvSpPr>
          <p:nvPr/>
        </p:nvSpPr>
        <p:spPr bwMode="auto">
          <a:xfrm flipH="1">
            <a:off x="7467600" y="3657600"/>
            <a:ext cx="1524000" cy="152400"/>
          </a:xfrm>
          <a:prstGeom prst="line">
            <a:avLst/>
          </a:prstGeom>
          <a:noFill/>
          <a:ln w="63500">
            <a:solidFill>
              <a:srgbClr val="003015"/>
            </a:solidFill>
            <a:round/>
            <a:headEnd/>
            <a:tailEnd type="triangle" w="med" len="med"/>
          </a:ln>
        </p:spPr>
        <p:txBody>
          <a:bodyPr/>
          <a:lstStyle/>
          <a:p>
            <a:endParaRPr lang="en-US"/>
          </a:p>
        </p:txBody>
      </p:sp>
      <p:sp>
        <p:nvSpPr>
          <p:cNvPr id="63503" name="Line 17"/>
          <p:cNvSpPr>
            <a:spLocks noChangeShapeType="1"/>
          </p:cNvSpPr>
          <p:nvPr/>
        </p:nvSpPr>
        <p:spPr bwMode="auto">
          <a:xfrm flipH="1" flipV="1">
            <a:off x="6629400" y="4038600"/>
            <a:ext cx="76200" cy="1447800"/>
          </a:xfrm>
          <a:prstGeom prst="line">
            <a:avLst/>
          </a:prstGeom>
          <a:noFill/>
          <a:ln w="63500">
            <a:solidFill>
              <a:srgbClr val="FF0000"/>
            </a:solidFill>
            <a:round/>
            <a:headEnd/>
            <a:tailEnd type="triangle" w="med" len="med"/>
          </a:ln>
        </p:spPr>
        <p:txBody>
          <a:bodyPr/>
          <a:lstStyle/>
          <a:p>
            <a:endParaRPr lang="en-US"/>
          </a:p>
        </p:txBody>
      </p:sp>
      <p:sp>
        <p:nvSpPr>
          <p:cNvPr id="63504" name="TextBox 17"/>
          <p:cNvSpPr txBox="1">
            <a:spLocks noChangeArrowheads="1"/>
          </p:cNvSpPr>
          <p:nvPr/>
        </p:nvSpPr>
        <p:spPr bwMode="auto">
          <a:xfrm>
            <a:off x="2286000" y="2209800"/>
            <a:ext cx="1295400" cy="369888"/>
          </a:xfrm>
          <a:prstGeom prst="rect">
            <a:avLst/>
          </a:prstGeom>
          <a:noFill/>
          <a:ln w="9525">
            <a:noFill/>
            <a:miter lim="800000"/>
            <a:headEnd/>
            <a:tailEnd/>
          </a:ln>
        </p:spPr>
        <p:txBody>
          <a:bodyPr>
            <a:spAutoFit/>
          </a:bodyPr>
          <a:lstStyle/>
          <a:p>
            <a:r>
              <a:rPr lang="en-US" b="1">
                <a:solidFill>
                  <a:srgbClr val="FF0000"/>
                </a:solidFill>
              </a:rPr>
              <a:t>ADHD</a:t>
            </a:r>
          </a:p>
        </p:txBody>
      </p:sp>
      <p:sp>
        <p:nvSpPr>
          <p:cNvPr id="63505" name="Rectangle 5"/>
          <p:cNvSpPr>
            <a:spLocks noChangeArrowheads="1"/>
          </p:cNvSpPr>
          <p:nvPr/>
        </p:nvSpPr>
        <p:spPr bwMode="auto">
          <a:xfrm>
            <a:off x="2590800" y="4572000"/>
            <a:ext cx="1295400" cy="533400"/>
          </a:xfrm>
          <a:prstGeom prst="rect">
            <a:avLst/>
          </a:prstGeom>
          <a:noFill/>
          <a:ln w="9525">
            <a:noFill/>
            <a:miter lim="800000"/>
            <a:headEnd/>
            <a:tailEnd/>
          </a:ln>
        </p:spPr>
        <p:txBody>
          <a:bodyPr/>
          <a:lstStyle/>
          <a:p>
            <a:r>
              <a:rPr lang="en-US" b="1">
                <a:solidFill>
                  <a:srgbClr val="00CCFF"/>
                </a:solidFill>
              </a:rPr>
              <a:t>PHOBIA</a:t>
            </a:r>
          </a:p>
        </p:txBody>
      </p:sp>
      <p:cxnSp>
        <p:nvCxnSpPr>
          <p:cNvPr id="63506" name="Straight Arrow Connector 20"/>
          <p:cNvCxnSpPr>
            <a:cxnSpLocks noChangeShapeType="1"/>
          </p:cNvCxnSpPr>
          <p:nvPr/>
        </p:nvCxnSpPr>
        <p:spPr bwMode="auto">
          <a:xfrm>
            <a:off x="3352801" y="2362200"/>
            <a:ext cx="1736725" cy="0"/>
          </a:xfrm>
          <a:prstGeom prst="straightConnector1">
            <a:avLst/>
          </a:prstGeom>
          <a:noFill/>
          <a:ln w="60325" algn="ctr">
            <a:solidFill>
              <a:srgbClr val="FF0000"/>
            </a:solidFill>
            <a:round/>
            <a:headEnd/>
            <a:tailEnd type="arrow" w="med" len="med"/>
          </a:ln>
        </p:spPr>
      </p:cxnSp>
      <p:sp>
        <p:nvSpPr>
          <p:cNvPr id="63507" name="TextBox 21"/>
          <p:cNvSpPr txBox="1">
            <a:spLocks noChangeArrowheads="1"/>
          </p:cNvSpPr>
          <p:nvPr/>
        </p:nvSpPr>
        <p:spPr bwMode="auto">
          <a:xfrm>
            <a:off x="9067800" y="2514600"/>
            <a:ext cx="1143000" cy="381000"/>
          </a:xfrm>
          <a:prstGeom prst="rect">
            <a:avLst/>
          </a:prstGeom>
          <a:noFill/>
          <a:ln w="9525">
            <a:noFill/>
            <a:miter lim="800000"/>
            <a:headEnd/>
            <a:tailEnd/>
          </a:ln>
        </p:spPr>
        <p:txBody>
          <a:bodyPr>
            <a:spAutoFit/>
          </a:bodyPr>
          <a:lstStyle/>
          <a:p>
            <a:r>
              <a:rPr lang="en-US" b="1" dirty="0">
                <a:solidFill>
                  <a:srgbClr val="7030A0"/>
                </a:solidFill>
              </a:rPr>
              <a:t>BIPOLAR</a:t>
            </a:r>
          </a:p>
        </p:txBody>
      </p:sp>
      <p:cxnSp>
        <p:nvCxnSpPr>
          <p:cNvPr id="63508" name="Straight Arrow Connector 23"/>
          <p:cNvCxnSpPr>
            <a:cxnSpLocks noChangeShapeType="1"/>
          </p:cNvCxnSpPr>
          <p:nvPr/>
        </p:nvCxnSpPr>
        <p:spPr bwMode="auto">
          <a:xfrm flipH="1" flipV="1">
            <a:off x="7772400" y="2563634"/>
            <a:ext cx="1143000" cy="104955"/>
          </a:xfrm>
          <a:prstGeom prst="straightConnector1">
            <a:avLst/>
          </a:prstGeom>
          <a:noFill/>
          <a:ln w="50800" algn="ctr">
            <a:solidFill>
              <a:srgbClr val="7030A0"/>
            </a:solidFill>
            <a:round/>
            <a:headEnd/>
            <a:tailEnd type="arrow" w="med" len="med"/>
          </a:ln>
        </p:spPr>
      </p:cxnSp>
      <p:sp>
        <p:nvSpPr>
          <p:cNvPr id="63509" name="TextBox 17"/>
          <p:cNvSpPr txBox="1">
            <a:spLocks noChangeArrowheads="1"/>
          </p:cNvSpPr>
          <p:nvPr/>
        </p:nvSpPr>
        <p:spPr bwMode="auto">
          <a:xfrm>
            <a:off x="1524000" y="2743200"/>
            <a:ext cx="2667000" cy="400050"/>
          </a:xfrm>
          <a:prstGeom prst="rect">
            <a:avLst/>
          </a:prstGeom>
          <a:noFill/>
          <a:ln w="9525">
            <a:noFill/>
            <a:miter lim="800000"/>
            <a:headEnd/>
            <a:tailEnd/>
          </a:ln>
        </p:spPr>
        <p:txBody>
          <a:bodyPr>
            <a:spAutoFit/>
          </a:bodyPr>
          <a:lstStyle/>
          <a:p>
            <a:r>
              <a:rPr lang="en-US" sz="2000" b="1">
                <a:solidFill>
                  <a:srgbClr val="FF9900"/>
                </a:solidFill>
              </a:rPr>
              <a:t>HALLUCINATIONS</a:t>
            </a:r>
          </a:p>
        </p:txBody>
      </p:sp>
      <p:cxnSp>
        <p:nvCxnSpPr>
          <p:cNvPr id="63510" name="Straight Arrow Connector 26"/>
          <p:cNvCxnSpPr>
            <a:cxnSpLocks noChangeShapeType="1"/>
          </p:cNvCxnSpPr>
          <p:nvPr/>
        </p:nvCxnSpPr>
        <p:spPr bwMode="auto">
          <a:xfrm>
            <a:off x="4038600" y="2971800"/>
            <a:ext cx="304800" cy="1588"/>
          </a:xfrm>
          <a:prstGeom prst="straightConnector1">
            <a:avLst/>
          </a:prstGeom>
          <a:noFill/>
          <a:ln w="38100" algn="ctr">
            <a:solidFill>
              <a:srgbClr val="FF9900"/>
            </a:solidFill>
            <a:round/>
            <a:headEnd/>
            <a:tailEnd type="arrow" w="med" len="med"/>
          </a:ln>
        </p:spPr>
      </p:cxnSp>
      <p:cxnSp>
        <p:nvCxnSpPr>
          <p:cNvPr id="24" name="Straight Arrow Connector 23"/>
          <p:cNvCxnSpPr/>
          <p:nvPr/>
        </p:nvCxnSpPr>
        <p:spPr bwMode="auto">
          <a:xfrm rot="10800000" flipV="1">
            <a:off x="7239000" y="2057400"/>
            <a:ext cx="762000" cy="228600"/>
          </a:xfrm>
          <a:prstGeom prst="straightConnector1">
            <a:avLst/>
          </a:prstGeom>
          <a:solidFill>
            <a:schemeClr val="accent1"/>
          </a:solidFill>
          <a:ln w="38100" cap="flat" cmpd="sng" algn="ctr">
            <a:solidFill>
              <a:srgbClr val="00B0F0"/>
            </a:solidFill>
            <a:prstDash val="solid"/>
            <a:round/>
            <a:headEnd type="none" w="med" len="med"/>
            <a:tailEnd type="arrow"/>
          </a:ln>
          <a:effectLst/>
        </p:spPr>
      </p:cxnSp>
    </p:spTree>
    <p:extLst>
      <p:ext uri="{BB962C8B-B14F-4D97-AF65-F5344CB8AC3E}">
        <p14:creationId xmlns:p14="http://schemas.microsoft.com/office/powerpoint/2010/main" val="1194510037"/>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14600"/>
            <a:ext cx="10450286" cy="1143000"/>
          </a:xfrm>
        </p:spPr>
        <p:txBody>
          <a:bodyPr>
            <a:noAutofit/>
          </a:bodyPr>
          <a:lstStyle/>
          <a:p>
            <a:r>
              <a:rPr lang="en-US" sz="6000" b="1" dirty="0">
                <a:solidFill>
                  <a:schemeClr val="bg1"/>
                </a:solidFill>
                <a:effectLst>
                  <a:outerShdw blurRad="38100" dist="38100" dir="2700000" algn="tl">
                    <a:srgbClr val="000000">
                      <a:alpha val="43137"/>
                    </a:srgbClr>
                  </a:outerShdw>
                </a:effectLst>
              </a:rPr>
              <a:t>What symptoms are we treating?</a:t>
            </a:r>
          </a:p>
        </p:txBody>
      </p:sp>
    </p:spTree>
    <p:extLst>
      <p:ext uri="{BB962C8B-B14F-4D97-AF65-F5344CB8AC3E}">
        <p14:creationId xmlns:p14="http://schemas.microsoft.com/office/powerpoint/2010/main" val="3696126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114" y="188686"/>
            <a:ext cx="8229600" cy="1066800"/>
          </a:xfrm>
        </p:spPr>
        <p:txBody>
          <a:bodyPr>
            <a:normAutofit/>
          </a:bodyPr>
          <a:lstStyle/>
          <a:p>
            <a:r>
              <a:rPr lang="en-US" sz="5400" b="1" dirty="0">
                <a:solidFill>
                  <a:schemeClr val="bg1"/>
                </a:solidFill>
                <a:effectLst>
                  <a:outerShdw blurRad="38100" dist="38100" dir="2700000" algn="tl">
                    <a:srgbClr val="000000">
                      <a:alpha val="43137"/>
                    </a:srgbClr>
                  </a:outerShdw>
                </a:effectLst>
              </a:rPr>
              <a:t>Abuse Reactions</a:t>
            </a:r>
          </a:p>
        </p:txBody>
      </p:sp>
      <p:sp>
        <p:nvSpPr>
          <p:cNvPr id="3" name="Content Placeholder 2"/>
          <p:cNvSpPr>
            <a:spLocks noGrp="1"/>
          </p:cNvSpPr>
          <p:nvPr>
            <p:ph idx="1"/>
          </p:nvPr>
        </p:nvSpPr>
        <p:spPr>
          <a:xfrm>
            <a:off x="1168399" y="1520373"/>
            <a:ext cx="10036629" cy="5337627"/>
          </a:xfrm>
        </p:spPr>
        <p:txBody>
          <a:bodyPr>
            <a:normAutofit fontScale="92500" lnSpcReduction="20000"/>
          </a:bodyPr>
          <a:lstStyle/>
          <a:p>
            <a:pPr>
              <a:lnSpc>
                <a:spcPct val="90000"/>
              </a:lnSpc>
              <a:buNone/>
            </a:pPr>
            <a:r>
              <a:rPr lang="en-US" sz="3900" b="1" dirty="0">
                <a:solidFill>
                  <a:srgbClr val="7030A0"/>
                </a:solidFill>
                <a:effectLst>
                  <a:outerShdw blurRad="38100" dist="38100" dir="2700000" algn="tl">
                    <a:srgbClr val="000000">
                      <a:alpha val="43137"/>
                    </a:srgbClr>
                  </a:outerShdw>
                </a:effectLst>
              </a:rPr>
              <a:t>Trauma</a:t>
            </a:r>
          </a:p>
          <a:p>
            <a:pPr>
              <a:lnSpc>
                <a:spcPct val="90000"/>
              </a:lnSpc>
              <a:buNone/>
            </a:pPr>
            <a:r>
              <a:rPr lang="en-US" sz="3900" dirty="0"/>
              <a:t>	</a:t>
            </a:r>
            <a:r>
              <a:rPr lang="en-US" sz="3900" dirty="0">
                <a:solidFill>
                  <a:srgbClr val="8631B5"/>
                </a:solidFill>
              </a:rPr>
              <a:t>PTSD</a:t>
            </a:r>
          </a:p>
          <a:p>
            <a:pPr>
              <a:lnSpc>
                <a:spcPct val="90000"/>
              </a:lnSpc>
              <a:buNone/>
            </a:pPr>
            <a:r>
              <a:rPr lang="en-US" sz="3900" dirty="0"/>
              <a:t>	</a:t>
            </a:r>
            <a:r>
              <a:rPr lang="en-US" sz="3900" dirty="0">
                <a:solidFill>
                  <a:srgbClr val="C521C9"/>
                </a:solidFill>
              </a:rPr>
              <a:t>Dissociation</a:t>
            </a:r>
          </a:p>
          <a:p>
            <a:pPr>
              <a:lnSpc>
                <a:spcPct val="90000"/>
              </a:lnSpc>
              <a:buNone/>
            </a:pPr>
            <a:endParaRPr lang="en-US" sz="3900" dirty="0">
              <a:solidFill>
                <a:srgbClr val="C521C9"/>
              </a:solidFill>
            </a:endParaRPr>
          </a:p>
          <a:p>
            <a:pPr>
              <a:lnSpc>
                <a:spcPct val="90000"/>
              </a:lnSpc>
              <a:buNone/>
            </a:pPr>
            <a:r>
              <a:rPr lang="en-US" sz="3900" b="1" dirty="0">
                <a:solidFill>
                  <a:srgbClr val="FF0000"/>
                </a:solidFill>
                <a:effectLst>
                  <a:outerShdw blurRad="38100" dist="38100" dir="2700000" algn="tl">
                    <a:srgbClr val="000000">
                      <a:alpha val="43137"/>
                    </a:srgbClr>
                  </a:outerShdw>
                </a:effectLst>
              </a:rPr>
              <a:t>Sexualized response</a:t>
            </a:r>
          </a:p>
          <a:p>
            <a:pPr>
              <a:lnSpc>
                <a:spcPct val="90000"/>
              </a:lnSpc>
              <a:buNone/>
            </a:pPr>
            <a:endParaRPr lang="en-US" sz="3900" dirty="0"/>
          </a:p>
          <a:p>
            <a:pPr>
              <a:lnSpc>
                <a:spcPct val="90000"/>
              </a:lnSpc>
              <a:buNone/>
            </a:pPr>
            <a:r>
              <a:rPr lang="en-US" sz="3900" b="1" dirty="0">
                <a:solidFill>
                  <a:srgbClr val="0070C0"/>
                </a:solidFill>
                <a:effectLst>
                  <a:outerShdw blurRad="38100" dist="38100" dir="2700000" algn="tl">
                    <a:srgbClr val="000000">
                      <a:alpha val="43137"/>
                    </a:srgbClr>
                  </a:outerShdw>
                </a:effectLst>
              </a:rPr>
              <a:t>Behavioral problems and negative affectivity</a:t>
            </a:r>
          </a:p>
          <a:p>
            <a:pPr>
              <a:lnSpc>
                <a:spcPct val="90000"/>
              </a:lnSpc>
              <a:buNone/>
            </a:pPr>
            <a:r>
              <a:rPr lang="en-US" sz="3900" dirty="0"/>
              <a:t>	</a:t>
            </a:r>
            <a:r>
              <a:rPr lang="en-US" sz="3900" dirty="0">
                <a:solidFill>
                  <a:schemeClr val="accent1">
                    <a:lumMod val="60000"/>
                    <a:lumOff val="40000"/>
                  </a:schemeClr>
                </a:solidFill>
              </a:rPr>
              <a:t>Anxiety</a:t>
            </a:r>
          </a:p>
          <a:p>
            <a:pPr>
              <a:lnSpc>
                <a:spcPct val="90000"/>
              </a:lnSpc>
              <a:buNone/>
            </a:pPr>
            <a:r>
              <a:rPr lang="en-US" sz="3900" dirty="0"/>
              <a:t>	</a:t>
            </a:r>
            <a:r>
              <a:rPr lang="en-US" sz="3900" b="1" dirty="0">
                <a:solidFill>
                  <a:srgbClr val="00B0F0"/>
                </a:solidFill>
                <a:effectLst>
                  <a:outerShdw blurRad="38100" dist="38100" dir="2700000" algn="tl">
                    <a:srgbClr val="000000">
                      <a:alpha val="43137"/>
                    </a:srgbClr>
                  </a:outerShdw>
                </a:effectLst>
              </a:rPr>
              <a:t>Depression</a:t>
            </a:r>
          </a:p>
          <a:p>
            <a:pPr>
              <a:lnSpc>
                <a:spcPct val="90000"/>
              </a:lnSpc>
              <a:buNone/>
            </a:pPr>
            <a:r>
              <a:rPr lang="en-US" sz="3900" dirty="0"/>
              <a:t>	</a:t>
            </a:r>
            <a:r>
              <a:rPr lang="en-US" sz="3900" b="1" dirty="0">
                <a:solidFill>
                  <a:schemeClr val="accent5">
                    <a:lumMod val="75000"/>
                  </a:schemeClr>
                </a:solidFill>
                <a:effectLst>
                  <a:outerShdw blurRad="38100" dist="38100" dir="2700000" algn="tl">
                    <a:srgbClr val="000000">
                      <a:alpha val="43137"/>
                    </a:srgbClr>
                  </a:outerShdw>
                </a:effectLst>
              </a:rPr>
              <a:t>Anger</a:t>
            </a:r>
          </a:p>
          <a:p>
            <a:endParaRPr lang="en-US" dirty="0"/>
          </a:p>
        </p:txBody>
      </p:sp>
    </p:spTree>
    <p:extLst>
      <p:ext uri="{BB962C8B-B14F-4D97-AF65-F5344CB8AC3E}">
        <p14:creationId xmlns:p14="http://schemas.microsoft.com/office/powerpoint/2010/main" val="3588285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1917108" y="2057400"/>
            <a:ext cx="7912693" cy="2308324"/>
          </a:xfrm>
          <a:prstGeom prst="rect">
            <a:avLst/>
          </a:prstGeom>
          <a:noFill/>
          <a:ln w="9525">
            <a:noFill/>
            <a:miter lim="800000"/>
            <a:headEnd/>
            <a:tailEnd/>
          </a:ln>
        </p:spPr>
        <p:txBody>
          <a:bodyPr wrap="square">
            <a:spAutoFit/>
          </a:bodyPr>
          <a:lstStyle/>
          <a:p>
            <a:pPr algn="ctr"/>
            <a:r>
              <a:rPr lang="en-US" sz="7200" b="1" dirty="0">
                <a:solidFill>
                  <a:schemeClr val="bg1"/>
                </a:solidFill>
                <a:effectLst>
                  <a:outerShdw blurRad="38100" dist="38100" dir="2700000" algn="tl">
                    <a:srgbClr val="000000">
                      <a:alpha val="43137"/>
                    </a:srgbClr>
                  </a:outerShdw>
                </a:effectLst>
              </a:rPr>
              <a:t>Evidence-Based </a:t>
            </a:r>
          </a:p>
          <a:p>
            <a:pPr algn="ctr"/>
            <a:r>
              <a:rPr lang="en-US" sz="7200" b="1" dirty="0">
                <a:solidFill>
                  <a:schemeClr val="bg1"/>
                </a:solidFill>
                <a:effectLst>
                  <a:outerShdw blurRad="38100" dist="38100" dir="2700000" algn="tl">
                    <a:srgbClr val="000000">
                      <a:alpha val="43137"/>
                    </a:srgbClr>
                  </a:outerShdw>
                </a:effectLst>
              </a:rPr>
              <a:t>Treatments</a:t>
            </a:r>
          </a:p>
        </p:txBody>
      </p:sp>
    </p:spTree>
    <p:extLst>
      <p:ext uri="{BB962C8B-B14F-4D97-AF65-F5344CB8AC3E}">
        <p14:creationId xmlns:p14="http://schemas.microsoft.com/office/powerpoint/2010/main" val="2534599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918" t="41538" r="29017" b="6293"/>
          <a:stretch/>
        </p:blipFill>
        <p:spPr>
          <a:xfrm>
            <a:off x="2438400" y="121271"/>
            <a:ext cx="7866743" cy="6624626"/>
          </a:xfrm>
          <a:prstGeom prst="rect">
            <a:avLst/>
          </a:prstGeom>
        </p:spPr>
      </p:pic>
    </p:spTree>
    <p:extLst>
      <p:ext uri="{BB962C8B-B14F-4D97-AF65-F5344CB8AC3E}">
        <p14:creationId xmlns:p14="http://schemas.microsoft.com/office/powerpoint/2010/main" val="4163303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78542" y="304800"/>
            <a:ext cx="9800771" cy="990600"/>
          </a:xfrm>
        </p:spPr>
        <p:txBody>
          <a:bodyPr>
            <a:noAutofit/>
          </a:bodyPr>
          <a:lstStyle/>
          <a:p>
            <a:pPr>
              <a:defRPr/>
            </a:pPr>
            <a:r>
              <a:rPr lang="en-US" sz="5400" b="1" dirty="0">
                <a:solidFill>
                  <a:schemeClr val="bg1"/>
                </a:solidFill>
                <a:effectLst>
                  <a:outerShdw blurRad="38100" dist="38100" dir="2700000" algn="tl">
                    <a:srgbClr val="000000">
                      <a:alpha val="43137"/>
                    </a:srgbClr>
                  </a:outerShdw>
                </a:effectLst>
              </a:rPr>
              <a:t>Typical Problems in Intervention</a:t>
            </a:r>
          </a:p>
        </p:txBody>
      </p:sp>
      <p:sp>
        <p:nvSpPr>
          <p:cNvPr id="145411" name="Rectangle 3"/>
          <p:cNvSpPr>
            <a:spLocks noGrp="1" noChangeArrowheads="1"/>
          </p:cNvSpPr>
          <p:nvPr>
            <p:ph idx="1"/>
          </p:nvPr>
        </p:nvSpPr>
        <p:spPr>
          <a:xfrm>
            <a:off x="1981200" y="1524000"/>
            <a:ext cx="8001000" cy="4953000"/>
          </a:xfrm>
        </p:spPr>
        <p:txBody>
          <a:bodyPr>
            <a:noAutofit/>
          </a:bodyPr>
          <a:lstStyle/>
          <a:p>
            <a:r>
              <a:rPr lang="en-US" sz="4000" b="1" dirty="0">
                <a:solidFill>
                  <a:schemeClr val="bg1"/>
                </a:solidFill>
              </a:rPr>
              <a:t>Engagement</a:t>
            </a:r>
          </a:p>
          <a:p>
            <a:r>
              <a:rPr lang="en-US" sz="4000" b="1" dirty="0">
                <a:solidFill>
                  <a:schemeClr val="bg1"/>
                </a:solidFill>
              </a:rPr>
              <a:t>Compliance</a:t>
            </a:r>
          </a:p>
          <a:p>
            <a:r>
              <a:rPr lang="en-US" sz="4000" b="1" dirty="0">
                <a:solidFill>
                  <a:schemeClr val="bg1"/>
                </a:solidFill>
              </a:rPr>
              <a:t>Dropout (36%)</a:t>
            </a:r>
          </a:p>
          <a:p>
            <a:r>
              <a:rPr lang="en-US" sz="4000" b="1" dirty="0">
                <a:solidFill>
                  <a:schemeClr val="bg1"/>
                </a:solidFill>
              </a:rPr>
              <a:t>Missed Appointments</a:t>
            </a:r>
          </a:p>
          <a:p>
            <a:pPr lvl="1"/>
            <a:r>
              <a:rPr lang="en-US" sz="3600" b="1" dirty="0">
                <a:solidFill>
                  <a:schemeClr val="bg1"/>
                </a:solidFill>
              </a:rPr>
              <a:t>38% no show at home</a:t>
            </a:r>
          </a:p>
          <a:p>
            <a:pPr lvl="1"/>
            <a:r>
              <a:rPr lang="en-US" sz="3600" b="1" dirty="0">
                <a:solidFill>
                  <a:schemeClr val="bg1"/>
                </a:solidFill>
              </a:rPr>
              <a:t>66% clinic no-show rate</a:t>
            </a:r>
          </a:p>
          <a:p>
            <a:r>
              <a:rPr lang="en-US" sz="4000" b="1" dirty="0">
                <a:solidFill>
                  <a:schemeClr val="bg1"/>
                </a:solidFill>
              </a:rPr>
              <a:t>Re-abuse (23%) </a:t>
            </a:r>
            <a:r>
              <a:rPr lang="en-US" sz="4000" b="1" i="1" dirty="0">
                <a:solidFill>
                  <a:srgbClr val="003015"/>
                </a:solidFill>
              </a:rPr>
              <a:t>during</a:t>
            </a:r>
            <a:r>
              <a:rPr lang="en-US" sz="4000" b="1" i="1" dirty="0">
                <a:solidFill>
                  <a:schemeClr val="bg1"/>
                </a:solidFill>
              </a:rPr>
              <a:t> </a:t>
            </a:r>
            <a:r>
              <a:rPr lang="en-US" sz="4000" b="1" dirty="0">
                <a:solidFill>
                  <a:schemeClr val="bg1"/>
                </a:solidFill>
              </a:rPr>
              <a:t>treatment</a:t>
            </a:r>
          </a:p>
          <a:p>
            <a:r>
              <a:rPr lang="en-US" sz="4000" b="1" dirty="0">
                <a:solidFill>
                  <a:schemeClr val="bg1"/>
                </a:solidFill>
              </a:rPr>
              <a:t>Recidivism (30-47%)</a:t>
            </a:r>
          </a:p>
        </p:txBody>
      </p:sp>
    </p:spTree>
    <p:extLst>
      <p:ext uri="{BB962C8B-B14F-4D97-AF65-F5344CB8AC3E}">
        <p14:creationId xmlns:p14="http://schemas.microsoft.com/office/powerpoint/2010/main" val="1540147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3" y="254000"/>
            <a:ext cx="8229600" cy="1066800"/>
          </a:xfrm>
        </p:spPr>
        <p:txBody>
          <a:bodyPr>
            <a:normAutofit/>
          </a:bodyPr>
          <a:lstStyle/>
          <a:p>
            <a:r>
              <a:rPr lang="en-US" sz="6000" b="1" dirty="0">
                <a:solidFill>
                  <a:schemeClr val="bg1"/>
                </a:solidFill>
                <a:effectLst>
                  <a:outerShdw blurRad="38100" dist="38100" dir="2700000" algn="tl">
                    <a:srgbClr val="000000">
                      <a:alpha val="43137"/>
                    </a:srgbClr>
                  </a:outerShdw>
                </a:effectLst>
              </a:rPr>
              <a:t>TF-CBT</a:t>
            </a:r>
          </a:p>
        </p:txBody>
      </p:sp>
      <p:sp>
        <p:nvSpPr>
          <p:cNvPr id="3" name="Content Placeholder 2"/>
          <p:cNvSpPr>
            <a:spLocks noGrp="1"/>
          </p:cNvSpPr>
          <p:nvPr>
            <p:ph idx="1"/>
          </p:nvPr>
        </p:nvSpPr>
        <p:spPr>
          <a:xfrm>
            <a:off x="1407886" y="1103086"/>
            <a:ext cx="8955314" cy="5737024"/>
          </a:xfrm>
        </p:spPr>
        <p:txBody>
          <a:bodyPr>
            <a:normAutofit/>
          </a:bodyPr>
          <a:lstStyle/>
          <a:p>
            <a:r>
              <a:rPr lang="en-US" sz="3200" b="1" dirty="0">
                <a:solidFill>
                  <a:schemeClr val="bg1"/>
                </a:solidFill>
                <a:effectLst>
                  <a:outerShdw blurRad="38100" dist="38100" dir="2700000" algn="tl">
                    <a:srgbClr val="000000">
                      <a:alpha val="43137"/>
                    </a:srgbClr>
                  </a:outerShdw>
                </a:effectLst>
              </a:rPr>
              <a:t>Core components for use</a:t>
            </a:r>
          </a:p>
          <a:p>
            <a:r>
              <a:rPr lang="en-US" sz="3200" b="1" dirty="0">
                <a:solidFill>
                  <a:schemeClr val="bg1"/>
                </a:solidFill>
                <a:effectLst>
                  <a:outerShdw blurRad="38100" dist="38100" dir="2700000" algn="tl">
                    <a:srgbClr val="000000">
                      <a:alpha val="43137"/>
                    </a:srgbClr>
                  </a:outerShdw>
                </a:effectLst>
              </a:rPr>
              <a:t>Provided in a flexible, developmentally appropriate manner</a:t>
            </a:r>
          </a:p>
          <a:p>
            <a:r>
              <a:rPr lang="en-US" sz="3200" b="1" dirty="0">
                <a:solidFill>
                  <a:schemeClr val="bg1"/>
                </a:solidFill>
                <a:effectLst>
                  <a:outerShdw blurRad="38100" dist="38100" dir="2700000" algn="tl">
                    <a:srgbClr val="000000">
                      <a:alpha val="43137"/>
                    </a:srgbClr>
                  </a:outerShdw>
                </a:effectLst>
              </a:rPr>
              <a:t>Designed for short-term use (as few as 12 sessions) though it can be used for longer periods of time</a:t>
            </a:r>
          </a:p>
          <a:p>
            <a:r>
              <a:rPr lang="en-US" sz="3200" b="1" dirty="0">
                <a:solidFill>
                  <a:schemeClr val="bg1"/>
                </a:solidFill>
                <a:effectLst>
                  <a:outerShdw blurRad="38100" dist="38100" dir="2700000" algn="tl">
                    <a:srgbClr val="000000">
                      <a:alpha val="43137"/>
                    </a:srgbClr>
                  </a:outerShdw>
                </a:effectLst>
              </a:rPr>
              <a:t>Research indicates that TF-CBT is effective in treating </a:t>
            </a:r>
          </a:p>
          <a:p>
            <a:pPr lvl="1"/>
            <a:r>
              <a:rPr lang="en-US" sz="2800" b="1" dirty="0">
                <a:solidFill>
                  <a:srgbClr val="7030A0"/>
                </a:solidFill>
                <a:effectLst>
                  <a:outerShdw blurRad="38100" dist="38100" dir="2700000" algn="tl">
                    <a:srgbClr val="000000">
                      <a:alpha val="43137"/>
                    </a:srgbClr>
                  </a:outerShdw>
                </a:effectLst>
              </a:rPr>
              <a:t>Posttraumatic stress disorder (PTSD), </a:t>
            </a:r>
          </a:p>
          <a:p>
            <a:pPr lvl="1"/>
            <a:r>
              <a:rPr lang="en-US" sz="2800" b="1" dirty="0">
                <a:solidFill>
                  <a:srgbClr val="0070C0"/>
                </a:solidFill>
                <a:effectLst>
                  <a:outerShdw blurRad="38100" dist="38100" dir="2700000" algn="tl">
                    <a:srgbClr val="000000">
                      <a:alpha val="43137"/>
                    </a:srgbClr>
                  </a:outerShdw>
                </a:effectLst>
              </a:rPr>
              <a:t>Depression, and </a:t>
            </a:r>
          </a:p>
          <a:p>
            <a:pPr lvl="1"/>
            <a:r>
              <a:rPr lang="en-US" sz="2800" b="1" dirty="0">
                <a:solidFill>
                  <a:schemeClr val="bg1"/>
                </a:solidFill>
                <a:effectLst>
                  <a:outerShdw blurRad="38100" dist="38100" dir="2700000" algn="tl">
                    <a:srgbClr val="000000">
                      <a:alpha val="43137"/>
                    </a:srgbClr>
                  </a:outerShdw>
                </a:effectLst>
              </a:rPr>
              <a:t>Behavioral problems (including </a:t>
            </a:r>
            <a:r>
              <a:rPr lang="en-US" sz="2800" b="1" dirty="0">
                <a:solidFill>
                  <a:srgbClr val="FF0000"/>
                </a:solidFill>
                <a:effectLst>
                  <a:outerShdw blurRad="38100" dist="38100" dir="2700000" algn="tl">
                    <a:srgbClr val="000000">
                      <a:alpha val="43137"/>
                    </a:srgbClr>
                  </a:outerShdw>
                </a:effectLst>
              </a:rPr>
              <a:t>sexual behavior problems</a:t>
            </a:r>
            <a:r>
              <a:rPr lang="en-US" sz="2800" b="1" dirty="0">
                <a:solidFill>
                  <a:schemeClr val="bg1"/>
                </a:solidFill>
                <a:effectLst>
                  <a:outerShdw blurRad="38100" dist="38100" dir="2700000" algn="tl">
                    <a:srgbClr val="000000">
                      <a:alpha val="43137"/>
                    </a:srgbClr>
                  </a:outerShdw>
                </a:effectLst>
              </a:rPr>
              <a:t>) in children exposed to traumatic events.</a:t>
            </a:r>
          </a:p>
          <a:p>
            <a:endParaRPr lang="en-US" dirty="0"/>
          </a:p>
        </p:txBody>
      </p:sp>
    </p:spTree>
    <p:extLst>
      <p:ext uri="{BB962C8B-B14F-4D97-AF65-F5344CB8AC3E}">
        <p14:creationId xmlns:p14="http://schemas.microsoft.com/office/powerpoint/2010/main" val="1069529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315685"/>
            <a:ext cx="11408229" cy="1066800"/>
          </a:xfrm>
        </p:spPr>
        <p:txBody>
          <a:bodyPr>
            <a:noAutofit/>
          </a:bodyPr>
          <a:lstStyle/>
          <a:p>
            <a:r>
              <a:rPr lang="en-US" b="1" dirty="0">
                <a:solidFill>
                  <a:schemeClr val="bg1"/>
                </a:solidFill>
                <a:effectLst>
                  <a:outerShdw blurRad="38100" dist="38100" dir="2700000" algn="tl">
                    <a:srgbClr val="000000">
                      <a:alpha val="43137"/>
                    </a:srgbClr>
                  </a:outerShdw>
                </a:effectLst>
              </a:rPr>
              <a:t>Trauma-Focused Cognitive Behavioral Therapy Core Components</a:t>
            </a:r>
          </a:p>
        </p:txBody>
      </p:sp>
      <p:sp>
        <p:nvSpPr>
          <p:cNvPr id="3" name="Content Placeholder 2"/>
          <p:cNvSpPr>
            <a:spLocks noGrp="1"/>
          </p:cNvSpPr>
          <p:nvPr>
            <p:ph idx="1"/>
          </p:nvPr>
        </p:nvSpPr>
        <p:spPr>
          <a:xfrm>
            <a:off x="159657" y="1791768"/>
            <a:ext cx="11814629" cy="5066232"/>
          </a:xfrm>
        </p:spPr>
        <p:txBody>
          <a:bodyPr>
            <a:noAutofit/>
          </a:bodyPr>
          <a:lstStyle/>
          <a:p>
            <a:pPr lvl="0"/>
            <a:r>
              <a:rPr lang="en-US" sz="3200" b="1" u="sng" dirty="0">
                <a:solidFill>
                  <a:schemeClr val="bg1"/>
                </a:solidFill>
                <a:effectLst>
                  <a:outerShdw blurRad="38100" dist="38100" dir="2700000" algn="tl">
                    <a:srgbClr val="000000">
                      <a:alpha val="43137"/>
                    </a:srgbClr>
                  </a:outerShdw>
                </a:effectLst>
              </a:rPr>
              <a:t>PSYCHOEDUCATION:  </a:t>
            </a:r>
            <a:r>
              <a:rPr lang="en-US" sz="3200" b="1" dirty="0">
                <a:solidFill>
                  <a:schemeClr val="bg1"/>
                </a:solidFill>
                <a:effectLst>
                  <a:outerShdw blurRad="38100" dist="38100" dir="2700000" algn="tl">
                    <a:srgbClr val="000000">
                      <a:alpha val="43137"/>
                    </a:srgbClr>
                  </a:outerShdw>
                </a:effectLst>
              </a:rPr>
              <a:t>Providing education to children and their </a:t>
            </a:r>
            <a:r>
              <a:rPr lang="en-US" sz="3200" b="1" dirty="0">
                <a:solidFill>
                  <a:schemeClr val="tx2">
                    <a:lumMod val="50000"/>
                  </a:schemeClr>
                </a:solidFill>
                <a:effectLst>
                  <a:outerShdw blurRad="38100" dist="38100" dir="2700000" algn="tl">
                    <a:srgbClr val="000000">
                      <a:alpha val="43137"/>
                    </a:srgbClr>
                  </a:outerShdw>
                </a:effectLst>
              </a:rPr>
              <a:t>caregivers </a:t>
            </a:r>
            <a:r>
              <a:rPr lang="en-US" sz="3200" b="1" dirty="0">
                <a:solidFill>
                  <a:schemeClr val="bg1"/>
                </a:solidFill>
                <a:effectLst>
                  <a:outerShdw blurRad="38100" dist="38100" dir="2700000" algn="tl">
                    <a:srgbClr val="000000">
                      <a:alpha val="43137"/>
                    </a:srgbClr>
                  </a:outerShdw>
                </a:effectLst>
              </a:rPr>
              <a:t>about the </a:t>
            </a:r>
            <a:r>
              <a:rPr lang="en-US" sz="3200" b="1" dirty="0">
                <a:solidFill>
                  <a:schemeClr val="tx2">
                    <a:lumMod val="50000"/>
                  </a:schemeClr>
                </a:solidFill>
                <a:effectLst>
                  <a:outerShdw blurRad="38100" dist="38100" dir="2700000" algn="tl">
                    <a:srgbClr val="000000">
                      <a:alpha val="43137"/>
                    </a:srgbClr>
                  </a:outerShdw>
                </a:effectLst>
              </a:rPr>
              <a:t>impact</a:t>
            </a:r>
            <a:r>
              <a:rPr lang="en-US" sz="3200" dirty="0"/>
              <a:t> </a:t>
            </a:r>
            <a:r>
              <a:rPr lang="en-US" sz="3200" b="1" dirty="0">
                <a:solidFill>
                  <a:schemeClr val="bg1"/>
                </a:solidFill>
                <a:effectLst>
                  <a:outerShdw blurRad="38100" dist="38100" dir="2700000" algn="tl">
                    <a:srgbClr val="000000">
                      <a:alpha val="43137"/>
                    </a:srgbClr>
                  </a:outerShdw>
                </a:effectLst>
              </a:rPr>
              <a:t>of trauma on children and common childhood reactions to trauma </a:t>
            </a:r>
          </a:p>
          <a:p>
            <a:r>
              <a:rPr lang="en-US" sz="3200" b="1" u="sng" dirty="0">
                <a:solidFill>
                  <a:schemeClr val="bg1"/>
                </a:solidFill>
                <a:effectLst>
                  <a:outerShdw blurRad="38100" dist="38100" dir="2700000" algn="tl">
                    <a:srgbClr val="000000">
                      <a:alpha val="43137"/>
                    </a:srgbClr>
                  </a:outerShdw>
                </a:effectLst>
              </a:rPr>
              <a:t>STRESS MANAGEMENT: </a:t>
            </a:r>
            <a:r>
              <a:rPr lang="en-US" sz="3200" b="1" dirty="0">
                <a:solidFill>
                  <a:schemeClr val="bg1"/>
                </a:solidFill>
                <a:effectLst>
                  <a:outerShdw blurRad="38100" dist="38100" dir="2700000" algn="tl">
                    <a:srgbClr val="000000">
                      <a:alpha val="43137"/>
                    </a:srgbClr>
                  </a:outerShdw>
                </a:effectLst>
              </a:rPr>
              <a:t>Developing personalized </a:t>
            </a:r>
            <a:r>
              <a:rPr lang="en-US" sz="3200" b="1" dirty="0">
                <a:solidFill>
                  <a:srgbClr val="003015"/>
                </a:solidFill>
                <a:effectLst>
                  <a:outerShdw blurRad="38100" dist="38100" dir="2700000" algn="tl">
                    <a:srgbClr val="000000">
                      <a:alpha val="43137"/>
                    </a:srgbClr>
                  </a:outerShdw>
                </a:effectLst>
              </a:rPr>
              <a:t>stress management skills for children and parents </a:t>
            </a:r>
            <a:endParaRPr lang="en-US" sz="3200" dirty="0">
              <a:solidFill>
                <a:srgbClr val="003015"/>
              </a:solidFill>
            </a:endParaRPr>
          </a:p>
          <a:p>
            <a:pPr lvl="0"/>
            <a:r>
              <a:rPr lang="en-US" sz="3200" b="1" u="sng" dirty="0">
                <a:solidFill>
                  <a:schemeClr val="bg1"/>
                </a:solidFill>
                <a:effectLst>
                  <a:outerShdw blurRad="38100" dist="38100" dir="2700000" algn="tl">
                    <a:srgbClr val="000000">
                      <a:alpha val="43137"/>
                    </a:srgbClr>
                  </a:outerShdw>
                </a:effectLst>
              </a:rPr>
              <a:t>AFFECTIVE EXPRESSION &amp; MODULATION:  </a:t>
            </a:r>
            <a:r>
              <a:rPr lang="en-US" sz="3200" dirty="0">
                <a:solidFill>
                  <a:schemeClr val="bg1"/>
                </a:solidFill>
              </a:rPr>
              <a:t>Helping children and parents </a:t>
            </a:r>
            <a:r>
              <a:rPr lang="en-US" sz="3200" b="1" dirty="0">
                <a:solidFill>
                  <a:srgbClr val="003015"/>
                </a:solidFill>
                <a:effectLst>
                  <a:outerShdw blurRad="38100" dist="38100" dir="2700000" algn="tl">
                    <a:srgbClr val="000000">
                      <a:alpha val="43137"/>
                    </a:srgbClr>
                  </a:outerShdw>
                </a:effectLst>
              </a:rPr>
              <a:t>identify and cope </a:t>
            </a:r>
            <a:r>
              <a:rPr lang="en-US" sz="3200" b="1" dirty="0">
                <a:solidFill>
                  <a:schemeClr val="bg1"/>
                </a:solidFill>
                <a:effectLst>
                  <a:outerShdw blurRad="38100" dist="38100" dir="2700000" algn="tl">
                    <a:srgbClr val="000000">
                      <a:alpha val="43137"/>
                    </a:srgbClr>
                  </a:outerShdw>
                </a:effectLst>
              </a:rPr>
              <a:t>with a range of </a:t>
            </a:r>
            <a:r>
              <a:rPr lang="en-US" sz="3200" b="1" dirty="0">
                <a:solidFill>
                  <a:srgbClr val="003015"/>
                </a:solidFill>
                <a:effectLst>
                  <a:outerShdw blurRad="38100" dist="38100" dir="2700000" algn="tl">
                    <a:srgbClr val="000000">
                      <a:alpha val="43137"/>
                    </a:srgbClr>
                  </a:outerShdw>
                </a:effectLst>
              </a:rPr>
              <a:t>emotions</a:t>
            </a:r>
            <a:r>
              <a:rPr lang="en-US" sz="3200" b="1" dirty="0">
                <a:solidFill>
                  <a:schemeClr val="accent1">
                    <a:lumMod val="75000"/>
                  </a:schemeClr>
                </a:solidFill>
                <a:effectLst>
                  <a:outerShdw blurRad="38100" dist="38100" dir="2700000" algn="tl">
                    <a:srgbClr val="000000">
                      <a:alpha val="43137"/>
                    </a:srgbClr>
                  </a:outerShdw>
                </a:effectLst>
              </a:rPr>
              <a:t> </a:t>
            </a:r>
          </a:p>
          <a:p>
            <a:pPr lvl="0"/>
            <a:r>
              <a:rPr lang="en-US" sz="3200" u="sng" dirty="0">
                <a:solidFill>
                  <a:schemeClr val="bg1"/>
                </a:solidFill>
              </a:rPr>
              <a:t>COGNITIVE COPING</a:t>
            </a:r>
            <a:r>
              <a:rPr lang="en-US" sz="3200" dirty="0">
                <a:solidFill>
                  <a:schemeClr val="bg1"/>
                </a:solidFill>
              </a:rPr>
              <a:t>:  Teaching children and parents how to </a:t>
            </a:r>
            <a:r>
              <a:rPr lang="en-US" sz="3200" b="1" dirty="0">
                <a:solidFill>
                  <a:srgbClr val="003015"/>
                </a:solidFill>
                <a:effectLst>
                  <a:outerShdw blurRad="38100" dist="38100" dir="2700000" algn="tl">
                    <a:srgbClr val="000000">
                      <a:alpha val="43137"/>
                    </a:srgbClr>
                  </a:outerShdw>
                </a:effectLst>
              </a:rPr>
              <a:t>recognize the connections between thoughts, feelings and behaviors </a:t>
            </a:r>
          </a:p>
        </p:txBody>
      </p:sp>
    </p:spTree>
    <p:extLst>
      <p:ext uri="{BB962C8B-B14F-4D97-AF65-F5344CB8AC3E}">
        <p14:creationId xmlns:p14="http://schemas.microsoft.com/office/powerpoint/2010/main" val="429223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365125"/>
            <a:ext cx="11223171" cy="1325563"/>
          </a:xfrm>
        </p:spPr>
        <p:txBody>
          <a:bodyPr>
            <a:normAutofit fontScale="90000"/>
          </a:bodyPr>
          <a:lstStyle/>
          <a:p>
            <a:r>
              <a:rPr lang="en-US" sz="6000" b="1" dirty="0">
                <a:solidFill>
                  <a:schemeClr val="bg1"/>
                </a:solidFill>
                <a:effectLst>
                  <a:outerShdw blurRad="38100" dist="38100" dir="2700000" algn="tl">
                    <a:srgbClr val="000000">
                      <a:alpha val="43137"/>
                    </a:srgbClr>
                  </a:outerShdw>
                </a:effectLst>
              </a:rPr>
              <a:t>1--Well-Supported by Research Evidence</a:t>
            </a:r>
            <a:r>
              <a:rPr lang="en-US" dirty="0"/>
              <a:t/>
            </a:r>
            <a:br>
              <a:rPr lang="en-US" dirty="0"/>
            </a:br>
            <a:endParaRPr lang="en-US" dirty="0"/>
          </a:p>
        </p:txBody>
      </p:sp>
      <p:sp>
        <p:nvSpPr>
          <p:cNvPr id="3" name="Content Placeholder 2"/>
          <p:cNvSpPr>
            <a:spLocks noGrp="1"/>
          </p:cNvSpPr>
          <p:nvPr>
            <p:ph sz="quarter" idx="1"/>
          </p:nvPr>
        </p:nvSpPr>
        <p:spPr/>
        <p:txBody>
          <a:bodyPr>
            <a:normAutofit/>
          </a:bodyPr>
          <a:lstStyle/>
          <a:p>
            <a:r>
              <a:rPr lang="en-US" b="1" dirty="0">
                <a:solidFill>
                  <a:schemeClr val="bg1"/>
                </a:solidFill>
                <a:effectLst>
                  <a:outerShdw blurRad="38100" dist="38100" dir="2700000" algn="tl">
                    <a:srgbClr val="000000">
                      <a:alpha val="43137"/>
                    </a:srgbClr>
                  </a:outerShdw>
                </a:effectLst>
              </a:rPr>
              <a:t>1-Multiple Site Replication and Follow-up:</a:t>
            </a:r>
          </a:p>
          <a:p>
            <a:pPr lvl="1"/>
            <a:r>
              <a:rPr lang="en-US" b="1" dirty="0">
                <a:solidFill>
                  <a:schemeClr val="bg1"/>
                </a:solidFill>
                <a:effectLst>
                  <a:outerShdw blurRad="38100" dist="38100" dir="2700000" algn="tl">
                    <a:srgbClr val="000000">
                      <a:alpha val="43137"/>
                    </a:srgbClr>
                  </a:outerShdw>
                </a:effectLst>
              </a:rPr>
              <a:t>At least </a:t>
            </a:r>
            <a:r>
              <a:rPr lang="en-US" b="1" dirty="0">
                <a:solidFill>
                  <a:srgbClr val="003015"/>
                </a:solidFill>
                <a:effectLst>
                  <a:outerShdw blurRad="38100" dist="38100" dir="2700000" algn="tl">
                    <a:srgbClr val="000000">
                      <a:alpha val="43137"/>
                    </a:srgbClr>
                  </a:outerShdw>
                </a:effectLst>
              </a:rPr>
              <a:t>two</a:t>
            </a:r>
            <a:r>
              <a:rPr lang="en-US" dirty="0"/>
              <a:t> </a:t>
            </a:r>
            <a:r>
              <a:rPr lang="en-US" b="1" dirty="0">
                <a:solidFill>
                  <a:schemeClr val="bg1"/>
                </a:solidFill>
                <a:effectLst>
                  <a:outerShdw blurRad="38100" dist="38100" dir="2700000" algn="tl">
                    <a:srgbClr val="000000">
                      <a:alpha val="43137"/>
                    </a:srgbClr>
                  </a:outerShdw>
                </a:effectLst>
              </a:rPr>
              <a:t>rigorous</a:t>
            </a:r>
            <a:r>
              <a:rPr lang="en-US" dirty="0"/>
              <a:t> </a:t>
            </a:r>
            <a:r>
              <a:rPr lang="en-US" b="1" dirty="0">
                <a:solidFill>
                  <a:srgbClr val="003015"/>
                </a:solidFill>
                <a:effectLst>
                  <a:outerShdw blurRad="38100" dist="38100" dir="2700000" algn="tl">
                    <a:srgbClr val="000000">
                      <a:alpha val="43137"/>
                    </a:srgbClr>
                  </a:outerShdw>
                </a:effectLst>
              </a:rPr>
              <a:t>randomized controlled trials</a:t>
            </a:r>
            <a:r>
              <a:rPr lang="en-US" dirty="0">
                <a:solidFill>
                  <a:schemeClr val="accent5">
                    <a:lumMod val="60000"/>
                    <a:lumOff val="40000"/>
                  </a:schemeClr>
                </a:solidFill>
              </a:rPr>
              <a:t> </a:t>
            </a:r>
            <a:r>
              <a:rPr lang="en-US" b="1" dirty="0">
                <a:solidFill>
                  <a:schemeClr val="bg1"/>
                </a:solidFill>
                <a:effectLst>
                  <a:outerShdw blurRad="38100" dist="38100" dir="2700000" algn="tl">
                    <a:srgbClr val="000000">
                      <a:alpha val="43137"/>
                    </a:srgbClr>
                  </a:outerShdw>
                </a:effectLst>
              </a:rPr>
              <a:t>(RCTs) in different usual care or practice settings have found the practice to be </a:t>
            </a:r>
            <a:r>
              <a:rPr lang="en-US" b="1" dirty="0">
                <a:solidFill>
                  <a:srgbClr val="003015"/>
                </a:solidFill>
                <a:effectLst>
                  <a:outerShdw blurRad="38100" dist="38100" dir="2700000" algn="tl">
                    <a:srgbClr val="000000">
                      <a:alpha val="43137"/>
                    </a:srgbClr>
                  </a:outerShdw>
                </a:effectLst>
              </a:rPr>
              <a:t>superior to an</a:t>
            </a:r>
            <a:r>
              <a:rPr lang="en-US" dirty="0">
                <a:solidFill>
                  <a:schemeClr val="accent5">
                    <a:lumMod val="60000"/>
                    <a:lumOff val="40000"/>
                  </a:schemeClr>
                </a:solidFill>
              </a:rPr>
              <a:t> </a:t>
            </a:r>
            <a:r>
              <a:rPr lang="en-US" b="1" dirty="0">
                <a:solidFill>
                  <a:srgbClr val="003015"/>
                </a:solidFill>
                <a:effectLst>
                  <a:outerShdw blurRad="38100" dist="38100" dir="2700000" algn="tl">
                    <a:srgbClr val="000000">
                      <a:alpha val="43137"/>
                    </a:srgbClr>
                  </a:outerShdw>
                </a:effectLst>
              </a:rPr>
              <a:t>appropriate comparison practice.</a:t>
            </a:r>
          </a:p>
          <a:p>
            <a:pPr lvl="1"/>
            <a:r>
              <a:rPr lang="en-US" b="1" dirty="0">
                <a:solidFill>
                  <a:schemeClr val="bg1"/>
                </a:solidFill>
                <a:effectLst>
                  <a:outerShdw blurRad="38100" dist="38100" dir="2700000" algn="tl">
                    <a:srgbClr val="000000">
                      <a:alpha val="43137"/>
                    </a:srgbClr>
                  </a:outerShdw>
                </a:effectLst>
              </a:rPr>
              <a:t>In at least </a:t>
            </a:r>
            <a:r>
              <a:rPr lang="en-US" b="1" dirty="0">
                <a:solidFill>
                  <a:srgbClr val="003015"/>
                </a:solidFill>
                <a:effectLst>
                  <a:outerShdw blurRad="38100" dist="38100" dir="2700000" algn="tl">
                    <a:srgbClr val="000000">
                      <a:alpha val="43137"/>
                    </a:srgbClr>
                  </a:outerShdw>
                </a:effectLst>
              </a:rPr>
              <a:t>one</a:t>
            </a:r>
            <a:r>
              <a:rPr lang="en-US" dirty="0"/>
              <a:t> </a:t>
            </a:r>
            <a:r>
              <a:rPr lang="en-US" b="1" dirty="0">
                <a:solidFill>
                  <a:schemeClr val="bg1"/>
                </a:solidFill>
                <a:effectLst>
                  <a:outerShdw blurRad="38100" dist="38100" dir="2700000" algn="tl">
                    <a:srgbClr val="000000">
                      <a:alpha val="43137"/>
                    </a:srgbClr>
                  </a:outerShdw>
                </a:effectLst>
              </a:rPr>
              <a:t>of these RCTs, the practice has shown to have a </a:t>
            </a:r>
            <a:r>
              <a:rPr lang="en-US" b="1" dirty="0">
                <a:solidFill>
                  <a:srgbClr val="003015"/>
                </a:solidFill>
                <a:effectLst>
                  <a:outerShdw blurRad="38100" dist="38100" dir="2700000" algn="tl">
                    <a:srgbClr val="000000">
                      <a:alpha val="43137"/>
                    </a:srgbClr>
                  </a:outerShdw>
                </a:effectLst>
              </a:rPr>
              <a:t>sustained</a:t>
            </a:r>
            <a:r>
              <a:rPr lang="en-US" dirty="0">
                <a:solidFill>
                  <a:schemeClr val="accent5">
                    <a:lumMod val="60000"/>
                    <a:lumOff val="40000"/>
                  </a:schemeClr>
                </a:solidFill>
              </a:rPr>
              <a:t> </a:t>
            </a:r>
            <a:r>
              <a:rPr lang="en-US" b="1" dirty="0">
                <a:solidFill>
                  <a:srgbClr val="003015"/>
                </a:solidFill>
                <a:effectLst>
                  <a:outerShdw blurRad="38100" dist="38100" dir="2700000" algn="tl">
                    <a:srgbClr val="000000">
                      <a:alpha val="43137"/>
                    </a:srgbClr>
                  </a:outerShdw>
                </a:effectLst>
              </a:rPr>
              <a:t>effect at least one year </a:t>
            </a:r>
            <a:r>
              <a:rPr lang="en-US" b="1" dirty="0">
                <a:solidFill>
                  <a:schemeClr val="bg1"/>
                </a:solidFill>
                <a:effectLst>
                  <a:outerShdw blurRad="38100" dist="38100" dir="2700000" algn="tl">
                    <a:srgbClr val="000000">
                      <a:alpha val="43137"/>
                    </a:srgbClr>
                  </a:outerShdw>
                </a:effectLst>
              </a:rPr>
              <a:t>beyond the end of treatment, when compared to a control group.</a:t>
            </a:r>
          </a:p>
          <a:p>
            <a:pPr lvl="1"/>
            <a:r>
              <a:rPr lang="en-US" b="1" dirty="0">
                <a:solidFill>
                  <a:schemeClr val="bg1"/>
                </a:solidFill>
                <a:effectLst>
                  <a:outerShdw blurRad="38100" dist="38100" dir="2700000" algn="tl">
                    <a:srgbClr val="000000">
                      <a:alpha val="43137"/>
                    </a:srgbClr>
                  </a:outerShdw>
                </a:effectLst>
              </a:rPr>
              <a:t>The RCTs have been reported in</a:t>
            </a:r>
            <a:r>
              <a:rPr lang="en-US" b="1" dirty="0">
                <a:solidFill>
                  <a:srgbClr val="003015"/>
                </a:solidFill>
                <a:effectLst>
                  <a:outerShdw blurRad="38100" dist="38100" dir="2700000" algn="tl">
                    <a:srgbClr val="000000">
                      <a:alpha val="43137"/>
                    </a:srgbClr>
                  </a:outerShdw>
                </a:effectLst>
              </a:rPr>
              <a:t> published</a:t>
            </a:r>
            <a:r>
              <a:rPr lang="en-US" b="1" dirty="0">
                <a:solidFill>
                  <a:schemeClr val="bg1"/>
                </a:solidFill>
                <a:effectLst>
                  <a:outerShdw blurRad="38100" dist="38100" dir="2700000" algn="tl">
                    <a:srgbClr val="000000">
                      <a:alpha val="43137"/>
                    </a:srgbClr>
                  </a:outerShdw>
                </a:effectLst>
              </a:rPr>
              <a:t>, peer-reviewed literature.</a:t>
            </a:r>
          </a:p>
        </p:txBody>
      </p:sp>
    </p:spTree>
    <p:extLst>
      <p:ext uri="{BB962C8B-B14F-4D97-AF65-F5344CB8AC3E}">
        <p14:creationId xmlns:p14="http://schemas.microsoft.com/office/powerpoint/2010/main" val="393198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461" y="1600200"/>
            <a:ext cx="11771085" cy="4820540"/>
          </a:xfrm>
        </p:spPr>
        <p:txBody>
          <a:bodyPr>
            <a:normAutofit fontScale="92500" lnSpcReduction="20000"/>
          </a:bodyPr>
          <a:lstStyle/>
          <a:p>
            <a:pPr lvl="0"/>
            <a:r>
              <a:rPr lang="en-US" sz="3900" b="1" u="sng" dirty="0">
                <a:solidFill>
                  <a:schemeClr val="bg1"/>
                </a:solidFill>
                <a:effectLst>
                  <a:outerShdw blurRad="38100" dist="38100" dir="2700000" algn="tl">
                    <a:srgbClr val="000000">
                      <a:alpha val="43137"/>
                    </a:srgbClr>
                  </a:outerShdw>
                </a:effectLst>
              </a:rPr>
              <a:t>CREATING  THE  TRAUMA  NARRATIVE</a:t>
            </a:r>
            <a:r>
              <a:rPr lang="en-US" sz="3900" b="1" dirty="0">
                <a:solidFill>
                  <a:schemeClr val="bg1"/>
                </a:solidFill>
                <a:effectLst>
                  <a:outerShdw blurRad="38100" dist="38100" dir="2700000" algn="tl">
                    <a:srgbClr val="000000">
                      <a:alpha val="43137"/>
                    </a:srgbClr>
                  </a:outerShdw>
                </a:effectLst>
              </a:rPr>
              <a:t>:  Encouraging children to </a:t>
            </a:r>
            <a:r>
              <a:rPr lang="en-US" sz="3900" b="1" dirty="0">
                <a:solidFill>
                  <a:srgbClr val="003015"/>
                </a:solidFill>
                <a:effectLst>
                  <a:outerShdw blurRad="38100" dist="38100" dir="2700000" algn="tl">
                    <a:srgbClr val="000000">
                      <a:alpha val="43137"/>
                    </a:srgbClr>
                  </a:outerShdw>
                </a:effectLst>
              </a:rPr>
              <a:t>share their traumatic experiences </a:t>
            </a:r>
            <a:r>
              <a:rPr lang="en-US" sz="3900" b="1" dirty="0">
                <a:solidFill>
                  <a:schemeClr val="bg1"/>
                </a:solidFill>
                <a:effectLst>
                  <a:outerShdw blurRad="38100" dist="38100" dir="2700000" algn="tl">
                    <a:srgbClr val="000000">
                      <a:alpha val="43137"/>
                    </a:srgbClr>
                  </a:outerShdw>
                </a:effectLst>
              </a:rPr>
              <a:t>either verbally, in the form of a written narrative, or in some other developmentally appropriate manner. </a:t>
            </a:r>
          </a:p>
          <a:p>
            <a:pPr lvl="0"/>
            <a:r>
              <a:rPr lang="en-US" sz="3900" b="1" u="sng" dirty="0">
                <a:solidFill>
                  <a:schemeClr val="bg1"/>
                </a:solidFill>
                <a:effectLst>
                  <a:outerShdw blurRad="38100" dist="38100" dir="2700000" algn="tl">
                    <a:srgbClr val="000000">
                      <a:alpha val="43137"/>
                    </a:srgbClr>
                  </a:outerShdw>
                </a:effectLst>
              </a:rPr>
              <a:t>COGNITIVE PROCESSING</a:t>
            </a:r>
            <a:r>
              <a:rPr lang="en-US" sz="3900" b="1" dirty="0">
                <a:solidFill>
                  <a:schemeClr val="bg1"/>
                </a:solidFill>
                <a:effectLst>
                  <a:outerShdw blurRad="38100" dist="38100" dir="2700000" algn="tl">
                    <a:srgbClr val="000000">
                      <a:alpha val="43137"/>
                    </a:srgbClr>
                  </a:outerShdw>
                </a:effectLst>
              </a:rPr>
              <a:t>:  </a:t>
            </a:r>
            <a:r>
              <a:rPr lang="en-US" sz="3900" b="1" dirty="0">
                <a:solidFill>
                  <a:srgbClr val="FF0000"/>
                </a:solidFill>
                <a:effectLst>
                  <a:outerShdw blurRad="38100" dist="38100" dir="2700000" algn="tl">
                    <a:srgbClr val="000000">
                      <a:alpha val="43137"/>
                    </a:srgbClr>
                  </a:outerShdw>
                </a:effectLst>
              </a:rPr>
              <a:t>Modifying</a:t>
            </a:r>
            <a:r>
              <a:rPr lang="en-US" sz="3900" b="1" dirty="0">
                <a:effectLst>
                  <a:outerShdw blurRad="38100" dist="38100" dir="2700000" algn="tl">
                    <a:srgbClr val="000000">
                      <a:alpha val="43137"/>
                    </a:srgbClr>
                  </a:outerShdw>
                </a:effectLst>
              </a:rPr>
              <a:t> </a:t>
            </a:r>
            <a:r>
              <a:rPr lang="en-US" sz="3900" b="1" dirty="0">
                <a:solidFill>
                  <a:schemeClr val="bg1"/>
                </a:solidFill>
                <a:effectLst>
                  <a:outerShdw blurRad="38100" dist="38100" dir="2700000" algn="tl">
                    <a:srgbClr val="000000">
                      <a:alpha val="43137"/>
                    </a:srgbClr>
                  </a:outerShdw>
                </a:effectLst>
              </a:rPr>
              <a:t>children's and parents' </a:t>
            </a:r>
            <a:r>
              <a:rPr lang="en-US" sz="3900" b="1" dirty="0">
                <a:solidFill>
                  <a:srgbClr val="FF0000"/>
                </a:solidFill>
                <a:effectLst>
                  <a:outerShdw blurRad="38100" dist="38100" dir="2700000" algn="tl">
                    <a:srgbClr val="000000">
                      <a:alpha val="43137"/>
                    </a:srgbClr>
                  </a:outerShdw>
                </a:effectLst>
              </a:rPr>
              <a:t>inaccurate or unhelpful </a:t>
            </a:r>
            <a:r>
              <a:rPr lang="en-US" sz="3900" b="1" dirty="0">
                <a:solidFill>
                  <a:schemeClr val="bg1"/>
                </a:solidFill>
                <a:effectLst>
                  <a:outerShdw blurRad="38100" dist="38100" dir="2700000" algn="tl">
                    <a:srgbClr val="000000">
                      <a:alpha val="43137"/>
                    </a:srgbClr>
                  </a:outerShdw>
                </a:effectLst>
              </a:rPr>
              <a:t>trauma-related</a:t>
            </a:r>
            <a:r>
              <a:rPr lang="en-US" sz="3900" b="1" dirty="0">
                <a:effectLst>
                  <a:outerShdw blurRad="38100" dist="38100" dir="2700000" algn="tl">
                    <a:srgbClr val="000000">
                      <a:alpha val="43137"/>
                    </a:srgbClr>
                  </a:outerShdw>
                </a:effectLst>
              </a:rPr>
              <a:t> </a:t>
            </a:r>
            <a:r>
              <a:rPr lang="en-US" sz="3900" b="1" dirty="0">
                <a:solidFill>
                  <a:srgbClr val="FF0000"/>
                </a:solidFill>
                <a:effectLst>
                  <a:outerShdw blurRad="38100" dist="38100" dir="2700000" algn="tl">
                    <a:srgbClr val="000000">
                      <a:alpha val="43137"/>
                    </a:srgbClr>
                  </a:outerShdw>
                </a:effectLst>
              </a:rPr>
              <a:t>thoughts</a:t>
            </a:r>
            <a:r>
              <a:rPr lang="en-US" sz="3900" b="1" dirty="0">
                <a:solidFill>
                  <a:schemeClr val="bg1"/>
                </a:solidFill>
                <a:effectLst>
                  <a:outerShdw blurRad="38100" dist="38100" dir="2700000" algn="tl">
                    <a:srgbClr val="000000">
                      <a:alpha val="43137"/>
                    </a:srgbClr>
                  </a:outerShdw>
                </a:effectLst>
              </a:rPr>
              <a:t>, and </a:t>
            </a:r>
          </a:p>
          <a:p>
            <a:pPr lvl="0"/>
            <a:r>
              <a:rPr lang="en-US" sz="3900" b="1" u="sng" dirty="0">
                <a:solidFill>
                  <a:srgbClr val="0070C0"/>
                </a:solidFill>
                <a:effectLst>
                  <a:outerShdw blurRad="38100" dist="38100" dir="2700000" algn="tl">
                    <a:srgbClr val="000000">
                      <a:alpha val="43137"/>
                    </a:srgbClr>
                  </a:outerShdw>
                </a:effectLst>
              </a:rPr>
              <a:t>BEHAVIOR  MANAGEMENT  </a:t>
            </a:r>
            <a:r>
              <a:rPr lang="en-US" sz="3900" b="1" u="sng" dirty="0">
                <a:solidFill>
                  <a:schemeClr val="bg1"/>
                </a:solidFill>
                <a:effectLst>
                  <a:outerShdw blurRad="38100" dist="38100" dir="2700000" algn="tl">
                    <a:srgbClr val="000000">
                      <a:alpha val="43137"/>
                    </a:srgbClr>
                  </a:outerShdw>
                </a:effectLst>
              </a:rPr>
              <a:t>TRAINING</a:t>
            </a:r>
            <a:r>
              <a:rPr lang="en-US" sz="3900" b="1" dirty="0">
                <a:solidFill>
                  <a:schemeClr val="bg1"/>
                </a:solidFill>
                <a:effectLst>
                  <a:outerShdw blurRad="38100" dist="38100" dir="2700000" algn="tl">
                    <a:srgbClr val="000000">
                      <a:alpha val="43137"/>
                    </a:srgbClr>
                  </a:outerShdw>
                </a:effectLst>
              </a:rPr>
              <a:t>:  Helping parents develop skills for optimizing their children's emotional and behavioral adjustment </a:t>
            </a:r>
          </a:p>
          <a:p>
            <a:r>
              <a:rPr lang="en-US" sz="3900" b="1" u="sng" dirty="0">
                <a:solidFill>
                  <a:schemeClr val="bg1"/>
                </a:solidFill>
                <a:effectLst>
                  <a:outerShdw blurRad="38100" dist="38100" dir="2700000" algn="tl">
                    <a:srgbClr val="000000">
                      <a:alpha val="43137"/>
                    </a:srgbClr>
                  </a:outerShdw>
                </a:effectLst>
              </a:rPr>
              <a:t>PARENT CHILD SESSIONS</a:t>
            </a:r>
            <a:r>
              <a:rPr lang="en-US" sz="3900" b="1" dirty="0">
                <a:solidFill>
                  <a:schemeClr val="bg1"/>
                </a:solidFill>
                <a:effectLst>
                  <a:outerShdw blurRad="38100" dist="38100" dir="2700000" algn="tl">
                    <a:srgbClr val="000000">
                      <a:alpha val="43137"/>
                    </a:srgbClr>
                  </a:outerShdw>
                </a:effectLst>
              </a:rPr>
              <a:t>:  Helping children and parents </a:t>
            </a:r>
            <a:r>
              <a:rPr lang="en-US" sz="3900" b="1" dirty="0">
                <a:solidFill>
                  <a:srgbClr val="0070C0"/>
                </a:solidFill>
                <a:effectLst>
                  <a:outerShdw blurRad="38100" dist="38100" dir="2700000" algn="tl">
                    <a:srgbClr val="000000">
                      <a:alpha val="43137"/>
                    </a:srgbClr>
                  </a:outerShdw>
                </a:effectLst>
              </a:rPr>
              <a:t>talk with each other about the traumatic experiences </a:t>
            </a:r>
          </a:p>
          <a:p>
            <a:pPr lvl="0"/>
            <a:endParaRPr lang="en-US" dirty="0"/>
          </a:p>
          <a:p>
            <a:pPr lvl="0"/>
            <a:endParaRPr lang="en-US" dirty="0"/>
          </a:p>
          <a:p>
            <a:endParaRPr lang="en-US" dirty="0"/>
          </a:p>
        </p:txBody>
      </p:sp>
      <p:sp>
        <p:nvSpPr>
          <p:cNvPr id="4" name="Title 1"/>
          <p:cNvSpPr>
            <a:spLocks noGrp="1"/>
          </p:cNvSpPr>
          <p:nvPr>
            <p:ph type="title"/>
          </p:nvPr>
        </p:nvSpPr>
        <p:spPr>
          <a:xfrm>
            <a:off x="137461" y="130628"/>
            <a:ext cx="11771085" cy="1066800"/>
          </a:xfrm>
        </p:spPr>
        <p:txBody>
          <a:bodyPr>
            <a:noAutofit/>
          </a:bodyPr>
          <a:lstStyle/>
          <a:p>
            <a:r>
              <a:rPr lang="en-US" sz="4800" b="1" dirty="0">
                <a:solidFill>
                  <a:schemeClr val="bg1"/>
                </a:solidFill>
                <a:effectLst>
                  <a:outerShdw blurRad="38100" dist="38100" dir="2700000" algn="tl">
                    <a:srgbClr val="000000">
                      <a:alpha val="43137"/>
                    </a:srgbClr>
                  </a:outerShdw>
                </a:effectLst>
              </a:rPr>
              <a:t>Trauma-Focused Cognitive Behavioral Therapy Core Components</a:t>
            </a:r>
          </a:p>
        </p:txBody>
      </p:sp>
    </p:spTree>
    <p:extLst>
      <p:ext uri="{BB962C8B-B14F-4D97-AF65-F5344CB8AC3E}">
        <p14:creationId xmlns:p14="http://schemas.microsoft.com/office/powerpoint/2010/main" val="1831171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348" y="427375"/>
            <a:ext cx="7162800" cy="990600"/>
          </a:xfrm>
        </p:spPr>
        <p:txBody>
          <a:bodyPr>
            <a:normAutofit fontScale="90000"/>
          </a:bodyPr>
          <a:lstStyle/>
          <a:p>
            <a:r>
              <a:rPr lang="en-US" sz="6700" b="1" dirty="0">
                <a:solidFill>
                  <a:schemeClr val="bg1"/>
                </a:solidFill>
                <a:effectLst>
                  <a:outerShdw blurRad="38100" dist="38100" dir="2700000" algn="tl">
                    <a:srgbClr val="000000">
                      <a:alpha val="43137"/>
                    </a:srgbClr>
                  </a:outerShdw>
                </a:effectLst>
              </a:rPr>
              <a:t>TFCBT</a:t>
            </a:r>
            <a:r>
              <a:rPr lang="en-US" sz="6700" b="1" dirty="0">
                <a:solidFill>
                  <a:srgbClr val="003015"/>
                </a:solidFill>
                <a:effectLst>
                  <a:outerShdw blurRad="38100" dist="38100" dir="2700000" algn="tl">
                    <a:srgbClr val="000000">
                      <a:alpha val="43137"/>
                    </a:srgbClr>
                  </a:outerShdw>
                </a:effectLst>
              </a:rPr>
              <a:t>  PPRACTCICE</a:t>
            </a:r>
            <a:r>
              <a:rPr lang="en-US" dirty="0"/>
              <a:t/>
            </a:r>
            <a:br>
              <a:rPr lang="en-US" dirty="0"/>
            </a:br>
            <a:endParaRPr lang="en-US" dirty="0"/>
          </a:p>
        </p:txBody>
      </p:sp>
      <p:sp>
        <p:nvSpPr>
          <p:cNvPr id="3" name="Content Placeholder 2"/>
          <p:cNvSpPr>
            <a:spLocks noGrp="1"/>
          </p:cNvSpPr>
          <p:nvPr>
            <p:ph sz="quarter" idx="1"/>
          </p:nvPr>
        </p:nvSpPr>
        <p:spPr>
          <a:xfrm>
            <a:off x="391885" y="1248229"/>
            <a:ext cx="11640457" cy="4928734"/>
          </a:xfrm>
        </p:spPr>
        <p:txBody>
          <a:bodyPr>
            <a:normAutofit fontScale="92500"/>
          </a:bodyPr>
          <a:lstStyle/>
          <a:p>
            <a:r>
              <a:rPr lang="en-US" b="1" dirty="0">
                <a:solidFill>
                  <a:schemeClr val="bg1"/>
                </a:solidFill>
                <a:effectLst>
                  <a:outerShdw blurRad="38100" dist="38100" dir="2700000" algn="tl">
                    <a:srgbClr val="000000">
                      <a:alpha val="43137"/>
                    </a:srgbClr>
                  </a:outerShdw>
                </a:effectLst>
              </a:rPr>
              <a:t>Psychoeducation</a:t>
            </a:r>
          </a:p>
          <a:p>
            <a:r>
              <a:rPr lang="en-US" b="1" dirty="0">
                <a:solidFill>
                  <a:schemeClr val="bg1"/>
                </a:solidFill>
                <a:effectLst>
                  <a:outerShdw blurRad="38100" dist="38100" dir="2700000" algn="tl">
                    <a:srgbClr val="000000">
                      <a:alpha val="43137"/>
                    </a:srgbClr>
                  </a:outerShdw>
                </a:effectLst>
              </a:rPr>
              <a:t>Parenting</a:t>
            </a:r>
          </a:p>
          <a:p>
            <a:r>
              <a:rPr lang="en-US" b="1" dirty="0">
                <a:solidFill>
                  <a:schemeClr val="bg1"/>
                </a:solidFill>
                <a:effectLst>
                  <a:outerShdw blurRad="38100" dist="38100" dir="2700000" algn="tl">
                    <a:srgbClr val="000000">
                      <a:alpha val="43137"/>
                    </a:srgbClr>
                  </a:outerShdw>
                </a:effectLst>
              </a:rPr>
              <a:t>Relaxation</a:t>
            </a:r>
          </a:p>
          <a:p>
            <a:r>
              <a:rPr lang="en-US" b="1" dirty="0">
                <a:solidFill>
                  <a:schemeClr val="bg1"/>
                </a:solidFill>
                <a:effectLst>
                  <a:outerShdw blurRad="38100" dist="38100" dir="2700000" algn="tl">
                    <a:srgbClr val="000000">
                      <a:alpha val="43137"/>
                    </a:srgbClr>
                  </a:outerShdw>
                </a:effectLst>
              </a:rPr>
              <a:t>Affective Modulation</a:t>
            </a:r>
          </a:p>
          <a:p>
            <a:r>
              <a:rPr lang="en-US" b="1" dirty="0">
                <a:solidFill>
                  <a:schemeClr val="bg1"/>
                </a:solidFill>
                <a:effectLst>
                  <a:outerShdw blurRad="38100" dist="38100" dir="2700000" algn="tl">
                    <a:srgbClr val="000000">
                      <a:alpha val="43137"/>
                    </a:srgbClr>
                  </a:outerShdw>
                </a:effectLst>
              </a:rPr>
              <a:t>Cognitive Coping</a:t>
            </a:r>
          </a:p>
          <a:p>
            <a:r>
              <a:rPr lang="en-US" b="1" dirty="0">
                <a:solidFill>
                  <a:schemeClr val="bg1"/>
                </a:solidFill>
                <a:effectLst>
                  <a:outerShdw blurRad="38100" dist="38100" dir="2700000" algn="tl">
                    <a:srgbClr val="000000">
                      <a:alpha val="43137"/>
                    </a:srgbClr>
                  </a:outerShdw>
                </a:effectLst>
              </a:rPr>
              <a:t>Trauma Narrative</a:t>
            </a:r>
          </a:p>
          <a:p>
            <a:r>
              <a:rPr lang="en-US" b="1" dirty="0">
                <a:solidFill>
                  <a:schemeClr val="bg1"/>
                </a:solidFill>
                <a:effectLst>
                  <a:outerShdw blurRad="38100" dist="38100" dir="2700000" algn="tl">
                    <a:srgbClr val="000000">
                      <a:alpha val="43137"/>
                    </a:srgbClr>
                  </a:outerShdw>
                </a:effectLst>
              </a:rPr>
              <a:t>Cognitive Processing</a:t>
            </a:r>
          </a:p>
          <a:p>
            <a:r>
              <a:rPr lang="en-US" b="1" dirty="0">
                <a:solidFill>
                  <a:schemeClr val="bg1"/>
                </a:solidFill>
                <a:effectLst>
                  <a:outerShdw blurRad="38100" dist="38100" dir="2700000" algn="tl">
                    <a:srgbClr val="000000">
                      <a:alpha val="43137"/>
                    </a:srgbClr>
                  </a:outerShdw>
                </a:effectLst>
              </a:rPr>
              <a:t>In-vivo exposure (reduce avoidance by separating harmless triggers from fear)</a:t>
            </a:r>
          </a:p>
          <a:p>
            <a:r>
              <a:rPr lang="en-US" b="1" dirty="0">
                <a:solidFill>
                  <a:schemeClr val="bg1"/>
                </a:solidFill>
                <a:effectLst>
                  <a:outerShdw blurRad="38100" dist="38100" dir="2700000" algn="tl">
                    <a:srgbClr val="000000">
                      <a:alpha val="43137"/>
                    </a:srgbClr>
                  </a:outerShdw>
                </a:effectLst>
              </a:rPr>
              <a:t>Conjoint Sessions</a:t>
            </a:r>
          </a:p>
          <a:p>
            <a:r>
              <a:rPr lang="en-US" b="1" dirty="0">
                <a:solidFill>
                  <a:schemeClr val="bg1"/>
                </a:solidFill>
                <a:effectLst>
                  <a:outerShdw blurRad="38100" dist="38100" dir="2700000" algn="tl">
                    <a:srgbClr val="000000">
                      <a:alpha val="43137"/>
                    </a:srgbClr>
                  </a:outerShdw>
                </a:effectLst>
              </a:rPr>
              <a:t>Enhancing Safety</a:t>
            </a:r>
          </a:p>
          <a:p>
            <a:endParaRPr lang="en-US" dirty="0"/>
          </a:p>
          <a:p>
            <a:endParaRPr lang="en-US" dirty="0"/>
          </a:p>
          <a:p>
            <a:endParaRPr lang="en-US" dirty="0"/>
          </a:p>
        </p:txBody>
      </p:sp>
      <p:sp>
        <p:nvSpPr>
          <p:cNvPr id="4" name="Rectangle 3"/>
          <p:cNvSpPr/>
          <p:nvPr/>
        </p:nvSpPr>
        <p:spPr>
          <a:xfrm>
            <a:off x="6365604" y="1825625"/>
            <a:ext cx="5046253"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rgbClr val="003015"/>
                </a:solidFill>
              </a:rPr>
              <a:t>Always  gradual exposure</a:t>
            </a:r>
          </a:p>
          <a:p>
            <a:pPr algn="ctr"/>
            <a:r>
              <a:rPr lang="en-US" sz="3600" b="1" dirty="0">
                <a:ln/>
                <a:solidFill>
                  <a:srgbClr val="003015"/>
                </a:solidFill>
              </a:rPr>
              <a:t>Assessment</a:t>
            </a:r>
          </a:p>
          <a:p>
            <a:pPr algn="ctr"/>
            <a:r>
              <a:rPr lang="en-US" sz="3600" b="1" dirty="0">
                <a:ln/>
                <a:solidFill>
                  <a:srgbClr val="003015"/>
                </a:solidFill>
              </a:rPr>
              <a:t>Engagement (even MI)</a:t>
            </a:r>
          </a:p>
        </p:txBody>
      </p:sp>
      <p:sp>
        <p:nvSpPr>
          <p:cNvPr id="5" name="TextBox 4"/>
          <p:cNvSpPr txBox="1"/>
          <p:nvPr/>
        </p:nvSpPr>
        <p:spPr>
          <a:xfrm>
            <a:off x="1641348" y="6584613"/>
            <a:ext cx="9144000" cy="246221"/>
          </a:xfrm>
          <a:prstGeom prst="rect">
            <a:avLst/>
          </a:prstGeom>
          <a:no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rPr>
              <a:t>https://depts.washington.edu/hcsats/PDF/TF-%20CBT/pages/Theoretical%20Perspective/TF-CBT%20Components,%20Rationale,%20&amp;%20Methods%20Worksheet.pdf</a:t>
            </a:r>
          </a:p>
        </p:txBody>
      </p:sp>
    </p:spTree>
    <p:extLst>
      <p:ext uri="{BB962C8B-B14F-4D97-AF65-F5344CB8AC3E}">
        <p14:creationId xmlns:p14="http://schemas.microsoft.com/office/powerpoint/2010/main" val="2998526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1" y="227105"/>
            <a:ext cx="7620000" cy="2585323"/>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i="1" u="sng" dirty="0">
                <a:ln/>
                <a:solidFill>
                  <a:schemeClr val="accent3"/>
                </a:solidFill>
                <a:effectLst>
                  <a:outerShdw blurRad="38100" dist="38100" dir="2700000" algn="tl">
                    <a:srgbClr val="000000">
                      <a:alpha val="43137"/>
                    </a:srgbClr>
                  </a:outerShdw>
                </a:effectLst>
              </a:rPr>
              <a:t>Problems with classes?</a:t>
            </a:r>
          </a:p>
          <a:p>
            <a:pPr algn="ctr">
              <a:defRPr/>
            </a:pPr>
            <a:r>
              <a:rPr lang="en-US" sz="5400" b="1" dirty="0">
                <a:ln/>
                <a:solidFill>
                  <a:schemeClr val="accent3"/>
                </a:solidFill>
              </a:rPr>
              <a:t>Motivation!</a:t>
            </a:r>
          </a:p>
          <a:p>
            <a:pPr algn="ctr">
              <a:defRPr/>
            </a:pPr>
            <a:r>
              <a:rPr lang="en-US" sz="5400" b="1" dirty="0">
                <a:ln/>
                <a:solidFill>
                  <a:schemeClr val="accent3"/>
                </a:solidFill>
              </a:rPr>
              <a:t>Teaching v. Coaching</a:t>
            </a:r>
          </a:p>
        </p:txBody>
      </p:sp>
      <p:pic>
        <p:nvPicPr>
          <p:cNvPr id="452610" name="Picture 2" descr="https://encrypted-tbn3.gstatic.com/images?q=tbn:ANd9GcRiHOMze2yU1GVuq61-8AV7L_Qyf8F-URv9NY8UemwbifdzI7KB">
            <a:hlinkClick r:id="rId2"/>
          </p:cNvPr>
          <p:cNvPicPr>
            <a:picLocks noChangeAspect="1" noChangeArrowheads="1"/>
          </p:cNvPicPr>
          <p:nvPr/>
        </p:nvPicPr>
        <p:blipFill>
          <a:blip r:embed="rId3" cstate="print"/>
          <a:srcRect/>
          <a:stretch>
            <a:fillRect/>
          </a:stretch>
        </p:blipFill>
        <p:spPr bwMode="auto">
          <a:xfrm>
            <a:off x="1463519" y="2812428"/>
            <a:ext cx="4775357" cy="3578848"/>
          </a:xfrm>
          <a:prstGeom prst="rect">
            <a:avLst/>
          </a:prstGeom>
          <a:noFill/>
        </p:spPr>
      </p:pic>
      <p:pic>
        <p:nvPicPr>
          <p:cNvPr id="452612" name="Picture 4" descr="https://encrypted-tbn1.gstatic.com/images?q=tbn:ANd9GcSzdaVAncDScLly-JP9JSBAoW1vRspZVqyZSpHqcHG5i26oGJ1IQQ">
            <a:hlinkClick r:id="rId4"/>
          </p:cNvPr>
          <p:cNvPicPr>
            <a:picLocks noChangeAspect="1" noChangeArrowheads="1"/>
          </p:cNvPicPr>
          <p:nvPr/>
        </p:nvPicPr>
        <p:blipFill>
          <a:blip r:embed="rId5" cstate="print"/>
          <a:srcRect/>
          <a:stretch>
            <a:fillRect/>
          </a:stretch>
        </p:blipFill>
        <p:spPr bwMode="auto">
          <a:xfrm>
            <a:off x="6248399" y="2828940"/>
            <a:ext cx="4042229" cy="3571860"/>
          </a:xfrm>
          <a:prstGeom prst="rect">
            <a:avLst/>
          </a:prstGeom>
          <a:noFill/>
        </p:spPr>
      </p:pic>
    </p:spTree>
    <p:extLst>
      <p:ext uri="{BB962C8B-B14F-4D97-AF65-F5344CB8AC3E}">
        <p14:creationId xmlns:p14="http://schemas.microsoft.com/office/powerpoint/2010/main" val="2202938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6857" y="433447"/>
            <a:ext cx="8229600" cy="1066800"/>
          </a:xfrm>
        </p:spPr>
        <p:txBody>
          <a:bodyPr>
            <a:normAutofit/>
          </a:bodyPr>
          <a:lstStyle/>
          <a:p>
            <a:pPr>
              <a:defRPr/>
            </a:pPr>
            <a:r>
              <a:rPr lang="en-US" sz="5400" b="1" dirty="0">
                <a:solidFill>
                  <a:schemeClr val="bg1"/>
                </a:solidFill>
                <a:effectLst>
                  <a:outerShdw blurRad="38100" dist="38100" dir="2700000" algn="tl">
                    <a:srgbClr val="000000">
                      <a:alpha val="43137"/>
                    </a:srgbClr>
                  </a:outerShdw>
                </a:effectLst>
              </a:rPr>
              <a:t>Behavioral Parent Training</a:t>
            </a:r>
          </a:p>
        </p:txBody>
      </p:sp>
      <p:sp>
        <p:nvSpPr>
          <p:cNvPr id="36867" name="Rectangle 3"/>
          <p:cNvSpPr>
            <a:spLocks noGrp="1" noChangeArrowheads="1"/>
          </p:cNvSpPr>
          <p:nvPr>
            <p:ph idx="1"/>
          </p:nvPr>
        </p:nvSpPr>
        <p:spPr>
          <a:xfrm>
            <a:off x="1660732" y="1786530"/>
            <a:ext cx="7708308" cy="4297362"/>
          </a:xfrm>
        </p:spPr>
        <p:txBody>
          <a:bodyPr>
            <a:normAutofit fontScale="92500" lnSpcReduction="10000"/>
          </a:bodyPr>
          <a:lstStyle/>
          <a:p>
            <a:pPr marL="320040" indent="-320040">
              <a:buFont typeface="Wingdings 2"/>
              <a:buChar char=""/>
              <a:defRPr/>
            </a:pPr>
            <a:r>
              <a:rPr lang="en-US" sz="3900" b="1" dirty="0">
                <a:solidFill>
                  <a:schemeClr val="bg1"/>
                </a:solidFill>
                <a:effectLst>
                  <a:outerShdw blurRad="38100" dist="38100" dir="2700000" algn="tl">
                    <a:srgbClr val="000000">
                      <a:alpha val="43137"/>
                    </a:srgbClr>
                  </a:outerShdw>
                </a:effectLst>
              </a:rPr>
              <a:t>Parents</a:t>
            </a:r>
          </a:p>
          <a:p>
            <a:pPr marL="630936" lvl="1" indent="-274320">
              <a:buFont typeface="Wingdings 2"/>
              <a:buChar char=""/>
              <a:defRPr/>
            </a:pPr>
            <a:r>
              <a:rPr lang="en-US" sz="3600" b="1" dirty="0">
                <a:solidFill>
                  <a:schemeClr val="bg1"/>
                </a:solidFill>
                <a:effectLst>
                  <a:outerShdw blurRad="38100" dist="38100" dir="2700000" algn="tl">
                    <a:srgbClr val="000000">
                      <a:alpha val="43137"/>
                    </a:srgbClr>
                  </a:outerShdw>
                </a:effectLst>
              </a:rPr>
              <a:t>Parenting Programs</a:t>
            </a:r>
          </a:p>
          <a:p>
            <a:pPr marL="923544" lvl="2" indent="-274320">
              <a:buClr>
                <a:schemeClr val="accent3"/>
              </a:buClr>
              <a:buFont typeface="Wingdings 2"/>
              <a:buChar char=""/>
              <a:defRPr/>
            </a:pPr>
            <a:r>
              <a:rPr lang="en-US" sz="3600" b="1" dirty="0">
                <a:solidFill>
                  <a:schemeClr val="bg1"/>
                </a:solidFill>
                <a:effectLst>
                  <a:outerShdw blurRad="38100" dist="38100" dir="2700000" algn="tl">
                    <a:srgbClr val="000000">
                      <a:alpha val="43137"/>
                    </a:srgbClr>
                  </a:outerShdw>
                </a:effectLst>
              </a:rPr>
              <a:t>Carolyn Webster-Stratton's Incredible Years program </a:t>
            </a:r>
            <a:r>
              <a:rPr lang="en-US" sz="3200" b="1" dirty="0">
                <a:solidFill>
                  <a:schemeClr val="bg1"/>
                </a:solidFill>
                <a:effectLst>
                  <a:outerShdw blurRad="38100" dist="38100" dir="2700000" algn="tl">
                    <a:srgbClr val="000000">
                      <a:alpha val="43137"/>
                    </a:srgbClr>
                  </a:outerShdw>
                </a:effectLst>
              </a:rPr>
              <a:t>(</a:t>
            </a:r>
            <a:r>
              <a:rPr lang="en-US" sz="3200" b="1" dirty="0">
                <a:solidFill>
                  <a:schemeClr val="bg1"/>
                </a:solidFill>
                <a:effectLst>
                  <a:outerShdw blurRad="38100" dist="38100" dir="2700000" algn="tl">
                    <a:srgbClr val="000000">
                      <a:alpha val="43137"/>
                    </a:srgbClr>
                  </a:outerShdw>
                </a:effectLst>
                <a:hlinkClick r:id="rId2"/>
              </a:rPr>
              <a:t>http://www.incredibleyears.com/</a:t>
            </a:r>
            <a:r>
              <a:rPr lang="en-US" sz="3200" b="1" dirty="0">
                <a:solidFill>
                  <a:schemeClr val="bg1"/>
                </a:solidFill>
                <a:effectLst>
                  <a:outerShdw blurRad="38100" dist="38100" dir="2700000" algn="tl">
                    <a:srgbClr val="000000">
                      <a:alpha val="43137"/>
                    </a:srgbClr>
                  </a:outerShdw>
                </a:effectLst>
              </a:rPr>
              <a:t>)</a:t>
            </a:r>
          </a:p>
          <a:p>
            <a:pPr marL="923544" lvl="2" indent="-274320">
              <a:buClr>
                <a:schemeClr val="accent3"/>
              </a:buClr>
              <a:buFont typeface="Wingdings 2"/>
              <a:buChar char=""/>
              <a:defRPr/>
            </a:pPr>
            <a:r>
              <a:rPr lang="en-US" sz="3600" b="1" dirty="0">
                <a:solidFill>
                  <a:schemeClr val="bg1"/>
                </a:solidFill>
                <a:effectLst>
                  <a:outerShdw blurRad="38100" dist="38100" dir="2700000" algn="tl">
                    <a:srgbClr val="000000">
                      <a:alpha val="43137"/>
                    </a:srgbClr>
                  </a:outerShdw>
                </a:effectLst>
              </a:rPr>
              <a:t>Matt Sanders' PPP </a:t>
            </a:r>
            <a:r>
              <a:rPr lang="en-US" sz="3200" b="1" dirty="0">
                <a:solidFill>
                  <a:schemeClr val="bg1"/>
                </a:solidFill>
                <a:effectLst>
                  <a:outerShdw blurRad="38100" dist="38100" dir="2700000" algn="tl">
                    <a:srgbClr val="000000">
                      <a:alpha val="43137"/>
                    </a:srgbClr>
                  </a:outerShdw>
                </a:effectLst>
              </a:rPr>
              <a:t>(</a:t>
            </a:r>
            <a:r>
              <a:rPr lang="en-US" sz="3200" b="1" dirty="0">
                <a:solidFill>
                  <a:schemeClr val="bg1"/>
                </a:solidFill>
                <a:effectLst>
                  <a:outerShdw blurRad="38100" dist="38100" dir="2700000" algn="tl">
                    <a:srgbClr val="000000">
                      <a:alpha val="43137"/>
                    </a:srgbClr>
                  </a:outerShdw>
                </a:effectLst>
                <a:hlinkClick r:id="rId3"/>
              </a:rPr>
              <a:t>http://www.pfsc.uq.edu.au/02_ppp/ppp.html</a:t>
            </a:r>
            <a:r>
              <a:rPr lang="en-US" sz="3200" b="1" dirty="0">
                <a:solidFill>
                  <a:schemeClr val="bg1"/>
                </a:solidFill>
                <a:effectLst>
                  <a:outerShdw blurRad="38100" dist="38100" dir="2700000" algn="tl">
                    <a:srgbClr val="000000">
                      <a:alpha val="43137"/>
                    </a:srgbClr>
                  </a:outerShdw>
                </a:effectLst>
              </a:rPr>
              <a:t>)</a:t>
            </a:r>
          </a:p>
          <a:p>
            <a:pPr marL="630936" lvl="1" indent="-274320">
              <a:buFont typeface="Wingdings 2"/>
              <a:buChar char=""/>
              <a:defRPr/>
            </a:pPr>
            <a:r>
              <a:rPr lang="en-US" sz="4000" b="1" dirty="0">
                <a:solidFill>
                  <a:schemeClr val="bg1"/>
                </a:solidFill>
                <a:effectLst>
                  <a:outerShdw blurRad="38100" dist="38100" dir="2700000" algn="tl">
                    <a:srgbClr val="000000">
                      <a:alpha val="43137"/>
                    </a:srgbClr>
                  </a:outerShdw>
                </a:effectLst>
              </a:rPr>
              <a:t>PCIT—Coaching parent with child</a:t>
            </a:r>
          </a:p>
          <a:p>
            <a:pPr marL="630936" lvl="1" indent="-274320">
              <a:buFont typeface="Wingdings 2"/>
              <a:buChar char=""/>
              <a:defRPr/>
            </a:pPr>
            <a:endParaRPr lang="en-US" sz="3400" b="1" dirty="0">
              <a:effectLst>
                <a:outerShdw blurRad="38100" dist="38100" dir="2700000" algn="tl">
                  <a:srgbClr val="000000">
                    <a:alpha val="43137"/>
                  </a:srgbClr>
                </a:outerShdw>
              </a:effectLst>
            </a:endParaRPr>
          </a:p>
        </p:txBody>
      </p:sp>
      <p:pic>
        <p:nvPicPr>
          <p:cNvPr id="146436" name="Picture 2" descr="http://ecx.images-amazon.com/images/I/51J5GnnUxPL._SL500_AA240_.jpg"/>
          <p:cNvPicPr>
            <a:picLocks noChangeAspect="1" noChangeArrowheads="1"/>
          </p:cNvPicPr>
          <p:nvPr/>
        </p:nvPicPr>
        <p:blipFill rotWithShape="1">
          <a:blip r:embed="rId4" cstate="print"/>
          <a:srcRect l="15212" r="16398"/>
          <a:stretch/>
        </p:blipFill>
        <p:spPr bwMode="auto">
          <a:xfrm>
            <a:off x="9369040" y="807563"/>
            <a:ext cx="1803362" cy="2636884"/>
          </a:xfrm>
          <a:prstGeom prst="rect">
            <a:avLst/>
          </a:prstGeom>
          <a:noFill/>
          <a:ln w="9525">
            <a:noFill/>
            <a:miter lim="800000"/>
            <a:headEnd/>
            <a:tailEnd/>
          </a:ln>
        </p:spPr>
      </p:pic>
      <p:pic>
        <p:nvPicPr>
          <p:cNvPr id="146437" name="Picture 4" descr="http://www.warrnambool.vic.gov.au/Page/Images/Triple_P_Logo.jpg"/>
          <p:cNvPicPr>
            <a:picLocks noChangeAspect="1" noChangeArrowheads="1"/>
          </p:cNvPicPr>
          <p:nvPr/>
        </p:nvPicPr>
        <p:blipFill>
          <a:blip r:embed="rId5" cstate="print"/>
          <a:srcRect/>
          <a:stretch>
            <a:fillRect/>
          </a:stretch>
        </p:blipFill>
        <p:spPr bwMode="auto">
          <a:xfrm>
            <a:off x="9369040" y="3486106"/>
            <a:ext cx="1615555" cy="1874616"/>
          </a:xfrm>
          <a:prstGeom prst="rect">
            <a:avLst/>
          </a:prstGeom>
          <a:noFill/>
          <a:ln w="9525">
            <a:noFill/>
            <a:miter lim="800000"/>
            <a:headEnd/>
            <a:tailEnd/>
          </a:ln>
        </p:spPr>
      </p:pic>
    </p:spTree>
    <p:extLst>
      <p:ext uri="{BB962C8B-B14F-4D97-AF65-F5344CB8AC3E}">
        <p14:creationId xmlns:p14="http://schemas.microsoft.com/office/powerpoint/2010/main" val="1664766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7590" y="485281"/>
            <a:ext cx="8229600" cy="914400"/>
          </a:xfrm>
        </p:spPr>
        <p:txBody>
          <a:bodyPr>
            <a:noAutofit/>
          </a:bodyPr>
          <a:lstStyle/>
          <a:p>
            <a:r>
              <a:rPr lang="en-US" sz="4800" dirty="0">
                <a:solidFill>
                  <a:schemeClr val="bg1"/>
                </a:solidFill>
              </a:rPr>
              <a:t>Parent Child Interaction Therapy</a:t>
            </a:r>
            <a:br>
              <a:rPr lang="en-US" sz="4800" dirty="0">
                <a:solidFill>
                  <a:schemeClr val="bg1"/>
                </a:solidFill>
              </a:rPr>
            </a:br>
            <a:r>
              <a:rPr lang="en-US" sz="3600" dirty="0">
                <a:solidFill>
                  <a:schemeClr val="bg1"/>
                </a:solidFill>
              </a:rPr>
              <a:t>http://pcit.ucdavis.edu/pcit-web-course/</a:t>
            </a:r>
            <a:r>
              <a:rPr lang="en-US" sz="4000" dirty="0">
                <a:solidFill>
                  <a:schemeClr val="bg1"/>
                </a:solidFill>
              </a:rPr>
              <a:t/>
            </a:r>
            <a:br>
              <a:rPr lang="en-US" sz="4000" dirty="0">
                <a:solidFill>
                  <a:schemeClr val="bg1"/>
                </a:solidFill>
              </a:rPr>
            </a:br>
            <a:endParaRPr lang="en-US" sz="4000" dirty="0">
              <a:solidFill>
                <a:schemeClr val="bg1"/>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65" t="11408" r="16089" b="4667"/>
          <a:stretch/>
        </p:blipFill>
        <p:spPr bwMode="auto">
          <a:xfrm>
            <a:off x="1752601" y="1683274"/>
            <a:ext cx="9510485" cy="492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a:xfrm>
            <a:off x="8387898" y="2680231"/>
            <a:ext cx="2268044" cy="1111347"/>
          </a:xfrm>
          <a:custGeom>
            <a:avLst/>
            <a:gdLst>
              <a:gd name="connsiteX0" fmla="*/ 214161 w 2268044"/>
              <a:gd name="connsiteY0" fmla="*/ 689317 h 1111347"/>
              <a:gd name="connsiteX1" fmla="*/ 242296 w 2268044"/>
              <a:gd name="connsiteY1" fmla="*/ 548640 h 1111347"/>
              <a:gd name="connsiteX2" fmla="*/ 284499 w 2268044"/>
              <a:gd name="connsiteY2" fmla="*/ 506437 h 1111347"/>
              <a:gd name="connsiteX3" fmla="*/ 368905 w 2268044"/>
              <a:gd name="connsiteY3" fmla="*/ 450166 h 1111347"/>
              <a:gd name="connsiteX4" fmla="*/ 411108 w 2268044"/>
              <a:gd name="connsiteY4" fmla="*/ 422030 h 1111347"/>
              <a:gd name="connsiteX5" fmla="*/ 593988 w 2268044"/>
              <a:gd name="connsiteY5" fmla="*/ 323557 h 1111347"/>
              <a:gd name="connsiteX6" fmla="*/ 622124 w 2268044"/>
              <a:gd name="connsiteY6" fmla="*/ 295421 h 1111347"/>
              <a:gd name="connsiteX7" fmla="*/ 692462 w 2268044"/>
              <a:gd name="connsiteY7" fmla="*/ 253218 h 1111347"/>
              <a:gd name="connsiteX8" fmla="*/ 776868 w 2268044"/>
              <a:gd name="connsiteY8" fmla="*/ 196947 h 1111347"/>
              <a:gd name="connsiteX9" fmla="*/ 819071 w 2268044"/>
              <a:gd name="connsiteY9" fmla="*/ 168812 h 1111347"/>
              <a:gd name="connsiteX10" fmla="*/ 861274 w 2268044"/>
              <a:gd name="connsiteY10" fmla="*/ 154744 h 1111347"/>
              <a:gd name="connsiteX11" fmla="*/ 917545 w 2268044"/>
              <a:gd name="connsiteY11" fmla="*/ 126609 h 1111347"/>
              <a:gd name="connsiteX12" fmla="*/ 959748 w 2268044"/>
              <a:gd name="connsiteY12" fmla="*/ 98473 h 1111347"/>
              <a:gd name="connsiteX13" fmla="*/ 1001951 w 2268044"/>
              <a:gd name="connsiteY13" fmla="*/ 84406 h 1111347"/>
              <a:gd name="connsiteX14" fmla="*/ 1114493 w 2268044"/>
              <a:gd name="connsiteY14" fmla="*/ 56270 h 1111347"/>
              <a:gd name="connsiteX15" fmla="*/ 1198899 w 2268044"/>
              <a:gd name="connsiteY15" fmla="*/ 28135 h 1111347"/>
              <a:gd name="connsiteX16" fmla="*/ 1241102 w 2268044"/>
              <a:gd name="connsiteY16" fmla="*/ 14067 h 1111347"/>
              <a:gd name="connsiteX17" fmla="*/ 1283305 w 2268044"/>
              <a:gd name="connsiteY17" fmla="*/ 0 h 1111347"/>
              <a:gd name="connsiteX18" fmla="*/ 1677201 w 2268044"/>
              <a:gd name="connsiteY18" fmla="*/ 14067 h 1111347"/>
              <a:gd name="connsiteX19" fmla="*/ 1846013 w 2268044"/>
              <a:gd name="connsiteY19" fmla="*/ 98473 h 1111347"/>
              <a:gd name="connsiteX20" fmla="*/ 1902284 w 2268044"/>
              <a:gd name="connsiteY20" fmla="*/ 154744 h 1111347"/>
              <a:gd name="connsiteX21" fmla="*/ 2000758 w 2268044"/>
              <a:gd name="connsiteY21" fmla="*/ 225083 h 1111347"/>
              <a:gd name="connsiteX22" fmla="*/ 2057028 w 2268044"/>
              <a:gd name="connsiteY22" fmla="*/ 309489 h 1111347"/>
              <a:gd name="connsiteX23" fmla="*/ 2085164 w 2268044"/>
              <a:gd name="connsiteY23" fmla="*/ 337624 h 1111347"/>
              <a:gd name="connsiteX24" fmla="*/ 2141434 w 2268044"/>
              <a:gd name="connsiteY24" fmla="*/ 407963 h 1111347"/>
              <a:gd name="connsiteX25" fmla="*/ 2197705 w 2268044"/>
              <a:gd name="connsiteY25" fmla="*/ 464233 h 1111347"/>
              <a:gd name="connsiteX26" fmla="*/ 2225841 w 2268044"/>
              <a:gd name="connsiteY26" fmla="*/ 506437 h 1111347"/>
              <a:gd name="connsiteX27" fmla="*/ 2268044 w 2268044"/>
              <a:gd name="connsiteY27" fmla="*/ 548640 h 1111347"/>
              <a:gd name="connsiteX28" fmla="*/ 2253976 w 2268044"/>
              <a:gd name="connsiteY28" fmla="*/ 886264 h 1111347"/>
              <a:gd name="connsiteX29" fmla="*/ 2211773 w 2268044"/>
              <a:gd name="connsiteY29" fmla="*/ 900332 h 1111347"/>
              <a:gd name="connsiteX30" fmla="*/ 2141434 w 2268044"/>
              <a:gd name="connsiteY30" fmla="*/ 970670 h 1111347"/>
              <a:gd name="connsiteX31" fmla="*/ 2085164 w 2268044"/>
              <a:gd name="connsiteY31" fmla="*/ 984738 h 1111347"/>
              <a:gd name="connsiteX32" fmla="*/ 2042961 w 2268044"/>
              <a:gd name="connsiteY32" fmla="*/ 998806 h 1111347"/>
              <a:gd name="connsiteX33" fmla="*/ 1986690 w 2268044"/>
              <a:gd name="connsiteY33" fmla="*/ 1026941 h 1111347"/>
              <a:gd name="connsiteX34" fmla="*/ 1930419 w 2268044"/>
              <a:gd name="connsiteY34" fmla="*/ 1041009 h 1111347"/>
              <a:gd name="connsiteX35" fmla="*/ 1888216 w 2268044"/>
              <a:gd name="connsiteY35" fmla="*/ 1055077 h 1111347"/>
              <a:gd name="connsiteX36" fmla="*/ 1831945 w 2268044"/>
              <a:gd name="connsiteY36" fmla="*/ 1069144 h 1111347"/>
              <a:gd name="connsiteX37" fmla="*/ 1789742 w 2268044"/>
              <a:gd name="connsiteY37" fmla="*/ 1083212 h 1111347"/>
              <a:gd name="connsiteX38" fmla="*/ 1649065 w 2268044"/>
              <a:gd name="connsiteY38" fmla="*/ 1111347 h 1111347"/>
              <a:gd name="connsiteX39" fmla="*/ 1241102 w 2268044"/>
              <a:gd name="connsiteY39" fmla="*/ 1097280 h 1111347"/>
              <a:gd name="connsiteX40" fmla="*/ 1156696 w 2268044"/>
              <a:gd name="connsiteY40" fmla="*/ 1069144 h 1111347"/>
              <a:gd name="connsiteX41" fmla="*/ 1001951 w 2268044"/>
              <a:gd name="connsiteY41" fmla="*/ 1026941 h 1111347"/>
              <a:gd name="connsiteX42" fmla="*/ 889410 w 2268044"/>
              <a:gd name="connsiteY42" fmla="*/ 998806 h 1111347"/>
              <a:gd name="connsiteX43" fmla="*/ 805004 w 2268044"/>
              <a:gd name="connsiteY43" fmla="*/ 970670 h 1111347"/>
              <a:gd name="connsiteX44" fmla="*/ 762801 w 2268044"/>
              <a:gd name="connsiteY44" fmla="*/ 956603 h 1111347"/>
              <a:gd name="connsiteX45" fmla="*/ 720598 w 2268044"/>
              <a:gd name="connsiteY45" fmla="*/ 942535 h 1111347"/>
              <a:gd name="connsiteX46" fmla="*/ 579921 w 2268044"/>
              <a:gd name="connsiteY46" fmla="*/ 914400 h 1111347"/>
              <a:gd name="connsiteX47" fmla="*/ 453311 w 2268044"/>
              <a:gd name="connsiteY47" fmla="*/ 886264 h 1111347"/>
              <a:gd name="connsiteX48" fmla="*/ 397041 w 2268044"/>
              <a:gd name="connsiteY48" fmla="*/ 872197 h 1111347"/>
              <a:gd name="connsiteX49" fmla="*/ 326702 w 2268044"/>
              <a:gd name="connsiteY49" fmla="*/ 858129 h 1111347"/>
              <a:gd name="connsiteX50" fmla="*/ 270431 w 2268044"/>
              <a:gd name="connsiteY50" fmla="*/ 844061 h 1111347"/>
              <a:gd name="connsiteX51" fmla="*/ 115687 w 2268044"/>
              <a:gd name="connsiteY51" fmla="*/ 801858 h 1111347"/>
              <a:gd name="connsiteX52" fmla="*/ 73484 w 2268044"/>
              <a:gd name="connsiteY52" fmla="*/ 787790 h 1111347"/>
              <a:gd name="connsiteX53" fmla="*/ 45348 w 2268044"/>
              <a:gd name="connsiteY53" fmla="*/ 759655 h 1111347"/>
              <a:gd name="connsiteX54" fmla="*/ 3145 w 2268044"/>
              <a:gd name="connsiteY54" fmla="*/ 731520 h 1111347"/>
              <a:gd name="connsiteX55" fmla="*/ 17213 w 2268044"/>
              <a:gd name="connsiteY55" fmla="*/ 647113 h 1111347"/>
              <a:gd name="connsiteX56" fmla="*/ 73484 w 2268044"/>
              <a:gd name="connsiteY56" fmla="*/ 633046 h 1111347"/>
              <a:gd name="connsiteX57" fmla="*/ 115687 w 2268044"/>
              <a:gd name="connsiteY57" fmla="*/ 618978 h 1111347"/>
              <a:gd name="connsiteX58" fmla="*/ 368905 w 2268044"/>
              <a:gd name="connsiteY58" fmla="*/ 590843 h 1111347"/>
              <a:gd name="connsiteX59" fmla="*/ 425176 w 2268044"/>
              <a:gd name="connsiteY59" fmla="*/ 548640 h 1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268044" h="1111347">
                <a:moveTo>
                  <a:pt x="214161" y="689317"/>
                </a:moveTo>
                <a:cubicBezTo>
                  <a:pt x="223539" y="642425"/>
                  <a:pt x="225129" y="593274"/>
                  <a:pt x="242296" y="548640"/>
                </a:cubicBezTo>
                <a:cubicBezTo>
                  <a:pt x="249438" y="530071"/>
                  <a:pt x="268795" y="518651"/>
                  <a:pt x="284499" y="506437"/>
                </a:cubicBezTo>
                <a:cubicBezTo>
                  <a:pt x="311191" y="485677"/>
                  <a:pt x="340770" y="468923"/>
                  <a:pt x="368905" y="450166"/>
                </a:cubicBezTo>
                <a:cubicBezTo>
                  <a:pt x="382973" y="440787"/>
                  <a:pt x="396610" y="430729"/>
                  <a:pt x="411108" y="422030"/>
                </a:cubicBezTo>
                <a:cubicBezTo>
                  <a:pt x="517412" y="358248"/>
                  <a:pt x="456991" y="392055"/>
                  <a:pt x="593988" y="323557"/>
                </a:cubicBezTo>
                <a:cubicBezTo>
                  <a:pt x="605851" y="317625"/>
                  <a:pt x="611331" y="303130"/>
                  <a:pt x="622124" y="295421"/>
                </a:cubicBezTo>
                <a:cubicBezTo>
                  <a:pt x="644373" y="279528"/>
                  <a:pt x="669394" y="267898"/>
                  <a:pt x="692462" y="253218"/>
                </a:cubicBezTo>
                <a:cubicBezTo>
                  <a:pt x="720990" y="235064"/>
                  <a:pt x="748733" y="215704"/>
                  <a:pt x="776868" y="196947"/>
                </a:cubicBezTo>
                <a:lnTo>
                  <a:pt x="819071" y="168812"/>
                </a:lnTo>
                <a:cubicBezTo>
                  <a:pt x="831409" y="160587"/>
                  <a:pt x="847644" y="160585"/>
                  <a:pt x="861274" y="154744"/>
                </a:cubicBezTo>
                <a:cubicBezTo>
                  <a:pt x="880549" y="146483"/>
                  <a:pt x="899337" y="137013"/>
                  <a:pt x="917545" y="126609"/>
                </a:cubicBezTo>
                <a:cubicBezTo>
                  <a:pt x="932225" y="118221"/>
                  <a:pt x="944626" y="106034"/>
                  <a:pt x="959748" y="98473"/>
                </a:cubicBezTo>
                <a:cubicBezTo>
                  <a:pt x="973011" y="91841"/>
                  <a:pt x="987645" y="88308"/>
                  <a:pt x="1001951" y="84406"/>
                </a:cubicBezTo>
                <a:cubicBezTo>
                  <a:pt x="1039257" y="74232"/>
                  <a:pt x="1077809" y="68498"/>
                  <a:pt x="1114493" y="56270"/>
                </a:cubicBezTo>
                <a:lnTo>
                  <a:pt x="1198899" y="28135"/>
                </a:lnTo>
                <a:lnTo>
                  <a:pt x="1241102" y="14067"/>
                </a:lnTo>
                <a:lnTo>
                  <a:pt x="1283305" y="0"/>
                </a:lnTo>
                <a:cubicBezTo>
                  <a:pt x="1414604" y="4689"/>
                  <a:pt x="1546327" y="2519"/>
                  <a:pt x="1677201" y="14067"/>
                </a:cubicBezTo>
                <a:cubicBezTo>
                  <a:pt x="1744326" y="19990"/>
                  <a:pt x="1793210" y="63271"/>
                  <a:pt x="1846013" y="98473"/>
                </a:cubicBezTo>
                <a:cubicBezTo>
                  <a:pt x="1868084" y="113187"/>
                  <a:pt x="1880213" y="140030"/>
                  <a:pt x="1902284" y="154744"/>
                </a:cubicBezTo>
                <a:cubicBezTo>
                  <a:pt x="1963995" y="195886"/>
                  <a:pt x="1930961" y="172736"/>
                  <a:pt x="2000758" y="225083"/>
                </a:cubicBezTo>
                <a:cubicBezTo>
                  <a:pt x="2019515" y="253218"/>
                  <a:pt x="2033117" y="285579"/>
                  <a:pt x="2057028" y="309489"/>
                </a:cubicBezTo>
                <a:cubicBezTo>
                  <a:pt x="2066407" y="318867"/>
                  <a:pt x="2076878" y="327267"/>
                  <a:pt x="2085164" y="337624"/>
                </a:cubicBezTo>
                <a:cubicBezTo>
                  <a:pt x="2156159" y="426367"/>
                  <a:pt x="2073493" y="340019"/>
                  <a:pt x="2141434" y="407963"/>
                </a:cubicBezTo>
                <a:cubicBezTo>
                  <a:pt x="2172128" y="500044"/>
                  <a:pt x="2129497" y="409667"/>
                  <a:pt x="2197705" y="464233"/>
                </a:cubicBezTo>
                <a:cubicBezTo>
                  <a:pt x="2210908" y="474795"/>
                  <a:pt x="2215017" y="493448"/>
                  <a:pt x="2225841" y="506437"/>
                </a:cubicBezTo>
                <a:cubicBezTo>
                  <a:pt x="2238577" y="521721"/>
                  <a:pt x="2253976" y="534572"/>
                  <a:pt x="2268044" y="548640"/>
                </a:cubicBezTo>
                <a:cubicBezTo>
                  <a:pt x="2263355" y="661181"/>
                  <a:pt x="2271772" y="775040"/>
                  <a:pt x="2253976" y="886264"/>
                </a:cubicBezTo>
                <a:cubicBezTo>
                  <a:pt x="2251633" y="900906"/>
                  <a:pt x="2223352" y="891069"/>
                  <a:pt x="2211773" y="900332"/>
                </a:cubicBezTo>
                <a:cubicBezTo>
                  <a:pt x="2139629" y="958048"/>
                  <a:pt x="2232337" y="931712"/>
                  <a:pt x="2141434" y="970670"/>
                </a:cubicBezTo>
                <a:cubicBezTo>
                  <a:pt x="2123663" y="978286"/>
                  <a:pt x="2103754" y="979426"/>
                  <a:pt x="2085164" y="984738"/>
                </a:cubicBezTo>
                <a:cubicBezTo>
                  <a:pt x="2070906" y="988812"/>
                  <a:pt x="2056591" y="992965"/>
                  <a:pt x="2042961" y="998806"/>
                </a:cubicBezTo>
                <a:cubicBezTo>
                  <a:pt x="2023686" y="1007067"/>
                  <a:pt x="2006326" y="1019578"/>
                  <a:pt x="1986690" y="1026941"/>
                </a:cubicBezTo>
                <a:cubicBezTo>
                  <a:pt x="1968587" y="1033730"/>
                  <a:pt x="1949009" y="1035697"/>
                  <a:pt x="1930419" y="1041009"/>
                </a:cubicBezTo>
                <a:cubicBezTo>
                  <a:pt x="1916161" y="1045083"/>
                  <a:pt x="1902474" y="1051003"/>
                  <a:pt x="1888216" y="1055077"/>
                </a:cubicBezTo>
                <a:cubicBezTo>
                  <a:pt x="1869626" y="1060388"/>
                  <a:pt x="1850535" y="1063833"/>
                  <a:pt x="1831945" y="1069144"/>
                </a:cubicBezTo>
                <a:cubicBezTo>
                  <a:pt x="1817687" y="1073218"/>
                  <a:pt x="1804191" y="1079878"/>
                  <a:pt x="1789742" y="1083212"/>
                </a:cubicBezTo>
                <a:cubicBezTo>
                  <a:pt x="1743146" y="1093965"/>
                  <a:pt x="1649065" y="1111347"/>
                  <a:pt x="1649065" y="1111347"/>
                </a:cubicBezTo>
                <a:cubicBezTo>
                  <a:pt x="1513077" y="1106658"/>
                  <a:pt x="1376673" y="1108900"/>
                  <a:pt x="1241102" y="1097280"/>
                </a:cubicBezTo>
                <a:cubicBezTo>
                  <a:pt x="1211553" y="1094747"/>
                  <a:pt x="1185777" y="1074960"/>
                  <a:pt x="1156696" y="1069144"/>
                </a:cubicBezTo>
                <a:cubicBezTo>
                  <a:pt x="913388" y="1020485"/>
                  <a:pt x="1287516" y="1098332"/>
                  <a:pt x="1001951" y="1026941"/>
                </a:cubicBezTo>
                <a:lnTo>
                  <a:pt x="889410" y="998806"/>
                </a:lnTo>
                <a:cubicBezTo>
                  <a:pt x="860638" y="991613"/>
                  <a:pt x="833139" y="980048"/>
                  <a:pt x="805004" y="970670"/>
                </a:cubicBezTo>
                <a:lnTo>
                  <a:pt x="762801" y="956603"/>
                </a:lnTo>
                <a:cubicBezTo>
                  <a:pt x="748733" y="951914"/>
                  <a:pt x="735139" y="945443"/>
                  <a:pt x="720598" y="942535"/>
                </a:cubicBezTo>
                <a:cubicBezTo>
                  <a:pt x="673706" y="933157"/>
                  <a:pt x="626314" y="925998"/>
                  <a:pt x="579921" y="914400"/>
                </a:cubicBezTo>
                <a:cubicBezTo>
                  <a:pt x="442717" y="880098"/>
                  <a:pt x="614011" y="921975"/>
                  <a:pt x="453311" y="886264"/>
                </a:cubicBezTo>
                <a:cubicBezTo>
                  <a:pt x="434437" y="882070"/>
                  <a:pt x="415915" y="876391"/>
                  <a:pt x="397041" y="872197"/>
                </a:cubicBezTo>
                <a:cubicBezTo>
                  <a:pt x="373700" y="867010"/>
                  <a:pt x="350043" y="863316"/>
                  <a:pt x="326702" y="858129"/>
                </a:cubicBezTo>
                <a:cubicBezTo>
                  <a:pt x="307828" y="853935"/>
                  <a:pt x="289305" y="848255"/>
                  <a:pt x="270431" y="844061"/>
                </a:cubicBezTo>
                <a:cubicBezTo>
                  <a:pt x="151130" y="817549"/>
                  <a:pt x="247436" y="845774"/>
                  <a:pt x="115687" y="801858"/>
                </a:cubicBezTo>
                <a:lnTo>
                  <a:pt x="73484" y="787790"/>
                </a:lnTo>
                <a:cubicBezTo>
                  <a:pt x="64105" y="778412"/>
                  <a:pt x="55705" y="767940"/>
                  <a:pt x="45348" y="759655"/>
                </a:cubicBezTo>
                <a:cubicBezTo>
                  <a:pt x="32146" y="749093"/>
                  <a:pt x="7246" y="747922"/>
                  <a:pt x="3145" y="731520"/>
                </a:cubicBezTo>
                <a:cubicBezTo>
                  <a:pt x="-3773" y="703848"/>
                  <a:pt x="634" y="670324"/>
                  <a:pt x="17213" y="647113"/>
                </a:cubicBezTo>
                <a:cubicBezTo>
                  <a:pt x="28451" y="631380"/>
                  <a:pt x="54894" y="638357"/>
                  <a:pt x="73484" y="633046"/>
                </a:cubicBezTo>
                <a:cubicBezTo>
                  <a:pt x="87742" y="628972"/>
                  <a:pt x="101211" y="622195"/>
                  <a:pt x="115687" y="618978"/>
                </a:cubicBezTo>
                <a:cubicBezTo>
                  <a:pt x="199751" y="600297"/>
                  <a:pt x="282604" y="598034"/>
                  <a:pt x="368905" y="590843"/>
                </a:cubicBezTo>
                <a:cubicBezTo>
                  <a:pt x="421055" y="573459"/>
                  <a:pt x="404476" y="590038"/>
                  <a:pt x="425176" y="548640"/>
                </a:cubicBezTo>
              </a:path>
            </a:pathLst>
          </a:cu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875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91" y="291275"/>
            <a:ext cx="8229600" cy="914400"/>
          </a:xfrm>
        </p:spPr>
        <p:txBody>
          <a:bodyPr>
            <a:noAutofit/>
          </a:bodyPr>
          <a:lstStyle/>
          <a:p>
            <a:pPr>
              <a:defRPr/>
            </a:pPr>
            <a:r>
              <a:rPr lang="en-US" sz="6600" b="1" dirty="0">
                <a:solidFill>
                  <a:schemeClr val="bg1"/>
                </a:solidFill>
                <a:effectLst>
                  <a:outerShdw blurRad="38100" dist="38100" dir="2700000" algn="tl">
                    <a:srgbClr val="000000">
                      <a:alpha val="43137"/>
                    </a:srgbClr>
                  </a:outerShdw>
                </a:effectLst>
              </a:rPr>
              <a:t>PCIT</a:t>
            </a:r>
          </a:p>
        </p:txBody>
      </p:sp>
      <p:sp>
        <p:nvSpPr>
          <p:cNvPr id="4" name="Rectangle 2"/>
          <p:cNvSpPr>
            <a:spLocks noGrp="1" noChangeArrowheads="1"/>
          </p:cNvSpPr>
          <p:nvPr>
            <p:ph idx="1"/>
          </p:nvPr>
        </p:nvSpPr>
        <p:spPr>
          <a:xfrm>
            <a:off x="232229" y="1205675"/>
            <a:ext cx="10013723" cy="4509325"/>
          </a:xfrm>
        </p:spPr>
        <p:txBody>
          <a:bodyPr>
            <a:normAutofit/>
          </a:bodyPr>
          <a:lstStyle/>
          <a:p>
            <a:pPr marL="320040" indent="-320040">
              <a:buFont typeface="Wingdings" pitchFamily="2" charset="2"/>
              <a:buChar char="n"/>
              <a:defRPr/>
            </a:pPr>
            <a:r>
              <a:rPr lang="en-US" sz="4000" b="1" dirty="0">
                <a:solidFill>
                  <a:schemeClr val="bg1"/>
                </a:solidFill>
                <a:effectLst>
                  <a:outerShdw blurRad="38100" dist="38100" dir="2700000" algn="tl">
                    <a:srgbClr val="000000">
                      <a:alpha val="43137"/>
                    </a:srgbClr>
                  </a:outerShdw>
                </a:effectLst>
              </a:rPr>
              <a:t>Seek to restructure interaction patterns between the parent and child</a:t>
            </a:r>
          </a:p>
          <a:p>
            <a:pPr marL="320040" indent="-320040">
              <a:buFont typeface="Wingdings" pitchFamily="2" charset="2"/>
              <a:buChar char="n"/>
              <a:defRPr/>
            </a:pPr>
            <a:r>
              <a:rPr lang="en-US" sz="4000" b="1" dirty="0">
                <a:solidFill>
                  <a:schemeClr val="bg1"/>
                </a:solidFill>
                <a:effectLst>
                  <a:outerShdw blurRad="38100" dist="38100" dir="2700000" algn="tl">
                    <a:srgbClr val="000000">
                      <a:alpha val="43137"/>
                    </a:srgbClr>
                  </a:outerShdw>
                </a:effectLst>
              </a:rPr>
              <a:t>The therapist intervenes based on direct observations</a:t>
            </a:r>
          </a:p>
          <a:p>
            <a:pPr marL="320040" indent="-320040">
              <a:buFont typeface="Wingdings" pitchFamily="2" charset="2"/>
              <a:buChar char="n"/>
              <a:defRPr/>
            </a:pPr>
            <a:r>
              <a:rPr lang="en-US" sz="4000" b="1" dirty="0">
                <a:solidFill>
                  <a:schemeClr val="bg1"/>
                </a:solidFill>
                <a:effectLst>
                  <a:outerShdw blurRad="38100" dist="38100" dir="2700000" algn="tl">
                    <a:srgbClr val="000000">
                      <a:alpha val="43137"/>
                    </a:srgbClr>
                  </a:outerShdw>
                </a:effectLst>
              </a:rPr>
              <a:t>Parent errors are corrected immediately (COACHING)</a:t>
            </a:r>
          </a:p>
          <a:p>
            <a:pPr marL="320040" indent="-320040">
              <a:buClr>
                <a:srgbClr val="008000"/>
              </a:buClr>
              <a:buFont typeface="Wingdings 2"/>
              <a:buChar char=""/>
              <a:defRPr/>
            </a:pPr>
            <a:endParaRPr lang="en-US" dirty="0"/>
          </a:p>
        </p:txBody>
      </p:sp>
      <p:pic>
        <p:nvPicPr>
          <p:cNvPr id="148484" name="Picture 2" descr="PCIT Training Center">
            <a:hlinkClick r:id="rId2"/>
          </p:cNvPr>
          <p:cNvPicPr>
            <a:picLocks noChangeAspect="1" noChangeArrowheads="1"/>
          </p:cNvPicPr>
          <p:nvPr/>
        </p:nvPicPr>
        <p:blipFill>
          <a:blip r:embed="rId3" cstate="print"/>
          <a:srcRect/>
          <a:stretch>
            <a:fillRect/>
          </a:stretch>
        </p:blipFill>
        <p:spPr bwMode="auto">
          <a:xfrm>
            <a:off x="10154426" y="103578"/>
            <a:ext cx="1865898" cy="4436691"/>
          </a:xfrm>
          <a:prstGeom prst="rect">
            <a:avLst/>
          </a:prstGeom>
          <a:noFill/>
          <a:ln w="9525">
            <a:noFill/>
            <a:miter lim="800000"/>
            <a:headEnd/>
            <a:tailEnd/>
          </a:ln>
        </p:spPr>
      </p:pic>
      <p:pic>
        <p:nvPicPr>
          <p:cNvPr id="148485" name="Picture 4" descr="http://lesliewhittenmft.com/attachments/Image/PCIT%20Coaching%20(2).JPG"/>
          <p:cNvPicPr>
            <a:picLocks noChangeAspect="1" noChangeArrowheads="1"/>
          </p:cNvPicPr>
          <p:nvPr/>
        </p:nvPicPr>
        <p:blipFill>
          <a:blip r:embed="rId4" cstate="print"/>
          <a:srcRect t="17519" b="4594"/>
          <a:stretch>
            <a:fillRect/>
          </a:stretch>
        </p:blipFill>
        <p:spPr bwMode="auto">
          <a:xfrm>
            <a:off x="4572000" y="4540270"/>
            <a:ext cx="2244725" cy="2331586"/>
          </a:xfrm>
          <a:prstGeom prst="rect">
            <a:avLst/>
          </a:prstGeom>
          <a:noFill/>
          <a:ln w="9525">
            <a:noFill/>
            <a:miter lim="800000"/>
            <a:headEnd/>
            <a:tailEnd/>
          </a:ln>
        </p:spPr>
      </p:pic>
      <p:pic>
        <p:nvPicPr>
          <p:cNvPr id="148486" name="Picture 6" descr="http://lesliewhittenmft.com/attachments/Image/PCIT%20Family.JPG"/>
          <p:cNvPicPr>
            <a:picLocks noChangeAspect="1" noChangeArrowheads="1"/>
          </p:cNvPicPr>
          <p:nvPr/>
        </p:nvPicPr>
        <p:blipFill>
          <a:blip r:embed="rId5" cstate="print"/>
          <a:srcRect/>
          <a:stretch>
            <a:fillRect/>
          </a:stretch>
        </p:blipFill>
        <p:spPr bwMode="auto">
          <a:xfrm>
            <a:off x="7010399" y="4592534"/>
            <a:ext cx="2902857" cy="2177143"/>
          </a:xfrm>
          <a:prstGeom prst="rect">
            <a:avLst/>
          </a:prstGeom>
          <a:noFill/>
          <a:ln w="9525">
            <a:noFill/>
            <a:miter lim="800000"/>
            <a:headEnd/>
            <a:tailEnd/>
          </a:ln>
        </p:spPr>
      </p:pic>
    </p:spTree>
    <p:extLst>
      <p:ext uri="{BB962C8B-B14F-4D97-AF65-F5344CB8AC3E}">
        <p14:creationId xmlns:p14="http://schemas.microsoft.com/office/powerpoint/2010/main" val="1356085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086" y="257630"/>
            <a:ext cx="8229600" cy="931985"/>
          </a:xfrm>
        </p:spPr>
        <p:txBody>
          <a:bodyPr>
            <a:normAutofit/>
          </a:bodyPr>
          <a:lstStyle/>
          <a:p>
            <a:r>
              <a:rPr lang="en-US" sz="6000" b="1" dirty="0">
                <a:solidFill>
                  <a:schemeClr val="bg1"/>
                </a:solidFill>
                <a:effectLst>
                  <a:outerShdw blurRad="38100" dist="38100" dir="2700000" algn="tl">
                    <a:srgbClr val="000000">
                      <a:alpha val="43137"/>
                    </a:srgbClr>
                  </a:outerShdw>
                </a:effectLst>
              </a:rPr>
              <a:t>PCIT—Web Modules</a:t>
            </a:r>
          </a:p>
        </p:txBody>
      </p:sp>
      <p:sp>
        <p:nvSpPr>
          <p:cNvPr id="4" name="Content Placeholder 3"/>
          <p:cNvSpPr>
            <a:spLocks noGrp="1"/>
          </p:cNvSpPr>
          <p:nvPr>
            <p:ph idx="1"/>
          </p:nvPr>
        </p:nvSpPr>
        <p:spPr>
          <a:xfrm>
            <a:off x="1451429" y="1189615"/>
            <a:ext cx="8835571" cy="5409623"/>
          </a:xfrm>
        </p:spPr>
        <p:txBody>
          <a:bodyPr>
            <a:normAutofit fontScale="92500" lnSpcReduction="10000"/>
          </a:bodyPr>
          <a:lstStyle/>
          <a:p>
            <a:r>
              <a:rPr lang="en-US" sz="3000" b="1" dirty="0">
                <a:solidFill>
                  <a:schemeClr val="bg1"/>
                </a:solidFill>
                <a:effectLst>
                  <a:outerShdw blurRad="38100" dist="38100" dir="2700000" algn="tl">
                    <a:srgbClr val="000000">
                      <a:alpha val="43137"/>
                    </a:srgbClr>
                  </a:outerShdw>
                </a:effectLst>
              </a:rPr>
              <a:t>PCIT Overview</a:t>
            </a:r>
          </a:p>
          <a:p>
            <a:r>
              <a:rPr lang="en-US" sz="3000" b="1" dirty="0">
                <a:solidFill>
                  <a:schemeClr val="bg1"/>
                </a:solidFill>
                <a:effectLst>
                  <a:outerShdw blurRad="38100" dist="38100" dir="2700000" algn="tl">
                    <a:srgbClr val="000000">
                      <a:alpha val="43137"/>
                    </a:srgbClr>
                  </a:outerShdw>
                </a:effectLst>
              </a:rPr>
              <a:t>Intake Assessment</a:t>
            </a:r>
          </a:p>
          <a:p>
            <a:r>
              <a:rPr lang="en-US" sz="3000" b="1" dirty="0">
                <a:solidFill>
                  <a:schemeClr val="bg1"/>
                </a:solidFill>
                <a:effectLst>
                  <a:outerShdw blurRad="38100" dist="38100" dir="2700000" algn="tl">
                    <a:srgbClr val="000000">
                      <a:alpha val="43137"/>
                    </a:srgbClr>
                  </a:outerShdw>
                </a:effectLst>
              </a:rPr>
              <a:t>Dyadic Parent-Child Interaction Coding System</a:t>
            </a:r>
          </a:p>
          <a:p>
            <a:r>
              <a:rPr lang="en-US" sz="3000" b="1" dirty="0">
                <a:solidFill>
                  <a:schemeClr val="bg1"/>
                </a:solidFill>
                <a:effectLst>
                  <a:outerShdw blurRad="38100" dist="38100" dir="2700000" algn="tl">
                    <a:srgbClr val="000000">
                      <a:alpha val="43137"/>
                    </a:srgbClr>
                  </a:outerShdw>
                </a:effectLst>
              </a:rPr>
              <a:t>CDI Teaching Session</a:t>
            </a:r>
          </a:p>
          <a:p>
            <a:pPr lvl="1"/>
            <a:r>
              <a:rPr lang="en-US" sz="2600" b="1" dirty="0">
                <a:solidFill>
                  <a:schemeClr val="bg1"/>
                </a:solidFill>
                <a:effectLst>
                  <a:outerShdw blurRad="38100" dist="38100" dir="2700000" algn="tl">
                    <a:srgbClr val="000000">
                      <a:alpha val="43137"/>
                    </a:srgbClr>
                  </a:outerShdw>
                </a:effectLst>
              </a:rPr>
              <a:t>Relationship-building Skills: Praise, Reflection, Imitation, Description, and Enthusiasm</a:t>
            </a:r>
          </a:p>
          <a:p>
            <a:pPr lvl="1"/>
            <a:r>
              <a:rPr lang="en-US" sz="2600" b="1" dirty="0">
                <a:solidFill>
                  <a:schemeClr val="bg1"/>
                </a:solidFill>
                <a:effectLst>
                  <a:outerShdw blurRad="38100" dist="38100" dir="2700000" algn="tl">
                    <a:srgbClr val="000000">
                      <a:alpha val="43137"/>
                    </a:srgbClr>
                  </a:outerShdw>
                </a:effectLst>
              </a:rPr>
              <a:t>(PRIDE)</a:t>
            </a:r>
          </a:p>
          <a:p>
            <a:r>
              <a:rPr lang="en-US" sz="3000" b="1" dirty="0">
                <a:solidFill>
                  <a:schemeClr val="bg1"/>
                </a:solidFill>
                <a:effectLst>
                  <a:outerShdw blurRad="38100" dist="38100" dir="2700000" algn="tl">
                    <a:srgbClr val="000000">
                      <a:alpha val="43137"/>
                    </a:srgbClr>
                  </a:outerShdw>
                </a:effectLst>
              </a:rPr>
              <a:t>Coaching CDI Skills</a:t>
            </a:r>
          </a:p>
          <a:p>
            <a:r>
              <a:rPr lang="en-US" sz="3000" b="1" dirty="0">
                <a:solidFill>
                  <a:schemeClr val="bg1"/>
                </a:solidFill>
                <a:effectLst>
                  <a:outerShdw blurRad="38100" dist="38100" dir="2700000" algn="tl">
                    <a:srgbClr val="000000">
                      <a:alpha val="43137"/>
                    </a:srgbClr>
                  </a:outerShdw>
                </a:effectLst>
              </a:rPr>
              <a:t>PDI Teaching Session</a:t>
            </a:r>
          </a:p>
          <a:p>
            <a:r>
              <a:rPr lang="en-US" sz="3000" b="1" dirty="0">
                <a:solidFill>
                  <a:schemeClr val="bg1"/>
                </a:solidFill>
                <a:effectLst>
                  <a:outerShdw blurRad="38100" dist="38100" dir="2700000" algn="tl">
                    <a:srgbClr val="000000">
                      <a:alpha val="43137"/>
                    </a:srgbClr>
                  </a:outerShdw>
                </a:effectLst>
              </a:rPr>
              <a:t>Coaching PDI Skills</a:t>
            </a:r>
          </a:p>
          <a:p>
            <a:r>
              <a:rPr lang="en-US" sz="3000" b="1" dirty="0">
                <a:solidFill>
                  <a:schemeClr val="bg1"/>
                </a:solidFill>
                <a:effectLst>
                  <a:outerShdw blurRad="38100" dist="38100" dir="2700000" algn="tl">
                    <a:srgbClr val="000000">
                      <a:alpha val="43137"/>
                    </a:srgbClr>
                  </a:outerShdw>
                </a:effectLst>
              </a:rPr>
              <a:t>Addressing Parenting Styles</a:t>
            </a:r>
          </a:p>
          <a:p>
            <a:r>
              <a:rPr lang="en-US" sz="3000" b="1" dirty="0">
                <a:solidFill>
                  <a:schemeClr val="bg1"/>
                </a:solidFill>
                <a:effectLst>
                  <a:outerShdw blurRad="38100" dist="38100" dir="2700000" algn="tl">
                    <a:srgbClr val="000000">
                      <a:alpha val="43137"/>
                    </a:srgbClr>
                  </a:outerShdw>
                </a:effectLst>
              </a:rPr>
              <a:t>Cultural Considerations in PCIT</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3503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05000" y="304800"/>
            <a:ext cx="8229600" cy="1143000"/>
          </a:xfrm>
        </p:spPr>
        <p:txBody>
          <a:bodyPr/>
          <a:lstStyle/>
          <a:p>
            <a:pPr>
              <a:defRPr/>
            </a:pPr>
            <a:r>
              <a:rPr lang="en-US" b="1" dirty="0">
                <a:solidFill>
                  <a:srgbClr val="00B0F0"/>
                </a:solidFill>
                <a:effectLst>
                  <a:outerShdw blurRad="38100" dist="38100" dir="2700000" algn="tl">
                    <a:srgbClr val="000000">
                      <a:alpha val="43137"/>
                    </a:srgbClr>
                  </a:outerShdw>
                </a:effectLst>
              </a:rPr>
              <a:t>Child-Directed Interaction</a:t>
            </a:r>
          </a:p>
        </p:txBody>
      </p:sp>
      <p:sp>
        <p:nvSpPr>
          <p:cNvPr id="7" name="Rectangle 6"/>
          <p:cNvSpPr>
            <a:spLocks noChangeArrowheads="1"/>
          </p:cNvSpPr>
          <p:nvPr/>
        </p:nvSpPr>
        <p:spPr bwMode="auto">
          <a:xfrm>
            <a:off x="1752600" y="1981200"/>
            <a:ext cx="3276600" cy="39624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tx2"/>
              </a:buClr>
              <a:buSzPct val="200000"/>
              <a:buFont typeface="Monotype Sorts" pitchFamily="2" charset="2"/>
              <a:buChar char=" "/>
              <a:defRPr/>
            </a:pPr>
            <a:r>
              <a:rPr lang="en-US" sz="3200" b="1" dirty="0">
                <a:solidFill>
                  <a:schemeClr val="bg1"/>
                </a:solidFill>
              </a:rPr>
              <a:t>    </a:t>
            </a:r>
            <a:r>
              <a:rPr lang="en-US" sz="3600" b="1" u="sng" dirty="0">
                <a:solidFill>
                  <a:schemeClr val="bg1"/>
                </a:solidFill>
              </a:rPr>
              <a:t>DO</a:t>
            </a:r>
            <a:endParaRPr lang="en-US" sz="3200" b="1" u="sng" dirty="0">
              <a:solidFill>
                <a:schemeClr val="bg1"/>
              </a:solidFill>
            </a:endParaRPr>
          </a:p>
          <a:p>
            <a:pPr marL="742950" lvl="1" indent="-285750" eaLnBrk="0" hangingPunct="0">
              <a:spcBef>
                <a:spcPct val="20000"/>
              </a:spcBef>
              <a:buClr>
                <a:schemeClr val="bg1"/>
              </a:buClr>
              <a:buFont typeface="Arial" pitchFamily="34" charset="0"/>
              <a:buChar char="•"/>
              <a:defRPr/>
            </a:pPr>
            <a:r>
              <a:rPr lang="en-US" sz="3200" b="1" dirty="0">
                <a:solidFill>
                  <a:schemeClr val="bg1"/>
                </a:solidFill>
              </a:rPr>
              <a:t>Praise</a:t>
            </a:r>
          </a:p>
          <a:p>
            <a:pPr marL="742950" lvl="1" indent="-285750" eaLnBrk="0" hangingPunct="0">
              <a:spcBef>
                <a:spcPct val="20000"/>
              </a:spcBef>
              <a:buClr>
                <a:schemeClr val="bg1"/>
              </a:buClr>
              <a:buFont typeface="Arial" pitchFamily="34" charset="0"/>
              <a:buChar char="•"/>
              <a:defRPr/>
            </a:pPr>
            <a:r>
              <a:rPr lang="en-US" sz="3200" b="1" dirty="0">
                <a:solidFill>
                  <a:schemeClr val="bg1"/>
                </a:solidFill>
              </a:rPr>
              <a:t>Reflect</a:t>
            </a:r>
          </a:p>
          <a:p>
            <a:pPr marL="742950" lvl="1" indent="-285750" eaLnBrk="0" hangingPunct="0">
              <a:spcBef>
                <a:spcPct val="20000"/>
              </a:spcBef>
              <a:buClr>
                <a:schemeClr val="bg1"/>
              </a:buClr>
              <a:buFont typeface="Arial" pitchFamily="34" charset="0"/>
              <a:buChar char="•"/>
              <a:defRPr/>
            </a:pPr>
            <a:r>
              <a:rPr lang="en-US" sz="3200" b="1" dirty="0">
                <a:solidFill>
                  <a:schemeClr val="bg1"/>
                </a:solidFill>
              </a:rPr>
              <a:t>Imitate</a:t>
            </a:r>
          </a:p>
          <a:p>
            <a:pPr marL="742950" lvl="1" indent="-285750" eaLnBrk="0" hangingPunct="0">
              <a:spcBef>
                <a:spcPct val="20000"/>
              </a:spcBef>
              <a:buClr>
                <a:schemeClr val="bg1"/>
              </a:buClr>
              <a:buFont typeface="Arial" pitchFamily="34" charset="0"/>
              <a:buChar char="•"/>
              <a:defRPr/>
            </a:pPr>
            <a:r>
              <a:rPr lang="en-US" sz="3200" b="1" dirty="0">
                <a:solidFill>
                  <a:schemeClr val="bg1"/>
                </a:solidFill>
              </a:rPr>
              <a:t>Describe</a:t>
            </a:r>
          </a:p>
          <a:p>
            <a:pPr marL="742950" lvl="1" indent="-285750" eaLnBrk="0" hangingPunct="0">
              <a:spcBef>
                <a:spcPct val="20000"/>
              </a:spcBef>
              <a:buClr>
                <a:schemeClr val="bg1"/>
              </a:buClr>
              <a:buFont typeface="Arial" pitchFamily="34" charset="0"/>
              <a:buChar char="•"/>
              <a:defRPr/>
            </a:pPr>
            <a:r>
              <a:rPr lang="en-US" sz="3200" b="1" dirty="0">
                <a:solidFill>
                  <a:schemeClr val="bg1"/>
                </a:solidFill>
              </a:rPr>
              <a:t>Enthusiasm</a:t>
            </a:r>
            <a:endParaRPr lang="en-US" sz="2800" b="1" dirty="0">
              <a:solidFill>
                <a:schemeClr val="bg1"/>
              </a:solidFill>
            </a:endParaRPr>
          </a:p>
        </p:txBody>
      </p:sp>
      <p:sp>
        <p:nvSpPr>
          <p:cNvPr id="8" name="Rectangle 5"/>
          <p:cNvSpPr>
            <a:spLocks noChangeArrowheads="1"/>
          </p:cNvSpPr>
          <p:nvPr/>
        </p:nvSpPr>
        <p:spPr bwMode="auto">
          <a:xfrm>
            <a:off x="5562600" y="1981200"/>
            <a:ext cx="4800600" cy="31750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defRPr/>
            </a:pPr>
            <a:r>
              <a:rPr lang="en-US" sz="2800" b="1" dirty="0">
                <a:effectLst>
                  <a:outerShdw blurRad="38100" dist="38100" dir="2700000" algn="tl">
                    <a:srgbClr val="FFFFFF"/>
                  </a:outerShdw>
                </a:effectLst>
              </a:rPr>
              <a:t>       </a:t>
            </a:r>
            <a:r>
              <a:rPr lang="en-US" sz="4000" b="1" u="sng" dirty="0">
                <a:solidFill>
                  <a:schemeClr val="bg1"/>
                </a:solidFill>
                <a:effectLst>
                  <a:outerShdw blurRad="38100" dist="38100" dir="2700000" algn="tl">
                    <a:srgbClr val="000000"/>
                  </a:outerShdw>
                </a:effectLst>
              </a:rPr>
              <a:t>DON’T</a:t>
            </a:r>
            <a:endParaRPr lang="en-US" sz="3600" b="1" u="sng" dirty="0">
              <a:solidFill>
                <a:schemeClr val="bg1"/>
              </a:solidFill>
              <a:effectLst>
                <a:outerShdw blurRad="38100" dist="38100" dir="2700000" algn="tl">
                  <a:srgbClr val="000000"/>
                </a:outerShdw>
              </a:effectLst>
            </a:endParaRPr>
          </a:p>
          <a:p>
            <a:pPr marL="742950" lvl="1" indent="-285750" eaLnBrk="0" hangingPunct="0">
              <a:spcBef>
                <a:spcPct val="20000"/>
              </a:spcBef>
              <a:buClr>
                <a:schemeClr val="bg1"/>
              </a:buClr>
              <a:buFont typeface="Arial" pitchFamily="34" charset="0"/>
              <a:buChar char="•"/>
              <a:defRPr/>
            </a:pPr>
            <a:r>
              <a:rPr lang="en-US" sz="3600" b="1" dirty="0">
                <a:solidFill>
                  <a:schemeClr val="bg1"/>
                </a:solidFill>
                <a:effectLst>
                  <a:outerShdw blurRad="38100" dist="38100" dir="2700000" algn="tl">
                    <a:srgbClr val="000000"/>
                  </a:outerShdw>
                </a:effectLst>
              </a:rPr>
              <a:t>Give Commands</a:t>
            </a:r>
          </a:p>
          <a:p>
            <a:pPr marL="742950" lvl="1" indent="-285750" eaLnBrk="0" hangingPunct="0">
              <a:spcBef>
                <a:spcPct val="20000"/>
              </a:spcBef>
              <a:buClr>
                <a:schemeClr val="bg1"/>
              </a:buClr>
              <a:buFont typeface="Arial" pitchFamily="34" charset="0"/>
              <a:buChar char="•"/>
              <a:defRPr/>
            </a:pPr>
            <a:r>
              <a:rPr lang="en-US" sz="3600" b="1" dirty="0">
                <a:solidFill>
                  <a:schemeClr val="bg1"/>
                </a:solidFill>
                <a:effectLst>
                  <a:outerShdw blurRad="38100" dist="38100" dir="2700000" algn="tl">
                    <a:srgbClr val="000000"/>
                  </a:outerShdw>
                </a:effectLst>
              </a:rPr>
              <a:t>Ask Questions</a:t>
            </a:r>
          </a:p>
          <a:p>
            <a:pPr marL="742950" lvl="1" indent="-285750" eaLnBrk="0" hangingPunct="0">
              <a:spcBef>
                <a:spcPct val="20000"/>
              </a:spcBef>
              <a:buClr>
                <a:schemeClr val="bg1"/>
              </a:buClr>
              <a:buFont typeface="Arial" pitchFamily="34" charset="0"/>
              <a:buChar char="•"/>
              <a:defRPr/>
            </a:pPr>
            <a:r>
              <a:rPr lang="en-US" sz="3600" b="1" dirty="0">
                <a:solidFill>
                  <a:schemeClr val="bg1"/>
                </a:solidFill>
                <a:effectLst>
                  <a:outerShdw blurRad="38100" dist="38100" dir="2700000" algn="tl">
                    <a:srgbClr val="000000"/>
                  </a:outerShdw>
                </a:effectLst>
              </a:rPr>
              <a:t>Criticize</a:t>
            </a:r>
            <a:endParaRPr lang="en-US" sz="28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091314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114" y="203200"/>
            <a:ext cx="9209314" cy="990600"/>
          </a:xfrm>
        </p:spPr>
        <p:txBody>
          <a:bodyPr>
            <a:noAutofit/>
          </a:bodyPr>
          <a:lstStyle/>
          <a:p>
            <a:pPr>
              <a:defRPr/>
            </a:pPr>
            <a:r>
              <a:rPr lang="en-US" sz="6000" b="1" dirty="0">
                <a:solidFill>
                  <a:schemeClr val="bg1"/>
                </a:solidFill>
                <a:effectLst>
                  <a:outerShdw blurRad="38100" dist="38100" dir="2700000" algn="tl">
                    <a:srgbClr val="000000">
                      <a:alpha val="43137"/>
                    </a:srgbClr>
                  </a:outerShdw>
                </a:effectLst>
              </a:rPr>
              <a:t>Parent-Directed Interaction</a:t>
            </a:r>
          </a:p>
        </p:txBody>
      </p:sp>
      <p:sp>
        <p:nvSpPr>
          <p:cNvPr id="7" name="Rectangle 6"/>
          <p:cNvSpPr>
            <a:spLocks noGrp="1" noChangeArrowheads="1"/>
          </p:cNvSpPr>
          <p:nvPr>
            <p:ph idx="1"/>
          </p:nvPr>
        </p:nvSpPr>
        <p:spPr>
          <a:xfrm>
            <a:off x="1320800" y="1193800"/>
            <a:ext cx="8813800" cy="5024438"/>
          </a:xfrm>
        </p:spPr>
        <p:txBody>
          <a:bodyPr>
            <a:noAutofit/>
          </a:bodyPr>
          <a:lstStyle/>
          <a:p>
            <a:pPr marL="320040" indent="-320040">
              <a:spcBef>
                <a:spcPct val="50000"/>
              </a:spcBef>
              <a:buFont typeface="Wingdings 2"/>
              <a:buChar char=""/>
              <a:defRPr/>
            </a:pPr>
            <a:r>
              <a:rPr lang="en-US" sz="3200" b="1" dirty="0">
                <a:solidFill>
                  <a:schemeClr val="bg1"/>
                </a:solidFill>
                <a:effectLst>
                  <a:outerShdw blurRad="38100" dist="38100" dir="2700000" algn="tl">
                    <a:srgbClr val="000000">
                      <a:alpha val="43137"/>
                    </a:srgbClr>
                  </a:outerShdw>
                </a:effectLst>
              </a:rPr>
              <a:t>Direct (telling, not asking)</a:t>
            </a:r>
          </a:p>
          <a:p>
            <a:pPr marL="320040" indent="-320040">
              <a:spcBef>
                <a:spcPct val="50000"/>
              </a:spcBef>
              <a:buFont typeface="Wingdings 2"/>
              <a:buChar char=""/>
              <a:defRPr/>
            </a:pPr>
            <a:r>
              <a:rPr lang="en-US" sz="3200" b="1" dirty="0">
                <a:solidFill>
                  <a:schemeClr val="bg1"/>
                </a:solidFill>
                <a:effectLst>
                  <a:outerShdw blurRad="38100" dist="38100" dir="2700000" algn="tl">
                    <a:srgbClr val="000000">
                      <a:alpha val="43137"/>
                    </a:srgbClr>
                  </a:outerShdw>
                </a:effectLst>
              </a:rPr>
              <a:t>Positive (what to DO, not stop doing)</a:t>
            </a:r>
          </a:p>
          <a:p>
            <a:pPr marL="320040" indent="-320040">
              <a:spcBef>
                <a:spcPct val="50000"/>
              </a:spcBef>
              <a:buFont typeface="Wingdings 2"/>
              <a:buChar char=""/>
              <a:defRPr/>
            </a:pPr>
            <a:r>
              <a:rPr lang="en-US" sz="3200" b="1" dirty="0">
                <a:solidFill>
                  <a:schemeClr val="bg1"/>
                </a:solidFill>
                <a:effectLst>
                  <a:outerShdw blurRad="38100" dist="38100" dir="2700000" algn="tl">
                    <a:srgbClr val="000000">
                      <a:alpha val="43137"/>
                    </a:srgbClr>
                  </a:outerShdw>
                </a:effectLst>
              </a:rPr>
              <a:t>Single (one at a time)</a:t>
            </a:r>
          </a:p>
          <a:p>
            <a:pPr marL="320040" indent="-320040">
              <a:spcBef>
                <a:spcPct val="50000"/>
              </a:spcBef>
              <a:buFont typeface="Wingdings 2"/>
              <a:buChar char=""/>
              <a:defRPr/>
            </a:pPr>
            <a:r>
              <a:rPr lang="en-US" sz="3200" b="1" dirty="0">
                <a:solidFill>
                  <a:schemeClr val="bg1"/>
                </a:solidFill>
                <a:effectLst>
                  <a:outerShdw blurRad="38100" dist="38100" dir="2700000" algn="tl">
                    <a:srgbClr val="000000">
                      <a:alpha val="43137"/>
                    </a:srgbClr>
                  </a:outerShdw>
                </a:effectLst>
              </a:rPr>
              <a:t>Specific (not vague)</a:t>
            </a:r>
          </a:p>
          <a:p>
            <a:pPr marL="320040" indent="-320040">
              <a:spcBef>
                <a:spcPct val="50000"/>
              </a:spcBef>
              <a:buFont typeface="Wingdings 2"/>
              <a:buChar char=""/>
              <a:defRPr/>
            </a:pPr>
            <a:r>
              <a:rPr lang="en-US" sz="3200" b="1" dirty="0">
                <a:solidFill>
                  <a:schemeClr val="bg1"/>
                </a:solidFill>
                <a:effectLst>
                  <a:outerShdw blurRad="38100" dist="38100" dir="2700000" algn="tl">
                    <a:srgbClr val="000000">
                      <a:alpha val="43137"/>
                    </a:srgbClr>
                  </a:outerShdw>
                </a:effectLst>
              </a:rPr>
              <a:t>Age-appropriate</a:t>
            </a:r>
          </a:p>
          <a:p>
            <a:pPr marL="320040" indent="-320040">
              <a:spcBef>
                <a:spcPct val="45000"/>
              </a:spcBef>
              <a:buFont typeface="Wingdings 2"/>
              <a:buChar char=""/>
              <a:defRPr/>
            </a:pPr>
            <a:r>
              <a:rPr lang="en-US" sz="3200" b="1" dirty="0">
                <a:solidFill>
                  <a:schemeClr val="bg1"/>
                </a:solidFill>
                <a:effectLst>
                  <a:outerShdw blurRad="38100" dist="38100" dir="2700000" algn="tl">
                    <a:srgbClr val="000000">
                      <a:alpha val="43137"/>
                    </a:srgbClr>
                  </a:outerShdw>
                </a:effectLst>
              </a:rPr>
              <a:t>Given in a normal tone of voice</a:t>
            </a:r>
          </a:p>
          <a:p>
            <a:pPr marL="320040" indent="-320040">
              <a:spcBef>
                <a:spcPct val="45000"/>
              </a:spcBef>
              <a:buFont typeface="Wingdings 2"/>
              <a:buChar char=""/>
              <a:defRPr/>
            </a:pPr>
            <a:r>
              <a:rPr lang="en-US" sz="3200" b="1" dirty="0">
                <a:solidFill>
                  <a:schemeClr val="bg1"/>
                </a:solidFill>
                <a:effectLst>
                  <a:outerShdw blurRad="38100" dist="38100" dir="2700000" algn="tl">
                    <a:srgbClr val="000000">
                      <a:alpha val="43137"/>
                    </a:srgbClr>
                  </a:outerShdw>
                </a:effectLst>
              </a:rPr>
              <a:t>Polite and respectful (Please... )</a:t>
            </a:r>
          </a:p>
          <a:p>
            <a:pPr marL="320040" indent="-320040">
              <a:spcBef>
                <a:spcPct val="45000"/>
              </a:spcBef>
              <a:buFont typeface="Wingdings 2"/>
              <a:buChar char=""/>
              <a:defRPr/>
            </a:pPr>
            <a:r>
              <a:rPr lang="en-US" sz="3200" b="1" dirty="0">
                <a:solidFill>
                  <a:schemeClr val="bg1"/>
                </a:solidFill>
                <a:effectLst>
                  <a:outerShdw blurRad="38100" dist="38100" dir="2700000" algn="tl">
                    <a:srgbClr val="000000">
                      <a:alpha val="43137"/>
                    </a:srgbClr>
                  </a:outerShdw>
                </a:effectLst>
              </a:rPr>
              <a:t>Explained </a:t>
            </a:r>
            <a:r>
              <a:rPr lang="en-US" sz="3200" b="1" u="sng" dirty="0">
                <a:solidFill>
                  <a:schemeClr val="bg1"/>
                </a:solidFill>
                <a:effectLst>
                  <a:outerShdw blurRad="38100" dist="38100" dir="2700000" algn="tl">
                    <a:srgbClr val="000000">
                      <a:alpha val="43137"/>
                    </a:srgbClr>
                  </a:outerShdw>
                </a:effectLst>
              </a:rPr>
              <a:t>before</a:t>
            </a:r>
            <a:r>
              <a:rPr lang="en-US" sz="3200" b="1" dirty="0">
                <a:solidFill>
                  <a:schemeClr val="bg1"/>
                </a:solidFill>
                <a:effectLst>
                  <a:outerShdw blurRad="38100" dist="38100" dir="2700000" algn="tl">
                    <a:srgbClr val="000000">
                      <a:alpha val="43137"/>
                    </a:srgbClr>
                  </a:outerShdw>
                </a:effectLst>
              </a:rPr>
              <a:t> given or </a:t>
            </a:r>
            <a:r>
              <a:rPr lang="en-US" sz="3200" b="1" u="sng" dirty="0">
                <a:solidFill>
                  <a:schemeClr val="bg1"/>
                </a:solidFill>
                <a:effectLst>
                  <a:outerShdw blurRad="38100" dist="38100" dir="2700000" algn="tl">
                    <a:srgbClr val="000000">
                      <a:alpha val="43137"/>
                    </a:srgbClr>
                  </a:outerShdw>
                </a:effectLst>
              </a:rPr>
              <a:t>after</a:t>
            </a:r>
            <a:r>
              <a:rPr lang="en-US" sz="3200" b="1" dirty="0">
                <a:solidFill>
                  <a:schemeClr val="bg1"/>
                </a:solidFill>
                <a:effectLst>
                  <a:outerShdw blurRad="38100" dist="38100" dir="2700000" algn="tl">
                    <a:srgbClr val="000000">
                      <a:alpha val="43137"/>
                    </a:srgbClr>
                  </a:outerShdw>
                </a:effectLst>
              </a:rPr>
              <a:t> obeyed</a:t>
            </a:r>
          </a:p>
        </p:txBody>
      </p:sp>
    </p:spTree>
    <p:extLst>
      <p:ext uri="{BB962C8B-B14F-4D97-AF65-F5344CB8AC3E}">
        <p14:creationId xmlns:p14="http://schemas.microsoft.com/office/powerpoint/2010/main" val="216221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04801"/>
            <a:ext cx="8229600" cy="1066800"/>
          </a:xfrm>
        </p:spPr>
        <p:txBody>
          <a:bodyPr>
            <a:normAutofit/>
          </a:bodyPr>
          <a:lstStyle/>
          <a:p>
            <a:r>
              <a:rPr lang="en-US" sz="5400" b="1" dirty="0">
                <a:solidFill>
                  <a:schemeClr val="bg1"/>
                </a:solidFill>
                <a:effectLst>
                  <a:outerShdw blurRad="38100" dist="38100" dir="2700000" algn="tl">
                    <a:srgbClr val="000000">
                      <a:alpha val="43137"/>
                    </a:srgbClr>
                  </a:outerShdw>
                </a:effectLst>
              </a:rPr>
              <a:t>Other Trauma Treatments</a:t>
            </a:r>
          </a:p>
        </p:txBody>
      </p:sp>
      <p:sp>
        <p:nvSpPr>
          <p:cNvPr id="3" name="Content Placeholder 2"/>
          <p:cNvSpPr>
            <a:spLocks noGrp="1"/>
          </p:cNvSpPr>
          <p:nvPr>
            <p:ph idx="1"/>
          </p:nvPr>
        </p:nvSpPr>
        <p:spPr>
          <a:xfrm>
            <a:off x="584199" y="1371601"/>
            <a:ext cx="10156371" cy="5203370"/>
          </a:xfrm>
        </p:spPr>
        <p:txBody>
          <a:bodyPr>
            <a:normAutofit fontScale="92500" lnSpcReduction="20000"/>
          </a:bodyPr>
          <a:lstStyle/>
          <a:p>
            <a:r>
              <a:rPr lang="en-US" sz="4000" b="1" i="1" dirty="0">
                <a:solidFill>
                  <a:schemeClr val="bg1"/>
                </a:solidFill>
                <a:effectLst>
                  <a:outerShdw blurRad="38100" dist="38100" dir="2700000" algn="tl">
                    <a:srgbClr val="000000">
                      <a:alpha val="43137"/>
                    </a:srgbClr>
                  </a:outerShdw>
                </a:effectLst>
              </a:rPr>
              <a:t>Eye Movement Desensitization and Reprocessing (EMDR)  </a:t>
            </a:r>
            <a:r>
              <a:rPr lang="en-US" sz="4000" b="1" dirty="0">
                <a:solidFill>
                  <a:schemeClr val="bg1"/>
                </a:solidFill>
                <a:effectLst>
                  <a:outerShdw blurRad="38100" dist="38100" dir="2700000" algn="tl">
                    <a:srgbClr val="000000">
                      <a:alpha val="43137"/>
                    </a:srgbClr>
                  </a:outerShdw>
                </a:effectLst>
              </a:rPr>
              <a:t>(ages 2-17) Rating of 1</a:t>
            </a:r>
          </a:p>
          <a:p>
            <a:r>
              <a:rPr lang="en-US" sz="4000" b="1" i="1" dirty="0">
                <a:solidFill>
                  <a:schemeClr val="bg1"/>
                </a:solidFill>
                <a:effectLst>
                  <a:outerShdw blurRad="38100" dist="38100" dir="2700000" algn="tl">
                    <a:srgbClr val="000000">
                      <a:alpha val="43137"/>
                    </a:srgbClr>
                  </a:outerShdw>
                </a:effectLst>
              </a:rPr>
              <a:t>Child-Parent Psychotherapy (CPP)</a:t>
            </a:r>
            <a:r>
              <a:rPr lang="en-US" sz="4000" b="1" dirty="0">
                <a:solidFill>
                  <a:schemeClr val="bg1"/>
                </a:solidFill>
                <a:effectLst>
                  <a:outerShdw blurRad="38100" dist="38100" dir="2700000" algn="tl">
                    <a:srgbClr val="000000">
                      <a:alpha val="43137"/>
                    </a:srgbClr>
                  </a:outerShdw>
                </a:effectLst>
              </a:rPr>
              <a:t> (ages 0-5) Rating of 2</a:t>
            </a:r>
          </a:p>
          <a:p>
            <a:r>
              <a:rPr lang="en-US" sz="4000" b="1" dirty="0">
                <a:solidFill>
                  <a:schemeClr val="bg1"/>
                </a:solidFill>
                <a:effectLst>
                  <a:outerShdw blurRad="38100" dist="38100" dir="2700000" algn="tl">
                    <a:srgbClr val="000000">
                      <a:alpha val="43137"/>
                    </a:srgbClr>
                  </a:outerShdw>
                </a:effectLst>
              </a:rPr>
              <a:t> </a:t>
            </a:r>
            <a:r>
              <a:rPr lang="en-US" sz="4000" b="1" i="1" dirty="0">
                <a:solidFill>
                  <a:schemeClr val="bg1"/>
                </a:solidFill>
                <a:effectLst>
                  <a:outerShdw blurRad="38100" dist="38100" dir="2700000" algn="tl">
                    <a:srgbClr val="000000">
                      <a:alpha val="43137"/>
                    </a:srgbClr>
                  </a:outerShdw>
                </a:effectLst>
              </a:rPr>
              <a:t>Child and Family Traumatic Stress Intervention </a:t>
            </a:r>
            <a:r>
              <a:rPr lang="en-US" sz="4000" b="1" dirty="0">
                <a:solidFill>
                  <a:schemeClr val="bg1"/>
                </a:solidFill>
                <a:effectLst>
                  <a:outerShdw blurRad="38100" dist="38100" dir="2700000" algn="tl">
                    <a:srgbClr val="000000">
                      <a:alpha val="43137"/>
                    </a:srgbClr>
                  </a:outerShdw>
                </a:effectLst>
              </a:rPr>
              <a:t>(CFTSI) (ages 7-18) Rating of 3</a:t>
            </a:r>
          </a:p>
          <a:p>
            <a:endParaRPr lang="en-US" sz="4000" b="1" dirty="0">
              <a:solidFill>
                <a:schemeClr val="bg1"/>
              </a:solidFill>
              <a:effectLst>
                <a:outerShdw blurRad="38100" dist="38100" dir="2700000" algn="tl">
                  <a:srgbClr val="000000">
                    <a:alpha val="43137"/>
                  </a:srgbClr>
                </a:outerShdw>
              </a:effectLst>
            </a:endParaRPr>
          </a:p>
          <a:p>
            <a:r>
              <a:rPr lang="en-US" sz="4000" b="1" u="sng" dirty="0">
                <a:solidFill>
                  <a:schemeClr val="bg1"/>
                </a:solidFill>
                <a:effectLst>
                  <a:outerShdw blurRad="38100" dist="38100" dir="2700000" algn="tl">
                    <a:srgbClr val="000000">
                      <a:alpha val="43137"/>
                    </a:srgbClr>
                  </a:outerShdw>
                </a:effectLst>
              </a:rPr>
              <a:t>Physical Abuse</a:t>
            </a:r>
          </a:p>
          <a:p>
            <a:pPr lvl="1"/>
            <a:r>
              <a:rPr lang="en-US" sz="3600" b="1" i="1" dirty="0">
                <a:solidFill>
                  <a:schemeClr val="bg1"/>
                </a:solidFill>
                <a:effectLst>
                  <a:outerShdw blurRad="38100" dist="38100" dir="2700000" algn="tl">
                    <a:srgbClr val="000000">
                      <a:alpha val="43137"/>
                    </a:srgbClr>
                  </a:outerShdw>
                </a:effectLst>
              </a:rPr>
              <a:t>Alternatives for Families: A Cognitive-Behavioral Therapy (AF-CBT) (</a:t>
            </a:r>
            <a:r>
              <a:rPr lang="en-US" sz="3600" b="1" dirty="0">
                <a:solidFill>
                  <a:schemeClr val="bg1"/>
                </a:solidFill>
                <a:effectLst>
                  <a:outerShdw blurRad="38100" dist="38100" dir="2700000" algn="tl">
                    <a:srgbClr val="000000">
                      <a:alpha val="43137"/>
                    </a:srgbClr>
                  </a:outerShdw>
                </a:effectLst>
              </a:rPr>
              <a:t>children ages 6-15 + families) Rating of 3</a:t>
            </a:r>
          </a:p>
          <a:p>
            <a:endParaRPr lang="en-US" sz="3600" dirty="0">
              <a:solidFill>
                <a:schemeClr val="bg1"/>
              </a:solidFill>
              <a:effectLst>
                <a:outerShdw blurRad="38100" dist="38100" dir="2700000" algn="tl">
                  <a:srgbClr val="000000">
                    <a:alpha val="43137"/>
                  </a:srgbClr>
                </a:outerShdw>
              </a:effectLst>
            </a:endParaRPr>
          </a:p>
          <a:p>
            <a:endParaRPr lang="en-US" dirty="0"/>
          </a:p>
          <a:p>
            <a:endParaRPr lang="en-US" dirty="0"/>
          </a:p>
        </p:txBody>
      </p:sp>
    </p:spTree>
    <p:extLst>
      <p:ext uri="{BB962C8B-B14F-4D97-AF65-F5344CB8AC3E}">
        <p14:creationId xmlns:p14="http://schemas.microsoft.com/office/powerpoint/2010/main" val="161469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599" y="1690688"/>
            <a:ext cx="11219543" cy="5043941"/>
          </a:xfrm>
        </p:spPr>
        <p:txBody>
          <a:bodyPr>
            <a:normAutofit lnSpcReduction="10000"/>
          </a:bodyPr>
          <a:lstStyle/>
          <a:p>
            <a:r>
              <a:rPr lang="en-US" sz="3000" b="1" dirty="0">
                <a:solidFill>
                  <a:schemeClr val="bg1"/>
                </a:solidFill>
                <a:effectLst>
                  <a:outerShdw blurRad="38100" dist="38100" dir="2700000" algn="tl">
                    <a:srgbClr val="000000">
                      <a:alpha val="43137"/>
                    </a:srgbClr>
                  </a:outerShdw>
                </a:effectLst>
              </a:rPr>
              <a:t>Outcome measures must be reliable and valid, and administered consistently and accurately across all subjects.</a:t>
            </a:r>
          </a:p>
          <a:p>
            <a:r>
              <a:rPr lang="en-US" sz="3000" b="1" dirty="0">
                <a:solidFill>
                  <a:schemeClr val="bg1"/>
                </a:solidFill>
                <a:effectLst>
                  <a:outerShdw blurRad="38100" dist="38100" dir="2700000" algn="tl">
                    <a:srgbClr val="000000">
                      <a:alpha val="43137"/>
                    </a:srgbClr>
                  </a:outerShdw>
                </a:effectLst>
              </a:rPr>
              <a:t>If multiple outcome studies have been published, the overall weight of the evidence supports the benefit of the practice.</a:t>
            </a:r>
          </a:p>
          <a:p>
            <a:r>
              <a:rPr lang="en-US" sz="3000" b="1" dirty="0">
                <a:solidFill>
                  <a:schemeClr val="bg1"/>
                </a:solidFill>
                <a:effectLst>
                  <a:outerShdw blurRad="38100" dist="38100" dir="2700000" algn="tl">
                    <a:srgbClr val="000000">
                      <a:alpha val="43137"/>
                    </a:srgbClr>
                  </a:outerShdw>
                </a:effectLst>
              </a:rPr>
              <a:t>There is no case data suggesting a risk of harm that: a) was probably caused by the treatment and b) the harm was severe or frequent.</a:t>
            </a:r>
          </a:p>
          <a:p>
            <a:r>
              <a:rPr lang="en-US" sz="3000" b="1" dirty="0">
                <a:solidFill>
                  <a:schemeClr val="bg1"/>
                </a:solidFill>
                <a:effectLst>
                  <a:outerShdw blurRad="38100" dist="38100" dir="2700000" algn="tl">
                    <a:srgbClr val="000000">
                      <a:alpha val="43137"/>
                    </a:srgbClr>
                  </a:outerShdw>
                </a:effectLst>
              </a:rPr>
              <a:t>There is no legal or empirical basis suggesting that, compared to its likely benefits, the practice constitutes a risk of harm to those receiving it.</a:t>
            </a:r>
          </a:p>
          <a:p>
            <a:r>
              <a:rPr lang="en-US" sz="3000" b="1" dirty="0">
                <a:solidFill>
                  <a:schemeClr val="bg1"/>
                </a:solidFill>
                <a:effectLst>
                  <a:outerShdw blurRad="38100" dist="38100" dir="2700000" algn="tl">
                    <a:srgbClr val="000000">
                      <a:alpha val="43137"/>
                    </a:srgbClr>
                  </a:outerShdw>
                </a:effectLst>
              </a:rPr>
              <a:t>The practice has a book, manual, and/or other available writings that specify components of the service and describe how to administer it.</a:t>
            </a:r>
          </a:p>
          <a:p>
            <a:pPr marL="0" indent="0">
              <a:buNone/>
            </a:pPr>
            <a:endParaRPr lang="en-US" dirty="0"/>
          </a:p>
        </p:txBody>
      </p:sp>
      <p:sp>
        <p:nvSpPr>
          <p:cNvPr id="4" name="Title 1"/>
          <p:cNvSpPr>
            <a:spLocks noGrp="1"/>
          </p:cNvSpPr>
          <p:nvPr>
            <p:ph type="title"/>
          </p:nvPr>
        </p:nvSpPr>
        <p:spPr>
          <a:xfrm>
            <a:off x="838200" y="365125"/>
            <a:ext cx="10990942" cy="1325563"/>
          </a:xfrm>
        </p:spPr>
        <p:txBody>
          <a:bodyPr>
            <a:normAutofit fontScale="90000"/>
          </a:bodyPr>
          <a:lstStyle/>
          <a:p>
            <a:r>
              <a:rPr lang="en-US" sz="5300" b="1" dirty="0">
                <a:solidFill>
                  <a:schemeClr val="bg1"/>
                </a:solidFill>
                <a:effectLst>
                  <a:outerShdw blurRad="38100" dist="38100" dir="2700000" algn="tl">
                    <a:srgbClr val="000000">
                      <a:alpha val="43137"/>
                    </a:srgbClr>
                  </a:outerShdw>
                </a:effectLst>
              </a:rPr>
              <a:t>1--Well-Supported by Research Evidence</a:t>
            </a:r>
            <a:r>
              <a:rPr lang="en-US" dirty="0"/>
              <a:t/>
            </a:r>
            <a:br>
              <a:rPr lang="en-US" dirty="0"/>
            </a:br>
            <a:endParaRPr lang="en-US" dirty="0"/>
          </a:p>
        </p:txBody>
      </p:sp>
    </p:spTree>
    <p:extLst>
      <p:ext uri="{BB962C8B-B14F-4D97-AF65-F5344CB8AC3E}">
        <p14:creationId xmlns:p14="http://schemas.microsoft.com/office/powerpoint/2010/main" val="1246861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514600"/>
            <a:ext cx="8534400" cy="1143000"/>
          </a:xfrm>
        </p:spPr>
        <p:txBody>
          <a:bodyPr>
            <a:noAutofit/>
          </a:bodyPr>
          <a:lstStyle/>
          <a:p>
            <a:pPr algn="ctr"/>
            <a:r>
              <a:rPr lang="en-US" sz="5400" b="1" dirty="0">
                <a:solidFill>
                  <a:schemeClr val="bg1"/>
                </a:solidFill>
                <a:effectLst>
                  <a:outerShdw blurRad="38100" dist="38100" dir="2700000" algn="tl">
                    <a:srgbClr val="000000">
                      <a:alpha val="43137"/>
                    </a:srgbClr>
                  </a:outerShdw>
                </a:effectLst>
              </a:rPr>
              <a:t>Alternatives for Families: A Cognitive-Behavioral Therapy (AF-CBT) </a:t>
            </a:r>
          </a:p>
        </p:txBody>
      </p:sp>
    </p:spTree>
    <p:extLst>
      <p:ext uri="{BB962C8B-B14F-4D97-AF65-F5344CB8AC3E}">
        <p14:creationId xmlns:p14="http://schemas.microsoft.com/office/powerpoint/2010/main" val="1986642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86" y="15903"/>
            <a:ext cx="9488714" cy="1524000"/>
          </a:xfrm>
        </p:spPr>
        <p:txBody>
          <a:bodyPr>
            <a:noAutofit/>
          </a:bodyPr>
          <a:lstStyle/>
          <a:p>
            <a:pPr>
              <a:defRPr/>
            </a:pPr>
            <a:r>
              <a:rPr lang="en-US" sz="4800" b="1" dirty="0">
                <a:solidFill>
                  <a:schemeClr val="bg1"/>
                </a:solidFill>
                <a:effectLst>
                  <a:outerShdw blurRad="38100" dist="38100" dir="2700000" algn="tl">
                    <a:srgbClr val="000000">
                      <a:alpha val="43137"/>
                    </a:srgbClr>
                  </a:outerShdw>
                </a:effectLst>
              </a:rPr>
              <a:t>Alternatives for Families: A Cognitive Behavioral Therapy (AF-CBT) </a:t>
            </a:r>
          </a:p>
        </p:txBody>
      </p:sp>
      <p:sp>
        <p:nvSpPr>
          <p:cNvPr id="3" name="Content Placeholder 2"/>
          <p:cNvSpPr>
            <a:spLocks noGrp="1"/>
          </p:cNvSpPr>
          <p:nvPr>
            <p:ph idx="1"/>
          </p:nvPr>
        </p:nvSpPr>
        <p:spPr>
          <a:xfrm>
            <a:off x="798286" y="1654628"/>
            <a:ext cx="10943770" cy="5029200"/>
          </a:xfrm>
        </p:spPr>
        <p:txBody>
          <a:bodyPr>
            <a:noAutofit/>
          </a:bodyPr>
          <a:lstStyle/>
          <a:p>
            <a:pPr marL="320040" indent="-320040">
              <a:buFont typeface="Wingdings 2"/>
              <a:buChar char=""/>
              <a:defRPr/>
            </a:pPr>
            <a:r>
              <a:rPr lang="en-US" sz="4000" b="1" dirty="0">
                <a:solidFill>
                  <a:srgbClr val="003015"/>
                </a:solidFill>
                <a:effectLst>
                  <a:outerShdw blurRad="38100" dist="38100" dir="2700000" algn="tl">
                    <a:srgbClr val="000000">
                      <a:alpha val="43137"/>
                    </a:srgbClr>
                  </a:outerShdw>
                </a:effectLst>
              </a:rPr>
              <a:t>Educate</a:t>
            </a:r>
            <a:r>
              <a:rPr lang="en-US" sz="4000" b="1" dirty="0">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rPr>
              <a:t>about the Cognitive Behavioral Therapy (CBT) model and physical abuse.</a:t>
            </a:r>
          </a:p>
          <a:p>
            <a:pPr marL="320040" indent="-320040">
              <a:buFont typeface="Wingdings 2"/>
              <a:buChar char=""/>
              <a:defRPr/>
            </a:pPr>
            <a:r>
              <a:rPr lang="en-US" sz="4000" b="1" dirty="0">
                <a:solidFill>
                  <a:schemeClr val="bg1"/>
                </a:solidFill>
                <a:effectLst>
                  <a:outerShdw blurRad="38100" dist="38100" dir="2700000" algn="tl">
                    <a:srgbClr val="000000">
                      <a:alpha val="43137"/>
                    </a:srgbClr>
                  </a:outerShdw>
                </a:effectLst>
              </a:rPr>
              <a:t>Establish</a:t>
            </a:r>
            <a:r>
              <a:rPr lang="en-US" sz="4000" b="1" dirty="0">
                <a:effectLst>
                  <a:outerShdw blurRad="38100" dist="38100" dir="2700000" algn="tl">
                    <a:srgbClr val="000000">
                      <a:alpha val="43137"/>
                    </a:srgbClr>
                  </a:outerShdw>
                </a:effectLst>
              </a:rPr>
              <a:t> </a:t>
            </a:r>
            <a:r>
              <a:rPr lang="en-US" sz="4000" b="1" dirty="0">
                <a:solidFill>
                  <a:srgbClr val="003015"/>
                </a:solidFill>
                <a:effectLst>
                  <a:outerShdw blurRad="38100" dist="38100" dir="2700000" algn="tl">
                    <a:srgbClr val="000000">
                      <a:alpha val="43137"/>
                    </a:srgbClr>
                  </a:outerShdw>
                </a:effectLst>
              </a:rPr>
              <a:t>agreement with family to refrain </a:t>
            </a:r>
            <a:r>
              <a:rPr lang="en-US" sz="4000" b="1" dirty="0">
                <a:solidFill>
                  <a:schemeClr val="bg1"/>
                </a:solidFill>
                <a:effectLst>
                  <a:outerShdw blurRad="38100" dist="38100" dir="2700000" algn="tl">
                    <a:srgbClr val="000000">
                      <a:alpha val="43137"/>
                    </a:srgbClr>
                  </a:outerShdw>
                </a:effectLst>
              </a:rPr>
              <a:t>from using physical force</a:t>
            </a:r>
          </a:p>
          <a:p>
            <a:pPr marL="320040" indent="-320040">
              <a:buFont typeface="Wingdings 2"/>
              <a:buChar char=""/>
              <a:defRPr/>
            </a:pPr>
            <a:r>
              <a:rPr lang="en-US" sz="4000" b="1" dirty="0">
                <a:solidFill>
                  <a:schemeClr val="bg1"/>
                </a:solidFill>
                <a:effectLst>
                  <a:outerShdw blurRad="38100" dist="38100" dir="2700000" algn="tl">
                    <a:srgbClr val="000000">
                      <a:alpha val="43137"/>
                    </a:srgbClr>
                  </a:outerShdw>
                </a:effectLst>
              </a:rPr>
              <a:t>Review the </a:t>
            </a:r>
            <a:r>
              <a:rPr lang="en-US" sz="4000" b="1" dirty="0">
                <a:solidFill>
                  <a:srgbClr val="003015"/>
                </a:solidFill>
                <a:effectLst>
                  <a:outerShdw blurRad="38100" dist="38100" dir="2700000" algn="tl">
                    <a:srgbClr val="000000">
                      <a:alpha val="43137"/>
                    </a:srgbClr>
                  </a:outerShdw>
                </a:effectLst>
              </a:rPr>
              <a:t>child's exposure </a:t>
            </a:r>
            <a:r>
              <a:rPr lang="en-US" sz="4000" b="1" dirty="0">
                <a:solidFill>
                  <a:schemeClr val="bg1"/>
                </a:solidFill>
                <a:effectLst>
                  <a:outerShdw blurRad="38100" dist="38100" dir="2700000" algn="tl">
                    <a:srgbClr val="000000">
                      <a:alpha val="43137"/>
                    </a:srgbClr>
                  </a:outerShdw>
                </a:effectLst>
              </a:rPr>
              <a:t>to emotional abuse in the family and provide education about the,</a:t>
            </a:r>
            <a:r>
              <a:rPr lang="en-US" sz="4000" b="1" dirty="0">
                <a:solidFill>
                  <a:srgbClr val="00B050"/>
                </a:solidFill>
                <a:effectLst>
                  <a:outerShdw blurRad="38100" dist="38100" dir="2700000" algn="tl">
                    <a:srgbClr val="000000">
                      <a:alpha val="43137"/>
                    </a:srgbClr>
                  </a:outerShdw>
                </a:effectLst>
              </a:rPr>
              <a:t> </a:t>
            </a:r>
            <a:r>
              <a:rPr lang="en-US" sz="4000" b="1" dirty="0">
                <a:solidFill>
                  <a:srgbClr val="003015"/>
                </a:solidFill>
                <a:effectLst>
                  <a:outerShdw blurRad="38100" dist="38100" dir="2700000" algn="tl">
                    <a:srgbClr val="000000">
                      <a:alpha val="43137"/>
                    </a:srgbClr>
                  </a:outerShdw>
                </a:effectLst>
              </a:rPr>
              <a:t>causes, characteristics and consequences of </a:t>
            </a:r>
            <a:r>
              <a:rPr lang="en-US" sz="4000" b="1" dirty="0">
                <a:solidFill>
                  <a:schemeClr val="bg1"/>
                </a:solidFill>
                <a:effectLst>
                  <a:outerShdw blurRad="38100" dist="38100" dir="2700000" algn="tl">
                    <a:srgbClr val="000000">
                      <a:alpha val="43137"/>
                    </a:srgbClr>
                  </a:outerShdw>
                </a:effectLst>
              </a:rPr>
              <a:t>abusive experiences </a:t>
            </a:r>
          </a:p>
        </p:txBody>
      </p:sp>
    </p:spTree>
    <p:extLst>
      <p:ext uri="{BB962C8B-B14F-4D97-AF65-F5344CB8AC3E}">
        <p14:creationId xmlns:p14="http://schemas.microsoft.com/office/powerpoint/2010/main" val="428224416"/>
      </p:ext>
    </p:extLst>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9" y="177611"/>
            <a:ext cx="10697029" cy="1524000"/>
          </a:xfrm>
        </p:spPr>
        <p:txBody>
          <a:bodyPr>
            <a:noAutofit/>
          </a:bodyPr>
          <a:lstStyle/>
          <a:p>
            <a:pPr>
              <a:defRPr/>
            </a:pPr>
            <a:r>
              <a:rPr lang="en-US" sz="5400" b="1" dirty="0">
                <a:solidFill>
                  <a:schemeClr val="bg1"/>
                </a:solidFill>
                <a:effectLst>
                  <a:outerShdw blurRad="38100" dist="38100" dir="2700000" algn="tl">
                    <a:srgbClr val="000000">
                      <a:alpha val="43137"/>
                    </a:srgbClr>
                  </a:outerShdw>
                </a:effectLst>
              </a:rPr>
              <a:t>Alternatives for Families: A Cognitive Behavioral Therapy (AF-CBT) </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2133601"/>
            <a:ext cx="8229600" cy="4525963"/>
          </a:xfrm>
        </p:spPr>
        <p:txBody>
          <a:bodyPr>
            <a:normAutofit fontScale="92500" lnSpcReduction="20000"/>
          </a:bodyPr>
          <a:lstStyle/>
          <a:p>
            <a:pPr marL="320040" indent="-320040">
              <a:buFont typeface="Wingdings 2"/>
              <a:buChar char=""/>
              <a:defRPr/>
            </a:pPr>
            <a:r>
              <a:rPr lang="en-US" sz="4400" b="1" dirty="0">
                <a:solidFill>
                  <a:srgbClr val="003015"/>
                </a:solidFill>
                <a:effectLst>
                  <a:outerShdw blurRad="38100" dist="38100" dir="2700000" algn="tl">
                    <a:srgbClr val="000000">
                      <a:alpha val="43137"/>
                    </a:srgbClr>
                  </a:outerShdw>
                </a:effectLst>
              </a:rPr>
              <a:t>Identify and address cognitive contributors </a:t>
            </a:r>
            <a:r>
              <a:rPr lang="en-US" sz="4400" b="1" dirty="0">
                <a:solidFill>
                  <a:schemeClr val="bg1"/>
                </a:solidFill>
                <a:effectLst>
                  <a:outerShdw blurRad="38100" dist="38100" dir="2700000" algn="tl">
                    <a:srgbClr val="000000">
                      <a:alpha val="43137"/>
                    </a:srgbClr>
                  </a:outerShdw>
                </a:effectLst>
              </a:rPr>
              <a:t>to abusive behavior in caregivers (i.e., misattributions, high expectations, etc.) and/or their consequences in children (i.e., views supportive of aggression, self-blame, etc.) that could maintain any physically abusive or aggressive behavior.</a:t>
            </a:r>
          </a:p>
          <a:p>
            <a:pPr marL="320040" indent="-320040">
              <a:buFont typeface="Wingdings 2"/>
              <a:buChar char=""/>
              <a:defRPr/>
            </a:pPr>
            <a:endParaRPr lang="en-US" sz="1800" dirty="0"/>
          </a:p>
        </p:txBody>
      </p:sp>
    </p:spTree>
    <p:extLst>
      <p:ext uri="{BB962C8B-B14F-4D97-AF65-F5344CB8AC3E}">
        <p14:creationId xmlns:p14="http://schemas.microsoft.com/office/powerpoint/2010/main" val="1394499824"/>
      </p:ext>
    </p:extLst>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179638"/>
            <a:ext cx="8458200" cy="4373562"/>
          </a:xfrm>
        </p:spPr>
        <p:txBody>
          <a:bodyPr>
            <a:normAutofit lnSpcReduction="10000"/>
          </a:bodyPr>
          <a:lstStyle/>
          <a:p>
            <a:pPr marL="320040" indent="-320040">
              <a:buFont typeface="Wingdings 2"/>
              <a:buChar char=""/>
              <a:defRPr/>
            </a:pPr>
            <a:r>
              <a:rPr lang="en-US" sz="4400" b="1" dirty="0">
                <a:solidFill>
                  <a:schemeClr val="bg1"/>
                </a:solidFill>
                <a:effectLst>
                  <a:outerShdw blurRad="38100" dist="38100" dir="2700000" algn="tl">
                    <a:srgbClr val="000000">
                      <a:alpha val="43137"/>
                    </a:srgbClr>
                  </a:outerShdw>
                </a:effectLst>
              </a:rPr>
              <a:t>Teach affect management skills.</a:t>
            </a:r>
          </a:p>
          <a:p>
            <a:pPr marL="320040" indent="-320040">
              <a:buFont typeface="Wingdings 2"/>
              <a:buChar char=""/>
              <a:defRPr/>
            </a:pPr>
            <a:r>
              <a:rPr lang="en-US" sz="4400" b="1" dirty="0">
                <a:solidFill>
                  <a:schemeClr val="bg1"/>
                </a:solidFill>
                <a:effectLst>
                  <a:outerShdw blurRad="38100" dist="38100" dir="2700000" algn="tl">
                    <a:srgbClr val="000000">
                      <a:alpha val="43137"/>
                    </a:srgbClr>
                  </a:outerShdw>
                </a:effectLst>
              </a:rPr>
              <a:t>Teach parents behavioral strategies to reinforce and punish behavior</a:t>
            </a:r>
          </a:p>
          <a:p>
            <a:pPr marL="320040" indent="-320040">
              <a:buFont typeface="Wingdings 2"/>
              <a:buChar char=""/>
              <a:defRPr/>
            </a:pPr>
            <a:r>
              <a:rPr lang="en-US" sz="4400" b="1" dirty="0">
                <a:solidFill>
                  <a:schemeClr val="bg1"/>
                </a:solidFill>
                <a:effectLst>
                  <a:outerShdw blurRad="38100" dist="38100" dir="2700000" algn="tl">
                    <a:srgbClr val="000000">
                      <a:alpha val="43137"/>
                    </a:srgbClr>
                  </a:outerShdw>
                </a:effectLst>
              </a:rPr>
              <a:t>Teach pro-social communication and problem-solving skills to the family</a:t>
            </a:r>
          </a:p>
          <a:p>
            <a:pPr marL="320040" indent="-320040">
              <a:buFont typeface="Wingdings 2"/>
              <a:buChar char=""/>
              <a:defRPr/>
            </a:pPr>
            <a:endParaRPr lang="en-US" dirty="0"/>
          </a:p>
        </p:txBody>
      </p:sp>
      <p:sp>
        <p:nvSpPr>
          <p:cNvPr id="5" name="Title 1"/>
          <p:cNvSpPr>
            <a:spLocks noGrp="1"/>
          </p:cNvSpPr>
          <p:nvPr>
            <p:ph type="title"/>
          </p:nvPr>
        </p:nvSpPr>
        <p:spPr>
          <a:xfrm>
            <a:off x="667657" y="32468"/>
            <a:ext cx="10885713" cy="1524000"/>
          </a:xfrm>
        </p:spPr>
        <p:txBody>
          <a:bodyPr>
            <a:noAutofit/>
          </a:bodyPr>
          <a:lstStyle/>
          <a:p>
            <a:pPr>
              <a:defRPr/>
            </a:pPr>
            <a:r>
              <a:rPr lang="en-US" sz="5400" b="1" dirty="0">
                <a:solidFill>
                  <a:schemeClr val="bg1"/>
                </a:solidFill>
                <a:effectLst>
                  <a:outerShdw blurRad="38100" dist="38100" dir="2700000" algn="tl">
                    <a:srgbClr val="000000">
                      <a:alpha val="43137"/>
                    </a:srgbClr>
                  </a:outerShdw>
                </a:effectLst>
              </a:rPr>
              <a:t>Alternatives for Families: A Cognitive Behavioral Therapy (AF-CBT) </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4346334"/>
      </p:ext>
    </p:extLst>
  </p:cSld>
  <p:clrMapOvr>
    <a:masterClrMapping/>
  </p:clrMapOvr>
  <p:transition xmlns:p14="http://schemas.microsoft.com/office/powerpoint/2010/mai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2133600"/>
            <a:ext cx="8229600" cy="1143000"/>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Sexualized Behavior</a:t>
            </a:r>
          </a:p>
        </p:txBody>
      </p:sp>
    </p:spTree>
    <p:extLst>
      <p:ext uri="{BB962C8B-B14F-4D97-AF65-F5344CB8AC3E}">
        <p14:creationId xmlns:p14="http://schemas.microsoft.com/office/powerpoint/2010/main" val="33763454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943" y="395514"/>
            <a:ext cx="8229600" cy="990600"/>
          </a:xfrm>
        </p:spPr>
        <p:txBody>
          <a:bodyPr>
            <a:normAutofit/>
          </a:bodyPr>
          <a:lstStyle/>
          <a:p>
            <a:r>
              <a:rPr lang="en-US" sz="6000" b="1" dirty="0">
                <a:solidFill>
                  <a:schemeClr val="bg1"/>
                </a:solidFill>
                <a:effectLst>
                  <a:outerShdw blurRad="38100" dist="38100" dir="2700000" algn="tl">
                    <a:srgbClr val="000000">
                      <a:alpha val="43137"/>
                    </a:srgbClr>
                  </a:outerShdw>
                </a:effectLst>
              </a:rPr>
              <a:t>Child Sexualized Behavior</a:t>
            </a:r>
          </a:p>
        </p:txBody>
      </p:sp>
      <p:sp>
        <p:nvSpPr>
          <p:cNvPr id="3" name="Content Placeholder 2"/>
          <p:cNvSpPr>
            <a:spLocks noGrp="1"/>
          </p:cNvSpPr>
          <p:nvPr>
            <p:ph idx="1"/>
          </p:nvPr>
        </p:nvSpPr>
        <p:spPr>
          <a:xfrm>
            <a:off x="1752600" y="1676401"/>
            <a:ext cx="9844314" cy="4618037"/>
          </a:xfrm>
        </p:spPr>
        <p:txBody>
          <a:bodyPr>
            <a:normAutofit fontScale="92500" lnSpcReduction="10000"/>
          </a:bodyPr>
          <a:lstStyle/>
          <a:p>
            <a:r>
              <a:rPr lang="en-US" sz="3600" b="1" i="1" dirty="0">
                <a:solidFill>
                  <a:schemeClr val="bg1"/>
                </a:solidFill>
              </a:rPr>
              <a:t>Children with Sexual Behavior Problems Cognitive-Behavioral Treatment Program: School-Age Group</a:t>
            </a:r>
            <a:r>
              <a:rPr lang="en-US" sz="3600" dirty="0">
                <a:solidFill>
                  <a:schemeClr val="bg1"/>
                </a:solidFill>
              </a:rPr>
              <a:t> </a:t>
            </a:r>
            <a:endParaRPr lang="en-US" sz="3600" b="1" dirty="0">
              <a:solidFill>
                <a:schemeClr val="bg1"/>
              </a:solidFill>
            </a:endParaRPr>
          </a:p>
          <a:p>
            <a:pPr lvl="1"/>
            <a:r>
              <a:rPr lang="en-US" sz="3200" b="1" dirty="0">
                <a:solidFill>
                  <a:schemeClr val="bg1"/>
                </a:solidFill>
              </a:rPr>
              <a:t>Contact Information</a:t>
            </a:r>
          </a:p>
          <a:p>
            <a:pPr lvl="2"/>
            <a:r>
              <a:rPr lang="en-US" sz="2800" dirty="0">
                <a:solidFill>
                  <a:schemeClr val="bg1"/>
                </a:solidFill>
              </a:rPr>
              <a:t>Name: </a:t>
            </a:r>
            <a:r>
              <a:rPr lang="en-US" sz="2800" b="1" dirty="0">
                <a:solidFill>
                  <a:schemeClr val="bg1"/>
                </a:solidFill>
              </a:rPr>
              <a:t>Jane F. Silovsky, PhD</a:t>
            </a:r>
            <a:r>
              <a:rPr lang="en-US" sz="2800" dirty="0">
                <a:solidFill>
                  <a:schemeClr val="bg1"/>
                </a:solidFill>
              </a:rPr>
              <a:t> </a:t>
            </a:r>
          </a:p>
          <a:p>
            <a:pPr lvl="2"/>
            <a:r>
              <a:rPr lang="en-US" sz="2800" dirty="0">
                <a:solidFill>
                  <a:schemeClr val="bg1"/>
                </a:solidFill>
              </a:rPr>
              <a:t>Agency/Affiliation: University of Oklahoma Health Sciences Center </a:t>
            </a:r>
          </a:p>
          <a:p>
            <a:pPr lvl="2"/>
            <a:r>
              <a:rPr lang="en-US" sz="2800" b="1" dirty="0">
                <a:solidFill>
                  <a:schemeClr val="bg1"/>
                </a:solidFill>
                <a:effectLst>
                  <a:outerShdw blurRad="38100" dist="38100" dir="2700000" algn="tl">
                    <a:srgbClr val="000000">
                      <a:alpha val="43137"/>
                    </a:srgbClr>
                  </a:outerShdw>
                </a:effectLst>
              </a:rPr>
              <a:t>Website: </a:t>
            </a:r>
            <a:r>
              <a:rPr lang="en-US" sz="2800" b="1" dirty="0">
                <a:solidFill>
                  <a:schemeClr val="bg1"/>
                </a:solidFill>
                <a:effectLst>
                  <a:outerShdw blurRad="38100" dist="38100" dir="2700000" algn="tl">
                    <a:srgbClr val="000000">
                      <a:alpha val="43137"/>
                    </a:srgbClr>
                  </a:outerShdw>
                </a:effectLst>
                <a:hlinkClick r:id="rId2"/>
              </a:rPr>
              <a:t>www.oumedicine.com/body.cfm?id=1532</a:t>
            </a:r>
            <a:r>
              <a:rPr lang="en-US" sz="2800" b="1" dirty="0">
                <a:solidFill>
                  <a:schemeClr val="bg1"/>
                </a:solidFill>
                <a:effectLst>
                  <a:outerShdw blurRad="38100" dist="38100" dir="2700000" algn="tl">
                    <a:srgbClr val="000000">
                      <a:alpha val="43137"/>
                    </a:srgbClr>
                  </a:outerShdw>
                </a:effectLst>
              </a:rPr>
              <a:t> </a:t>
            </a:r>
          </a:p>
          <a:p>
            <a:pPr lvl="2"/>
            <a:endParaRPr lang="en-US" sz="2800" b="1" u="sng" dirty="0">
              <a:solidFill>
                <a:schemeClr val="bg1"/>
              </a:solidFill>
              <a:effectLst>
                <a:outerShdw blurRad="38100" dist="38100" dir="2700000" algn="tl">
                  <a:srgbClr val="000000">
                    <a:alpha val="43137"/>
                  </a:srgbClr>
                </a:outerShdw>
              </a:effectLst>
              <a:hlinkClick r:id="rId3" tooltip="email – jane-silovsky@ouhsc.edu"/>
            </a:endParaRPr>
          </a:p>
          <a:p>
            <a:pPr lvl="2"/>
            <a:r>
              <a:rPr lang="en-US" sz="2800" b="1" dirty="0">
                <a:solidFill>
                  <a:schemeClr val="bg1"/>
                </a:solidFill>
                <a:effectLst>
                  <a:outerShdw blurRad="38100" dist="38100" dir="2700000" algn="tl">
                    <a:srgbClr val="000000">
                      <a:alpha val="43137"/>
                    </a:srgbClr>
                  </a:outerShdw>
                </a:effectLst>
              </a:rPr>
              <a:t>Email:  </a:t>
            </a:r>
            <a:r>
              <a:rPr lang="en-US" sz="2800" b="1" dirty="0">
                <a:solidFill>
                  <a:schemeClr val="bg1"/>
                </a:solidFill>
                <a:effectLst>
                  <a:outerShdw blurRad="38100" dist="38100" dir="2700000" algn="tl">
                    <a:srgbClr val="000000">
                      <a:alpha val="43137"/>
                    </a:srgbClr>
                  </a:outerShdw>
                </a:effectLst>
                <a:hlinkClick r:id="rId3" tooltip="email – jane-silovsky@ouhsc.edu"/>
              </a:rPr>
              <a:t>jane-silovsky@ouhsc.edu</a:t>
            </a:r>
            <a:r>
              <a:rPr lang="en-US" sz="2800" b="1" dirty="0">
                <a:solidFill>
                  <a:schemeClr val="bg1"/>
                </a:solidFill>
                <a:effectLst>
                  <a:outerShdw blurRad="38100" dist="38100" dir="2700000" algn="tl">
                    <a:srgbClr val="000000">
                      <a:alpha val="43137"/>
                    </a:srgbClr>
                  </a:outerShdw>
                </a:effectLst>
              </a:rPr>
              <a:t> </a:t>
            </a:r>
          </a:p>
          <a:p>
            <a:pPr lvl="2"/>
            <a:endParaRPr lang="en-US" sz="2800" b="1" dirty="0">
              <a:solidFill>
                <a:schemeClr val="bg1"/>
              </a:solidFill>
              <a:effectLst>
                <a:outerShdw blurRad="38100" dist="38100" dir="2700000" algn="tl">
                  <a:srgbClr val="000000">
                    <a:alpha val="43137"/>
                  </a:srgbClr>
                </a:outerShdw>
              </a:effectLst>
            </a:endParaRPr>
          </a:p>
          <a:p>
            <a:pPr lvl="2"/>
            <a:r>
              <a:rPr lang="en-US" sz="2800" b="1" dirty="0">
                <a:solidFill>
                  <a:schemeClr val="bg1"/>
                </a:solidFill>
                <a:effectLst>
                  <a:outerShdw blurRad="38100" dist="38100" dir="2700000" algn="tl">
                    <a:srgbClr val="000000">
                      <a:alpha val="43137"/>
                    </a:srgbClr>
                  </a:outerShdw>
                </a:effectLst>
              </a:rPr>
              <a:t>Phone: (405) 271-8858</a:t>
            </a:r>
          </a:p>
          <a:p>
            <a:pPr>
              <a:buNone/>
            </a:pPr>
            <a:endParaRPr lang="en-US" dirty="0"/>
          </a:p>
        </p:txBody>
      </p:sp>
      <p:sp>
        <p:nvSpPr>
          <p:cNvPr id="4" name="TextBox 3"/>
          <p:cNvSpPr txBox="1"/>
          <p:nvPr/>
        </p:nvSpPr>
        <p:spPr>
          <a:xfrm>
            <a:off x="8701313" y="5753728"/>
            <a:ext cx="3737429" cy="830997"/>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CEBC for CW</a:t>
            </a:r>
          </a:p>
          <a:p>
            <a:r>
              <a:rPr lang="en-US" sz="2400" b="1" dirty="0">
                <a:effectLst>
                  <a:outerShdw blurRad="38100" dist="38100" dir="2700000" algn="tl">
                    <a:srgbClr val="000000">
                      <a:alpha val="43137"/>
                    </a:srgbClr>
                  </a:outerShdw>
                </a:effectLst>
                <a:hlinkClick r:id="rId4"/>
              </a:rPr>
              <a:t>www.cebc4cw.org</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53959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1872685" cy="990600"/>
          </a:xfrm>
        </p:spPr>
        <p:txBody>
          <a:bodyPr>
            <a:noAutofit/>
          </a:bodyPr>
          <a:lstStyle/>
          <a:p>
            <a:r>
              <a:rPr lang="en-US" sz="4000" b="1" i="1" dirty="0">
                <a:solidFill>
                  <a:schemeClr val="bg1"/>
                </a:solidFill>
                <a:effectLst>
                  <a:outerShdw blurRad="38100" dist="38100" dir="2700000" algn="tl">
                    <a:srgbClr val="000000">
                      <a:alpha val="43137"/>
                    </a:srgbClr>
                  </a:outerShdw>
                </a:effectLst>
              </a:rPr>
              <a:t>Children with Sexual Behavior Problems Cognitive-Behavioral Treatment Program: School-Age Group</a:t>
            </a:r>
            <a:r>
              <a:rPr lang="en-US" sz="4000" b="1" dirty="0">
                <a:solidFill>
                  <a:schemeClr val="bg1"/>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0" y="1447800"/>
            <a:ext cx="11654971" cy="4299857"/>
          </a:xfrm>
        </p:spPr>
        <p:txBody>
          <a:bodyPr>
            <a:noAutofit/>
          </a:bodyPr>
          <a:lstStyle/>
          <a:p>
            <a:r>
              <a:rPr lang="en-US" sz="3200" b="1" dirty="0">
                <a:solidFill>
                  <a:schemeClr val="bg1"/>
                </a:solidFill>
                <a:effectLst>
                  <a:outerShdw blurRad="38100" dist="38100" dir="2700000" algn="tl">
                    <a:srgbClr val="000000">
                      <a:alpha val="43137"/>
                    </a:srgbClr>
                  </a:outerShdw>
                </a:effectLst>
              </a:rPr>
              <a:t>Family-oriented, cognitive-behavioral, psycho-educational, and supportive treatment group designed to reduce or eliminate incidents of sexual behavior problems</a:t>
            </a:r>
          </a:p>
          <a:p>
            <a:r>
              <a:rPr lang="en-US" sz="3200" b="1" dirty="0">
                <a:solidFill>
                  <a:schemeClr val="bg1"/>
                </a:solidFill>
                <a:effectLst>
                  <a:outerShdw blurRad="38100" dist="38100" dir="2700000" algn="tl">
                    <a:srgbClr val="000000">
                      <a:alpha val="43137"/>
                    </a:srgbClr>
                  </a:outerShdw>
                </a:effectLst>
              </a:rPr>
              <a:t>The children </a:t>
            </a:r>
          </a:p>
          <a:p>
            <a:pPr lvl="1"/>
            <a:r>
              <a:rPr lang="en-US" sz="2800" b="1" dirty="0">
                <a:solidFill>
                  <a:schemeClr val="bg1"/>
                </a:solidFill>
                <a:effectLst>
                  <a:outerShdw blurRad="38100" dist="38100" dir="2700000" algn="tl">
                    <a:srgbClr val="000000">
                      <a:alpha val="43137"/>
                    </a:srgbClr>
                  </a:outerShdw>
                </a:effectLst>
              </a:rPr>
              <a:t>acknowledge the previous breaking of sexual behavior rules, </a:t>
            </a:r>
          </a:p>
          <a:p>
            <a:pPr lvl="1"/>
            <a:r>
              <a:rPr lang="en-US" sz="2800" b="1" dirty="0">
                <a:solidFill>
                  <a:schemeClr val="bg1"/>
                </a:solidFill>
                <a:effectLst>
                  <a:outerShdw blurRad="38100" dist="38100" dir="2700000" algn="tl">
                    <a:srgbClr val="000000">
                      <a:alpha val="43137"/>
                    </a:srgbClr>
                  </a:outerShdw>
                </a:effectLst>
              </a:rPr>
              <a:t>learn coping and self-control strategies, and develop a plan of how they were going to keep these rules in the future. </a:t>
            </a:r>
          </a:p>
          <a:p>
            <a:r>
              <a:rPr lang="en-US" sz="3200" b="1" dirty="0">
                <a:solidFill>
                  <a:schemeClr val="bg1"/>
                </a:solidFill>
                <a:effectLst>
                  <a:outerShdw blurRad="38100" dist="38100" dir="2700000" algn="tl">
                    <a:srgbClr val="000000">
                      <a:alpha val="43137"/>
                    </a:srgbClr>
                  </a:outerShdw>
                </a:effectLst>
              </a:rPr>
              <a:t>Caregivers were taught how to supervise the children, teach and implement rules in the home, communicate about sex education, and reduce behavior problems utilizing behavior parent training strategies.</a:t>
            </a:r>
          </a:p>
        </p:txBody>
      </p:sp>
    </p:spTree>
    <p:extLst>
      <p:ext uri="{BB962C8B-B14F-4D97-AF65-F5344CB8AC3E}">
        <p14:creationId xmlns:p14="http://schemas.microsoft.com/office/powerpoint/2010/main" val="3861101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57" y="1752601"/>
            <a:ext cx="11829143" cy="4541837"/>
          </a:xfrm>
        </p:spPr>
        <p:txBody>
          <a:bodyPr>
            <a:normAutofit lnSpcReduction="10000"/>
          </a:bodyPr>
          <a:lstStyle/>
          <a:p>
            <a:r>
              <a:rPr lang="en-US" sz="4000" b="1" dirty="0">
                <a:solidFill>
                  <a:schemeClr val="bg1"/>
                </a:solidFill>
                <a:effectLst>
                  <a:outerShdw blurRad="38100" dist="38100" dir="2700000" algn="tl">
                    <a:srgbClr val="000000">
                      <a:alpha val="43137"/>
                    </a:srgbClr>
                  </a:outerShdw>
                </a:effectLst>
              </a:rPr>
              <a:t>Target Population:  Boys and girls age 6-12 with parents</a:t>
            </a:r>
          </a:p>
          <a:p>
            <a:r>
              <a:rPr lang="en-US" sz="4000" b="1" dirty="0">
                <a:solidFill>
                  <a:schemeClr val="bg1"/>
                </a:solidFill>
                <a:effectLst>
                  <a:outerShdw blurRad="38100" dist="38100" dir="2700000" algn="tl">
                    <a:srgbClr val="000000">
                      <a:alpha val="43137"/>
                    </a:srgbClr>
                  </a:outerShdw>
                </a:effectLst>
              </a:rPr>
              <a:t>Goals:</a:t>
            </a:r>
          </a:p>
          <a:p>
            <a:pPr lvl="1"/>
            <a:r>
              <a:rPr lang="en-US" sz="3600" b="1" dirty="0">
                <a:solidFill>
                  <a:schemeClr val="bg1"/>
                </a:solidFill>
                <a:effectLst>
                  <a:outerShdw blurRad="38100" dist="38100" dir="2700000" algn="tl">
                    <a:srgbClr val="000000">
                      <a:alpha val="43137"/>
                    </a:srgbClr>
                  </a:outerShdw>
                </a:effectLst>
              </a:rPr>
              <a:t>Eliminate or reduce problematic sexual behavior</a:t>
            </a:r>
          </a:p>
          <a:p>
            <a:pPr lvl="1"/>
            <a:r>
              <a:rPr lang="en-US" sz="3600" b="1" dirty="0">
                <a:solidFill>
                  <a:schemeClr val="bg1"/>
                </a:solidFill>
                <a:effectLst>
                  <a:outerShdw blurRad="38100" dist="38100" dir="2700000" algn="tl">
                    <a:srgbClr val="000000">
                      <a:alpha val="43137"/>
                    </a:srgbClr>
                  </a:outerShdw>
                </a:effectLst>
              </a:rPr>
              <a:t>Improve child behavior via better parental monitoring, supervision, and behavior management skills</a:t>
            </a:r>
          </a:p>
          <a:p>
            <a:pPr lvl="1"/>
            <a:r>
              <a:rPr lang="en-US" sz="3600" b="1" dirty="0">
                <a:solidFill>
                  <a:schemeClr val="bg1"/>
                </a:solidFill>
                <a:effectLst>
                  <a:outerShdw blurRad="38100" dist="38100" dir="2700000" algn="tl">
                    <a:srgbClr val="000000">
                      <a:alpha val="43137"/>
                    </a:srgbClr>
                  </a:outerShdw>
                </a:effectLst>
              </a:rPr>
              <a:t>Improve parent-child interaction and communication</a:t>
            </a:r>
          </a:p>
          <a:p>
            <a:pPr lvl="1"/>
            <a:r>
              <a:rPr lang="en-US" sz="3600" b="1" dirty="0">
                <a:solidFill>
                  <a:schemeClr val="bg1"/>
                </a:solidFill>
                <a:effectLst>
                  <a:outerShdw blurRad="38100" dist="38100" dir="2700000" algn="tl">
                    <a:srgbClr val="000000">
                      <a:alpha val="43137"/>
                    </a:srgbClr>
                  </a:outerShdw>
                </a:effectLst>
              </a:rPr>
              <a:t>Improve coping, self-control, and social skills</a:t>
            </a:r>
          </a:p>
          <a:p>
            <a:pPr lvl="1"/>
            <a:endParaRPr lang="en-US" dirty="0"/>
          </a:p>
        </p:txBody>
      </p:sp>
      <p:pic>
        <p:nvPicPr>
          <p:cNvPr id="372738" name="Picture 2"/>
          <p:cNvPicPr>
            <a:picLocks noChangeAspect="1" noChangeArrowheads="1"/>
          </p:cNvPicPr>
          <p:nvPr/>
        </p:nvPicPr>
        <p:blipFill>
          <a:blip r:embed="rId2" cstate="print"/>
          <a:srcRect/>
          <a:stretch>
            <a:fillRect/>
          </a:stretch>
        </p:blipFill>
        <p:spPr bwMode="auto">
          <a:xfrm>
            <a:off x="351386" y="228601"/>
            <a:ext cx="10621414" cy="1280885"/>
          </a:xfrm>
          <a:prstGeom prst="rect">
            <a:avLst/>
          </a:prstGeom>
          <a:noFill/>
          <a:ln w="9525">
            <a:noFill/>
            <a:miter lim="800000"/>
            <a:headEnd/>
            <a:tailEnd/>
          </a:ln>
          <a:effectLst/>
        </p:spPr>
      </p:pic>
    </p:spTree>
    <p:extLst>
      <p:ext uri="{BB962C8B-B14F-4D97-AF65-F5344CB8AC3E}">
        <p14:creationId xmlns:p14="http://schemas.microsoft.com/office/powerpoint/2010/main" val="3954415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28" y="232229"/>
            <a:ext cx="8229600" cy="990600"/>
          </a:xfrm>
        </p:spPr>
        <p:txBody>
          <a:bodyPr>
            <a:normAutofit/>
          </a:bodyPr>
          <a:lstStyle/>
          <a:p>
            <a:r>
              <a:rPr lang="en-US" sz="6000" b="1" dirty="0">
                <a:solidFill>
                  <a:schemeClr val="bg1"/>
                </a:solidFill>
                <a:effectLst>
                  <a:outerShdw blurRad="38100" dist="38100" dir="2700000" algn="tl">
                    <a:srgbClr val="000000">
                      <a:alpha val="43137"/>
                    </a:srgbClr>
                  </a:outerShdw>
                </a:effectLst>
              </a:rPr>
              <a:t>Adolescent Sexualized </a:t>
            </a:r>
          </a:p>
        </p:txBody>
      </p:sp>
      <p:sp>
        <p:nvSpPr>
          <p:cNvPr id="3" name="Content Placeholder 2"/>
          <p:cNvSpPr>
            <a:spLocks noGrp="1"/>
          </p:cNvSpPr>
          <p:nvPr>
            <p:ph idx="1"/>
          </p:nvPr>
        </p:nvSpPr>
        <p:spPr>
          <a:xfrm>
            <a:off x="261257" y="1447800"/>
            <a:ext cx="11814629" cy="3385457"/>
          </a:xfrm>
        </p:spPr>
        <p:txBody>
          <a:bodyPr>
            <a:normAutofit fontScale="85000" lnSpcReduction="20000"/>
          </a:bodyPr>
          <a:lstStyle/>
          <a:p>
            <a:r>
              <a:rPr lang="en-US" sz="3900" b="1" dirty="0" err="1">
                <a:solidFill>
                  <a:schemeClr val="bg1"/>
                </a:solidFill>
                <a:effectLst>
                  <a:outerShdw blurRad="38100" dist="38100" dir="2700000" algn="tl">
                    <a:srgbClr val="000000">
                      <a:alpha val="43137"/>
                    </a:srgbClr>
                  </a:outerShdw>
                </a:effectLst>
              </a:rPr>
              <a:t>Multisystemic</a:t>
            </a:r>
            <a:r>
              <a:rPr lang="en-US" sz="3900" b="1" dirty="0">
                <a:solidFill>
                  <a:schemeClr val="bg1"/>
                </a:solidFill>
                <a:effectLst>
                  <a:outerShdw blurRad="38100" dist="38100" dir="2700000" algn="tl">
                    <a:srgbClr val="000000">
                      <a:alpha val="43137"/>
                    </a:srgbClr>
                  </a:outerShdw>
                </a:effectLst>
              </a:rPr>
              <a:t> Therapy for Youth with Problem Sexual Behaviors (MST-PSB)</a:t>
            </a:r>
          </a:p>
          <a:p>
            <a:r>
              <a:rPr lang="en-US" sz="3900" b="1" dirty="0">
                <a:solidFill>
                  <a:schemeClr val="bg1"/>
                </a:solidFill>
                <a:effectLst>
                  <a:outerShdw blurRad="38100" dist="38100" dir="2700000" algn="tl">
                    <a:srgbClr val="000000">
                      <a:alpha val="43137"/>
                    </a:srgbClr>
                  </a:outerShdw>
                </a:effectLst>
              </a:rPr>
              <a:t>Contact Information</a:t>
            </a:r>
          </a:p>
          <a:p>
            <a:pPr lvl="1"/>
            <a:r>
              <a:rPr lang="en-US" sz="3500" b="1" dirty="0">
                <a:solidFill>
                  <a:schemeClr val="bg1"/>
                </a:solidFill>
                <a:effectLst>
                  <a:outerShdw blurRad="38100" dist="38100" dir="2700000" algn="tl">
                    <a:srgbClr val="000000">
                      <a:alpha val="43137"/>
                    </a:srgbClr>
                  </a:outerShdw>
                </a:effectLst>
              </a:rPr>
              <a:t>Name: Richard J. </a:t>
            </a:r>
            <a:r>
              <a:rPr lang="en-US" sz="3500" b="1" dirty="0" err="1">
                <a:solidFill>
                  <a:schemeClr val="bg1"/>
                </a:solidFill>
                <a:effectLst>
                  <a:outerShdw blurRad="38100" dist="38100" dir="2700000" algn="tl">
                    <a:srgbClr val="000000">
                      <a:alpha val="43137"/>
                    </a:srgbClr>
                  </a:outerShdw>
                </a:effectLst>
              </a:rPr>
              <a:t>Munschy</a:t>
            </a:r>
            <a:r>
              <a:rPr lang="en-US" sz="3500" b="1" dirty="0">
                <a:solidFill>
                  <a:schemeClr val="bg1"/>
                </a:solidFill>
                <a:effectLst>
                  <a:outerShdw blurRad="38100" dist="38100" dir="2700000" algn="tl">
                    <a:srgbClr val="000000">
                      <a:alpha val="43137"/>
                    </a:srgbClr>
                  </a:outerShdw>
                </a:effectLst>
              </a:rPr>
              <a:t>, </a:t>
            </a:r>
            <a:r>
              <a:rPr lang="en-US" sz="3500" b="1" dirty="0" err="1">
                <a:solidFill>
                  <a:schemeClr val="bg1"/>
                </a:solidFill>
                <a:effectLst>
                  <a:outerShdw blurRad="38100" dist="38100" dir="2700000" algn="tl">
                    <a:srgbClr val="000000">
                      <a:alpha val="43137"/>
                    </a:srgbClr>
                  </a:outerShdw>
                </a:effectLst>
              </a:rPr>
              <a:t>PsyD</a:t>
            </a:r>
            <a:endParaRPr lang="en-US" sz="3500" b="1" dirty="0">
              <a:solidFill>
                <a:schemeClr val="bg1"/>
              </a:solidFill>
              <a:effectLst>
                <a:outerShdw blurRad="38100" dist="38100" dir="2700000" algn="tl">
                  <a:srgbClr val="000000">
                    <a:alpha val="43137"/>
                  </a:srgbClr>
                </a:outerShdw>
              </a:effectLst>
            </a:endParaRPr>
          </a:p>
          <a:p>
            <a:pPr lvl="1"/>
            <a:r>
              <a:rPr lang="en-US" sz="3500" b="1" dirty="0">
                <a:solidFill>
                  <a:schemeClr val="bg1"/>
                </a:solidFill>
                <a:effectLst>
                  <a:outerShdw blurRad="38100" dist="38100" dir="2700000" algn="tl">
                    <a:srgbClr val="000000">
                      <a:alpha val="43137"/>
                    </a:srgbClr>
                  </a:outerShdw>
                </a:effectLst>
              </a:rPr>
              <a:t>Agency/Affiliation: MST Associates</a:t>
            </a:r>
          </a:p>
          <a:p>
            <a:pPr lvl="1"/>
            <a:r>
              <a:rPr lang="en-US" sz="3500" b="1" dirty="0">
                <a:solidFill>
                  <a:schemeClr val="bg1"/>
                </a:solidFill>
                <a:effectLst>
                  <a:outerShdw blurRad="38100" dist="38100" dir="2700000" algn="tl">
                    <a:srgbClr val="000000">
                      <a:alpha val="43137"/>
                    </a:srgbClr>
                  </a:outerShdw>
                </a:effectLst>
              </a:rPr>
              <a:t>Website: www.mstpsb.com </a:t>
            </a:r>
          </a:p>
          <a:p>
            <a:pPr lvl="1"/>
            <a:r>
              <a:rPr lang="en-US" sz="3500" b="1" dirty="0">
                <a:solidFill>
                  <a:schemeClr val="bg1"/>
                </a:solidFill>
                <a:effectLst>
                  <a:outerShdw blurRad="38100" dist="38100" dir="2700000" algn="tl">
                    <a:srgbClr val="000000">
                      <a:alpha val="43137"/>
                    </a:srgbClr>
                  </a:outerShdw>
                </a:effectLst>
              </a:rPr>
              <a:t>Email: Munschy@mstpsb.com</a:t>
            </a:r>
          </a:p>
          <a:p>
            <a:pPr lvl="1"/>
            <a:r>
              <a:rPr lang="en-US" sz="3500" b="1" dirty="0">
                <a:solidFill>
                  <a:schemeClr val="bg1"/>
                </a:solidFill>
                <a:effectLst>
                  <a:outerShdw blurRad="38100" dist="38100" dir="2700000" algn="tl">
                    <a:srgbClr val="000000">
                      <a:alpha val="43137"/>
                    </a:srgbClr>
                  </a:outerShdw>
                </a:effectLst>
              </a:rPr>
              <a:t>Phone: (860) 348-1938</a:t>
            </a:r>
          </a:p>
          <a:p>
            <a:endParaRPr lang="en-US" dirty="0"/>
          </a:p>
        </p:txBody>
      </p:sp>
    </p:spTree>
    <p:extLst>
      <p:ext uri="{BB962C8B-B14F-4D97-AF65-F5344CB8AC3E}">
        <p14:creationId xmlns:p14="http://schemas.microsoft.com/office/powerpoint/2010/main" val="31629659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3" y="500742"/>
            <a:ext cx="9757229" cy="990600"/>
          </a:xfrm>
        </p:spPr>
        <p:txBody>
          <a:bodyPr>
            <a:normAutofit fontScale="90000"/>
          </a:bodyPr>
          <a:lstStyle/>
          <a:p>
            <a:r>
              <a:rPr lang="en-US" sz="5300" b="1" dirty="0">
                <a:solidFill>
                  <a:schemeClr val="bg1"/>
                </a:solidFill>
                <a:effectLst>
                  <a:outerShdw blurRad="38100" dist="38100" dir="2700000" algn="tl">
                    <a:srgbClr val="000000">
                      <a:alpha val="43137"/>
                    </a:srgbClr>
                  </a:outerShdw>
                </a:effectLst>
              </a:rPr>
              <a:t>Multi-systemic Therapy for Youth with Problem Sexual Behaviors (MST-PSB)</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600" b="1" dirty="0">
                <a:solidFill>
                  <a:schemeClr val="bg1"/>
                </a:solidFill>
                <a:effectLst>
                  <a:outerShdw blurRad="38100" dist="38100" dir="2700000" algn="tl">
                    <a:srgbClr val="000000">
                      <a:alpha val="43137"/>
                    </a:srgbClr>
                  </a:outerShdw>
                </a:effectLst>
              </a:rPr>
              <a:t>Treatment incorporates </a:t>
            </a:r>
          </a:p>
          <a:p>
            <a:pPr lvl="1"/>
            <a:r>
              <a:rPr lang="en-US" sz="3200" b="1" dirty="0">
                <a:solidFill>
                  <a:schemeClr val="bg1"/>
                </a:solidFill>
                <a:effectLst>
                  <a:outerShdw blurRad="38100" dist="38100" dir="2700000" algn="tl">
                    <a:srgbClr val="000000">
                      <a:alpha val="43137"/>
                    </a:srgbClr>
                  </a:outerShdw>
                </a:effectLst>
              </a:rPr>
              <a:t>intensive family therapy, </a:t>
            </a:r>
          </a:p>
          <a:p>
            <a:pPr lvl="1"/>
            <a:r>
              <a:rPr lang="en-US" sz="3200" b="1" dirty="0">
                <a:solidFill>
                  <a:schemeClr val="bg1"/>
                </a:solidFill>
                <a:effectLst>
                  <a:outerShdw blurRad="38100" dist="38100" dir="2700000" algn="tl">
                    <a:srgbClr val="000000">
                      <a:alpha val="43137"/>
                    </a:srgbClr>
                  </a:outerShdw>
                </a:effectLst>
              </a:rPr>
              <a:t>parent training, </a:t>
            </a:r>
          </a:p>
          <a:p>
            <a:pPr lvl="1"/>
            <a:r>
              <a:rPr lang="en-US" sz="3200" b="1" dirty="0">
                <a:solidFill>
                  <a:schemeClr val="bg1"/>
                </a:solidFill>
                <a:effectLst>
                  <a:outerShdw blurRad="38100" dist="38100" dir="2700000" algn="tl">
                    <a:srgbClr val="000000">
                      <a:alpha val="43137"/>
                    </a:srgbClr>
                  </a:outerShdw>
                </a:effectLst>
              </a:rPr>
              <a:t>cognitive-behavioral therapy, </a:t>
            </a:r>
          </a:p>
          <a:p>
            <a:pPr lvl="1"/>
            <a:r>
              <a:rPr lang="en-US" sz="3200" b="1" dirty="0">
                <a:solidFill>
                  <a:schemeClr val="bg1"/>
                </a:solidFill>
                <a:effectLst>
                  <a:outerShdw blurRad="38100" dist="38100" dir="2700000" algn="tl">
                    <a:srgbClr val="000000">
                      <a:alpha val="43137"/>
                    </a:srgbClr>
                  </a:outerShdw>
                </a:effectLst>
              </a:rPr>
              <a:t>skills building, </a:t>
            </a:r>
          </a:p>
          <a:p>
            <a:pPr lvl="1"/>
            <a:r>
              <a:rPr lang="en-US" sz="3200" b="1" dirty="0">
                <a:solidFill>
                  <a:schemeClr val="bg1"/>
                </a:solidFill>
                <a:effectLst>
                  <a:outerShdw blurRad="38100" dist="38100" dir="2700000" algn="tl">
                    <a:srgbClr val="000000">
                      <a:alpha val="43137"/>
                    </a:srgbClr>
                  </a:outerShdw>
                </a:effectLst>
              </a:rPr>
              <a:t>school and other community system interventions, </a:t>
            </a:r>
          </a:p>
          <a:p>
            <a:r>
              <a:rPr lang="en-US" sz="3600" b="1" dirty="0">
                <a:solidFill>
                  <a:schemeClr val="bg1"/>
                </a:solidFill>
                <a:effectLst>
                  <a:outerShdw blurRad="38100" dist="38100" dir="2700000" algn="tl">
                    <a:srgbClr val="000000">
                      <a:alpha val="43137"/>
                    </a:srgbClr>
                  </a:outerShdw>
                </a:effectLst>
              </a:rPr>
              <a:t>Ensuring client, victim, and community safety is a paramount mission of the model.</a:t>
            </a:r>
          </a:p>
        </p:txBody>
      </p:sp>
    </p:spTree>
    <p:extLst>
      <p:ext uri="{BB962C8B-B14F-4D97-AF65-F5344CB8AC3E}">
        <p14:creationId xmlns:p14="http://schemas.microsoft.com/office/powerpoint/2010/main" val="179069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rPr>
              <a:t>2-Supported by Research Evidence</a:t>
            </a:r>
          </a:p>
        </p:txBody>
      </p:sp>
      <p:sp>
        <p:nvSpPr>
          <p:cNvPr id="3" name="Content Placeholder 2"/>
          <p:cNvSpPr>
            <a:spLocks noGrp="1"/>
          </p:cNvSpPr>
          <p:nvPr>
            <p:ph sz="quarter" idx="1"/>
          </p:nvPr>
        </p:nvSpPr>
        <p:spPr/>
        <p:txBody>
          <a:bodyPr>
            <a:normAutofit fontScale="92500" lnSpcReduction="10000"/>
          </a:bodyPr>
          <a:lstStyle/>
          <a:p>
            <a:r>
              <a:rPr lang="en-US" sz="3600" b="1" dirty="0">
                <a:solidFill>
                  <a:schemeClr val="bg1"/>
                </a:solidFill>
                <a:effectLst>
                  <a:outerShdw blurRad="38100" dist="38100" dir="2700000" algn="tl">
                    <a:srgbClr val="000000">
                      <a:alpha val="43137"/>
                    </a:srgbClr>
                  </a:outerShdw>
                </a:effectLst>
              </a:rPr>
              <a:t>1--Randomized Controlled Trial and Follow-up:</a:t>
            </a:r>
          </a:p>
          <a:p>
            <a:pPr lvl="1"/>
            <a:r>
              <a:rPr lang="en-US" sz="3200" b="1" dirty="0">
                <a:solidFill>
                  <a:schemeClr val="bg1"/>
                </a:solidFill>
                <a:effectLst>
                  <a:outerShdw blurRad="38100" dist="38100" dir="2700000" algn="tl">
                    <a:srgbClr val="000000">
                      <a:alpha val="43137"/>
                    </a:srgbClr>
                  </a:outerShdw>
                </a:effectLst>
              </a:rPr>
              <a:t>At least </a:t>
            </a:r>
            <a:r>
              <a:rPr lang="en-US" sz="3000" b="1" dirty="0">
                <a:solidFill>
                  <a:srgbClr val="FF0000"/>
                </a:solidFill>
                <a:effectLst>
                  <a:outerShdw blurRad="38100" dist="38100" dir="2700000" algn="tl">
                    <a:srgbClr val="000000">
                      <a:alpha val="43137"/>
                    </a:srgbClr>
                  </a:outerShdw>
                </a:effectLst>
              </a:rPr>
              <a:t>one</a:t>
            </a:r>
            <a:r>
              <a:rPr lang="en-US" sz="3000" b="1" dirty="0">
                <a:effectLst>
                  <a:outerShdw blurRad="38100" dist="38100" dir="2700000" algn="tl">
                    <a:srgbClr val="000000">
                      <a:alpha val="43137"/>
                    </a:srgbClr>
                  </a:outerShdw>
                </a:effectLst>
              </a:rPr>
              <a:t> </a:t>
            </a:r>
            <a:r>
              <a:rPr lang="en-US" sz="3000" b="1" dirty="0">
                <a:solidFill>
                  <a:srgbClr val="003015"/>
                </a:solidFill>
                <a:effectLst>
                  <a:outerShdw blurRad="38100" dist="38100" dir="2700000" algn="tl">
                    <a:srgbClr val="000000">
                      <a:alpha val="43137"/>
                    </a:srgbClr>
                  </a:outerShdw>
                </a:effectLst>
              </a:rPr>
              <a:t>(not two</a:t>
            </a:r>
            <a:r>
              <a:rPr lang="en-US" sz="3200" b="1" dirty="0">
                <a:solidFill>
                  <a:srgbClr val="003015"/>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rigorous randomized controlled trial (RCT) in usual care or a practice setting has found the practice to be superior to an appropriate comparison practice.</a:t>
            </a:r>
          </a:p>
          <a:p>
            <a:pPr lvl="1"/>
            <a:r>
              <a:rPr lang="en-US" sz="3200" b="1" dirty="0">
                <a:solidFill>
                  <a:schemeClr val="bg1"/>
                </a:solidFill>
                <a:effectLst>
                  <a:outerShdw blurRad="38100" dist="38100" dir="2700000" algn="tl">
                    <a:srgbClr val="000000">
                      <a:alpha val="43137"/>
                    </a:srgbClr>
                  </a:outerShdw>
                </a:effectLst>
              </a:rPr>
              <a:t>In that same RCT, the practice has shown to have a sustained effect of at least </a:t>
            </a:r>
            <a:r>
              <a:rPr lang="en-US" sz="3000" b="1" dirty="0">
                <a:solidFill>
                  <a:srgbClr val="FF0000"/>
                </a:solidFill>
                <a:effectLst>
                  <a:outerShdw blurRad="38100" dist="38100" dir="2700000" algn="tl">
                    <a:srgbClr val="000000">
                      <a:alpha val="43137"/>
                    </a:srgbClr>
                  </a:outerShdw>
                </a:effectLst>
              </a:rPr>
              <a:t>six months </a:t>
            </a:r>
            <a:r>
              <a:rPr lang="en-US" sz="3000" b="1" dirty="0">
                <a:solidFill>
                  <a:srgbClr val="003015"/>
                </a:solidFill>
                <a:effectLst>
                  <a:outerShdw blurRad="38100" dist="38100" dir="2700000" algn="tl">
                    <a:srgbClr val="000000">
                      <a:alpha val="43137"/>
                    </a:srgbClr>
                  </a:outerShdw>
                </a:effectLst>
              </a:rPr>
              <a:t>(not one year) </a:t>
            </a:r>
            <a:r>
              <a:rPr lang="en-US" sz="3200" b="1" dirty="0">
                <a:solidFill>
                  <a:schemeClr val="bg1"/>
                </a:solidFill>
                <a:effectLst>
                  <a:outerShdw blurRad="38100" dist="38100" dir="2700000" algn="tl">
                    <a:srgbClr val="000000">
                      <a:alpha val="43137"/>
                    </a:srgbClr>
                  </a:outerShdw>
                </a:effectLst>
              </a:rPr>
              <a:t>beyond the end of treatment, when compared to a control group.</a:t>
            </a:r>
          </a:p>
          <a:p>
            <a:pPr lvl="1"/>
            <a:r>
              <a:rPr lang="en-US" sz="3200" b="1" dirty="0">
                <a:solidFill>
                  <a:schemeClr val="bg1"/>
                </a:solidFill>
                <a:effectLst>
                  <a:outerShdw blurRad="38100" dist="38100" dir="2700000" algn="tl">
                    <a:srgbClr val="000000">
                      <a:alpha val="43137"/>
                    </a:srgbClr>
                  </a:outerShdw>
                </a:effectLst>
              </a:rPr>
              <a:t>That same RCT has been reported in published, peer-reviewed literature.</a:t>
            </a:r>
          </a:p>
        </p:txBody>
      </p:sp>
      <p:pic>
        <p:nvPicPr>
          <p:cNvPr id="1026" name="Picture 2" descr="http://www.iconsdb.com/icons/preview/blue/check-mark-3-xx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5751694"/>
            <a:ext cx="987425" cy="987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40026" y="5886631"/>
            <a:ext cx="4180953"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solidFill>
                  <a:srgbClr val="003015"/>
                </a:solidFill>
                <a:effectLst>
                  <a:outerShdw dist="38100" dir="2640000" algn="bl" rotWithShape="0">
                    <a:schemeClr val="accent1"/>
                  </a:outerShdw>
                </a:effectLst>
              </a:rPr>
              <a:t>Plus the same</a:t>
            </a:r>
          </a:p>
        </p:txBody>
      </p:sp>
    </p:spTree>
    <p:extLst>
      <p:ext uri="{BB962C8B-B14F-4D97-AF65-F5344CB8AC3E}">
        <p14:creationId xmlns:p14="http://schemas.microsoft.com/office/powerpoint/2010/main" val="430376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6657" y="333375"/>
            <a:ext cx="10515600" cy="1325563"/>
          </a:xfrm>
        </p:spPr>
        <p:txBody>
          <a:bodyPr>
            <a:normAutofit/>
          </a:bodyPr>
          <a:lstStyle/>
          <a:p>
            <a:pPr eaLnBrk="1" hangingPunct="1"/>
            <a:r>
              <a:rPr lang="en-US" sz="5400" b="1" dirty="0">
                <a:solidFill>
                  <a:schemeClr val="bg1"/>
                </a:solidFill>
                <a:effectLst>
                  <a:outerShdw blurRad="38100" dist="38100" dir="2700000" algn="tl">
                    <a:srgbClr val="000000">
                      <a:alpha val="43137"/>
                    </a:srgbClr>
                  </a:outerShdw>
                </a:effectLst>
              </a:rPr>
              <a:t>Actual Mismanaged* Case</a:t>
            </a:r>
          </a:p>
        </p:txBody>
      </p:sp>
      <p:sp>
        <p:nvSpPr>
          <p:cNvPr id="40963" name="Rectangle 3"/>
          <p:cNvSpPr>
            <a:spLocks noGrp="1" noChangeArrowheads="1"/>
          </p:cNvSpPr>
          <p:nvPr>
            <p:ph sz="half" idx="1"/>
          </p:nvPr>
        </p:nvSpPr>
        <p:spPr>
          <a:xfrm>
            <a:off x="972457" y="1752601"/>
            <a:ext cx="5372083" cy="4525963"/>
          </a:xfrm>
        </p:spPr>
        <p:txBody>
          <a:bodyPr>
            <a:noAutofit/>
          </a:bodyPr>
          <a:lstStyle/>
          <a:p>
            <a:pPr eaLnBrk="1" hangingPunct="1">
              <a:lnSpc>
                <a:spcPct val="90000"/>
              </a:lnSpc>
            </a:pPr>
            <a:r>
              <a:rPr lang="en-US" b="1" dirty="0" err="1">
                <a:solidFill>
                  <a:schemeClr val="bg1"/>
                </a:solidFill>
                <a:effectLst>
                  <a:outerShdw blurRad="38100" dist="38100" dir="2700000" algn="tl">
                    <a:srgbClr val="000000">
                      <a:alpha val="43137"/>
                    </a:srgbClr>
                  </a:outerShdw>
                </a:effectLst>
              </a:rPr>
              <a:t>Adderal</a:t>
            </a:r>
            <a:r>
              <a:rPr lang="en-US" b="1" dirty="0">
                <a:solidFill>
                  <a:schemeClr val="bg1"/>
                </a:solidFill>
                <a:effectLst>
                  <a:outerShdw blurRad="38100" dist="38100" dir="2700000" algn="tl">
                    <a:srgbClr val="000000">
                      <a:alpha val="43137"/>
                    </a:srgbClr>
                  </a:outerShdw>
                </a:effectLst>
              </a:rPr>
              <a:t> 20 mg </a:t>
            </a:r>
            <a:r>
              <a:rPr lang="en-US" b="1" dirty="0" err="1">
                <a:solidFill>
                  <a:schemeClr val="bg1"/>
                </a:solidFill>
                <a:effectLst>
                  <a:outerShdw blurRad="38100" dist="38100" dir="2700000" algn="tl">
                    <a:srgbClr val="000000">
                      <a:alpha val="43137"/>
                    </a:srgbClr>
                  </a:outerShdw>
                </a:effectLst>
              </a:rPr>
              <a:t>po</a:t>
            </a:r>
            <a:r>
              <a:rPr lang="en-US" b="1" dirty="0">
                <a:solidFill>
                  <a:schemeClr val="bg1"/>
                </a:solidFill>
                <a:effectLst>
                  <a:outerShdw blurRad="38100" dist="38100" dir="2700000" algn="tl">
                    <a:srgbClr val="000000">
                      <a:alpha val="43137"/>
                    </a:srgbClr>
                  </a:outerShdw>
                </a:effectLst>
              </a:rPr>
              <a:t> q am</a:t>
            </a:r>
          </a:p>
          <a:p>
            <a:pPr eaLnBrk="1" hangingPunct="1">
              <a:lnSpc>
                <a:spcPct val="90000"/>
              </a:lnSpc>
            </a:pPr>
            <a:r>
              <a:rPr lang="en-US" b="1" dirty="0">
                <a:solidFill>
                  <a:schemeClr val="bg1"/>
                </a:solidFill>
                <a:effectLst>
                  <a:outerShdw blurRad="38100" dist="38100" dir="2700000" algn="tl">
                    <a:srgbClr val="000000">
                      <a:alpha val="43137"/>
                    </a:srgbClr>
                  </a:outerShdw>
                </a:effectLst>
              </a:rPr>
              <a:t>Depakote 500 mg </a:t>
            </a:r>
            <a:r>
              <a:rPr lang="en-US" b="1" dirty="0" err="1">
                <a:solidFill>
                  <a:schemeClr val="bg1"/>
                </a:solidFill>
                <a:effectLst>
                  <a:outerShdw blurRad="38100" dist="38100" dir="2700000" algn="tl">
                    <a:srgbClr val="000000">
                      <a:alpha val="43137"/>
                    </a:srgbClr>
                  </a:outerShdw>
                </a:effectLst>
              </a:rPr>
              <a:t>po</a:t>
            </a:r>
            <a:r>
              <a:rPr lang="en-US" b="1" dirty="0">
                <a:solidFill>
                  <a:schemeClr val="bg1"/>
                </a:solidFill>
                <a:effectLst>
                  <a:outerShdw blurRad="38100" dist="38100" dir="2700000" algn="tl">
                    <a:srgbClr val="000000">
                      <a:alpha val="43137"/>
                    </a:srgbClr>
                  </a:outerShdw>
                </a:effectLst>
              </a:rPr>
              <a:t> q </a:t>
            </a:r>
            <a:r>
              <a:rPr lang="en-US" b="1" dirty="0" err="1">
                <a:solidFill>
                  <a:schemeClr val="bg1"/>
                </a:solidFill>
                <a:effectLst>
                  <a:outerShdw blurRad="38100" dist="38100" dir="2700000" algn="tl">
                    <a:srgbClr val="000000">
                      <a:alpha val="43137"/>
                    </a:srgbClr>
                  </a:outerShdw>
                </a:effectLst>
              </a:rPr>
              <a:t>hs</a:t>
            </a:r>
            <a:endParaRPr lang="en-US" b="1" dirty="0">
              <a:solidFill>
                <a:schemeClr val="bg1"/>
              </a:solidFill>
              <a:effectLst>
                <a:outerShdw blurRad="38100" dist="38100" dir="2700000" algn="tl">
                  <a:srgbClr val="000000">
                    <a:alpha val="43137"/>
                  </a:srgbClr>
                </a:outerShdw>
              </a:effectLst>
            </a:endParaRPr>
          </a:p>
          <a:p>
            <a:pPr eaLnBrk="1" hangingPunct="1">
              <a:lnSpc>
                <a:spcPct val="90000"/>
              </a:lnSpc>
            </a:pPr>
            <a:r>
              <a:rPr lang="en-US" b="1" dirty="0">
                <a:solidFill>
                  <a:schemeClr val="bg1"/>
                </a:solidFill>
                <a:effectLst>
                  <a:outerShdw blurRad="38100" dist="38100" dir="2700000" algn="tl">
                    <a:srgbClr val="000000">
                      <a:alpha val="43137"/>
                    </a:srgbClr>
                  </a:outerShdw>
                </a:effectLst>
              </a:rPr>
              <a:t>Seroquel 200 mg </a:t>
            </a:r>
            <a:r>
              <a:rPr lang="en-US" b="1" dirty="0" err="1">
                <a:solidFill>
                  <a:schemeClr val="bg1"/>
                </a:solidFill>
                <a:effectLst>
                  <a:outerShdw blurRad="38100" dist="38100" dir="2700000" algn="tl">
                    <a:srgbClr val="000000">
                      <a:alpha val="43137"/>
                    </a:srgbClr>
                  </a:outerShdw>
                </a:effectLst>
              </a:rPr>
              <a:t>po</a:t>
            </a:r>
            <a:r>
              <a:rPr lang="en-US" b="1" dirty="0">
                <a:solidFill>
                  <a:schemeClr val="bg1"/>
                </a:solidFill>
                <a:effectLst>
                  <a:outerShdw blurRad="38100" dist="38100" dir="2700000" algn="tl">
                    <a:srgbClr val="000000">
                      <a:alpha val="43137"/>
                    </a:srgbClr>
                  </a:outerShdw>
                </a:effectLst>
              </a:rPr>
              <a:t> bid</a:t>
            </a:r>
          </a:p>
          <a:p>
            <a:pPr eaLnBrk="1" hangingPunct="1">
              <a:lnSpc>
                <a:spcPct val="90000"/>
              </a:lnSpc>
            </a:pPr>
            <a:r>
              <a:rPr lang="en-US" b="1" dirty="0">
                <a:solidFill>
                  <a:schemeClr val="bg1"/>
                </a:solidFill>
                <a:effectLst>
                  <a:outerShdw blurRad="38100" dist="38100" dir="2700000" algn="tl">
                    <a:srgbClr val="000000">
                      <a:alpha val="43137"/>
                    </a:srgbClr>
                  </a:outerShdw>
                </a:effectLst>
              </a:rPr>
              <a:t>DDAVP 0.4 mg </a:t>
            </a:r>
            <a:r>
              <a:rPr lang="en-US" b="1" dirty="0" err="1">
                <a:solidFill>
                  <a:schemeClr val="bg1"/>
                </a:solidFill>
                <a:effectLst>
                  <a:outerShdw blurRad="38100" dist="38100" dir="2700000" algn="tl">
                    <a:srgbClr val="000000">
                      <a:alpha val="43137"/>
                    </a:srgbClr>
                  </a:outerShdw>
                </a:effectLst>
              </a:rPr>
              <a:t>po</a:t>
            </a:r>
            <a:r>
              <a:rPr lang="en-US" b="1" dirty="0">
                <a:solidFill>
                  <a:schemeClr val="bg1"/>
                </a:solidFill>
                <a:effectLst>
                  <a:outerShdw blurRad="38100" dist="38100" dir="2700000" algn="tl">
                    <a:srgbClr val="000000">
                      <a:alpha val="43137"/>
                    </a:srgbClr>
                  </a:outerShdw>
                </a:effectLst>
              </a:rPr>
              <a:t> at </a:t>
            </a:r>
            <a:r>
              <a:rPr lang="en-US" b="1" dirty="0" err="1">
                <a:solidFill>
                  <a:schemeClr val="bg1"/>
                </a:solidFill>
                <a:effectLst>
                  <a:outerShdw blurRad="38100" dist="38100" dir="2700000" algn="tl">
                    <a:srgbClr val="000000">
                      <a:alpha val="43137"/>
                    </a:srgbClr>
                  </a:outerShdw>
                </a:effectLst>
              </a:rPr>
              <a:t>hs</a:t>
            </a:r>
            <a:endParaRPr lang="en-US" b="1" dirty="0">
              <a:solidFill>
                <a:schemeClr val="bg1"/>
              </a:solidFill>
              <a:effectLst>
                <a:outerShdw blurRad="38100" dist="38100" dir="2700000" algn="tl">
                  <a:srgbClr val="000000">
                    <a:alpha val="43137"/>
                  </a:srgbClr>
                </a:outerShdw>
              </a:effectLst>
            </a:endParaRPr>
          </a:p>
          <a:p>
            <a:pPr eaLnBrk="1" hangingPunct="1">
              <a:lnSpc>
                <a:spcPct val="90000"/>
              </a:lnSpc>
            </a:pPr>
            <a:r>
              <a:rPr lang="en-US" b="1" dirty="0" err="1">
                <a:solidFill>
                  <a:schemeClr val="bg1"/>
                </a:solidFill>
                <a:effectLst>
                  <a:outerShdw blurRad="38100" dist="38100" dir="2700000" algn="tl">
                    <a:srgbClr val="000000">
                      <a:alpha val="43137"/>
                    </a:srgbClr>
                  </a:outerShdw>
                </a:effectLst>
              </a:rPr>
              <a:t>Ducosate</a:t>
            </a:r>
            <a:r>
              <a:rPr lang="en-US" b="1" dirty="0">
                <a:solidFill>
                  <a:schemeClr val="bg1"/>
                </a:solidFill>
                <a:effectLst>
                  <a:outerShdw blurRad="38100" dist="38100" dir="2700000" algn="tl">
                    <a:srgbClr val="000000">
                      <a:alpha val="43137"/>
                    </a:srgbClr>
                  </a:outerShdw>
                </a:effectLst>
              </a:rPr>
              <a:t> sodium 100 mg </a:t>
            </a:r>
            <a:r>
              <a:rPr lang="en-US" b="1" dirty="0" err="1">
                <a:solidFill>
                  <a:schemeClr val="bg1"/>
                </a:solidFill>
                <a:effectLst>
                  <a:outerShdw blurRad="38100" dist="38100" dir="2700000" algn="tl">
                    <a:srgbClr val="000000">
                      <a:alpha val="43137"/>
                    </a:srgbClr>
                  </a:outerShdw>
                </a:effectLst>
              </a:rPr>
              <a:t>po</a:t>
            </a:r>
            <a:r>
              <a:rPr lang="en-US" b="1" dirty="0">
                <a:solidFill>
                  <a:schemeClr val="bg1"/>
                </a:solidFill>
                <a:effectLst>
                  <a:outerShdw blurRad="38100" dist="38100" dir="2700000" algn="tl">
                    <a:srgbClr val="000000">
                      <a:alpha val="43137"/>
                    </a:srgbClr>
                  </a:outerShdw>
                </a:effectLst>
              </a:rPr>
              <a:t> bid</a:t>
            </a:r>
          </a:p>
          <a:p>
            <a:pPr eaLnBrk="1" hangingPunct="1">
              <a:lnSpc>
                <a:spcPct val="90000"/>
              </a:lnSpc>
            </a:pPr>
            <a:r>
              <a:rPr lang="en-US" b="1" dirty="0" err="1">
                <a:solidFill>
                  <a:schemeClr val="bg1"/>
                </a:solidFill>
                <a:effectLst>
                  <a:outerShdw blurRad="38100" dist="38100" dir="2700000" algn="tl">
                    <a:srgbClr val="000000">
                      <a:alpha val="43137"/>
                    </a:srgbClr>
                  </a:outerShdw>
                </a:effectLst>
              </a:rPr>
              <a:t>Berocca</a:t>
            </a:r>
            <a:r>
              <a:rPr lang="en-US" b="1" dirty="0">
                <a:solidFill>
                  <a:schemeClr val="bg1"/>
                </a:solidFill>
                <a:effectLst>
                  <a:outerShdw blurRad="38100" dist="38100" dir="2700000" algn="tl">
                    <a:srgbClr val="000000">
                      <a:alpha val="43137"/>
                    </a:srgbClr>
                  </a:outerShdw>
                </a:effectLst>
              </a:rPr>
              <a:t> plus 1 tab </a:t>
            </a:r>
            <a:r>
              <a:rPr lang="en-US" b="1" dirty="0" err="1">
                <a:solidFill>
                  <a:schemeClr val="bg1"/>
                </a:solidFill>
                <a:effectLst>
                  <a:outerShdw blurRad="38100" dist="38100" dir="2700000" algn="tl">
                    <a:srgbClr val="000000">
                      <a:alpha val="43137"/>
                    </a:srgbClr>
                  </a:outerShdw>
                </a:effectLst>
              </a:rPr>
              <a:t>po</a:t>
            </a:r>
            <a:r>
              <a:rPr lang="en-US" b="1" dirty="0">
                <a:solidFill>
                  <a:schemeClr val="bg1"/>
                </a:solidFill>
                <a:effectLst>
                  <a:outerShdw blurRad="38100" dist="38100" dir="2700000" algn="tl">
                    <a:srgbClr val="000000">
                      <a:alpha val="43137"/>
                    </a:srgbClr>
                  </a:outerShdw>
                </a:effectLst>
              </a:rPr>
              <a:t> q am</a:t>
            </a:r>
          </a:p>
          <a:p>
            <a:pPr eaLnBrk="1" hangingPunct="1">
              <a:lnSpc>
                <a:spcPct val="90000"/>
              </a:lnSpc>
            </a:pPr>
            <a:r>
              <a:rPr lang="en-US" b="1" dirty="0">
                <a:solidFill>
                  <a:schemeClr val="bg1"/>
                </a:solidFill>
                <a:effectLst>
                  <a:outerShdw blurRad="38100" dist="38100" dir="2700000" algn="tl">
                    <a:srgbClr val="000000">
                      <a:alpha val="43137"/>
                    </a:srgbClr>
                  </a:outerShdw>
                </a:effectLst>
              </a:rPr>
              <a:t>Zoloft 50 mg </a:t>
            </a:r>
            <a:r>
              <a:rPr lang="en-US" b="1" dirty="0" err="1">
                <a:solidFill>
                  <a:schemeClr val="bg1"/>
                </a:solidFill>
                <a:effectLst>
                  <a:outerShdw blurRad="38100" dist="38100" dir="2700000" algn="tl">
                    <a:srgbClr val="000000">
                      <a:alpha val="43137"/>
                    </a:srgbClr>
                  </a:outerShdw>
                </a:effectLst>
              </a:rPr>
              <a:t>po</a:t>
            </a:r>
            <a:r>
              <a:rPr lang="en-US" b="1" dirty="0">
                <a:solidFill>
                  <a:schemeClr val="bg1"/>
                </a:solidFill>
                <a:effectLst>
                  <a:outerShdw blurRad="38100" dist="38100" dir="2700000" algn="tl">
                    <a:srgbClr val="000000">
                      <a:alpha val="43137"/>
                    </a:srgbClr>
                  </a:outerShdw>
                </a:effectLst>
              </a:rPr>
              <a:t> q am</a:t>
            </a:r>
          </a:p>
          <a:p>
            <a:pPr eaLnBrk="1" hangingPunct="1">
              <a:lnSpc>
                <a:spcPct val="90000"/>
              </a:lnSpc>
            </a:pPr>
            <a:r>
              <a:rPr lang="en-US" b="1" dirty="0">
                <a:solidFill>
                  <a:schemeClr val="bg1"/>
                </a:solidFill>
                <a:effectLst>
                  <a:outerShdw blurRad="38100" dist="38100" dir="2700000" algn="tl">
                    <a:srgbClr val="000000">
                      <a:alpha val="43137"/>
                    </a:srgbClr>
                  </a:outerShdw>
                </a:effectLst>
              </a:rPr>
              <a:t>Imipramine 25 mg </a:t>
            </a:r>
            <a:r>
              <a:rPr lang="en-US" b="1" dirty="0" err="1">
                <a:solidFill>
                  <a:schemeClr val="bg1"/>
                </a:solidFill>
                <a:effectLst>
                  <a:outerShdw blurRad="38100" dist="38100" dir="2700000" algn="tl">
                    <a:srgbClr val="000000">
                      <a:alpha val="43137"/>
                    </a:srgbClr>
                  </a:outerShdw>
                </a:effectLst>
              </a:rPr>
              <a:t>po</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hs</a:t>
            </a:r>
            <a:endParaRPr lang="en-US" b="1" dirty="0">
              <a:solidFill>
                <a:schemeClr val="bg1"/>
              </a:solidFill>
              <a:effectLst>
                <a:outerShdw blurRad="38100" dist="38100" dir="2700000" algn="tl">
                  <a:srgbClr val="000000">
                    <a:alpha val="43137"/>
                  </a:srgbClr>
                </a:outerShdw>
              </a:effectLst>
            </a:endParaRPr>
          </a:p>
          <a:p>
            <a:pPr eaLnBrk="1" hangingPunct="1">
              <a:lnSpc>
                <a:spcPct val="90000"/>
              </a:lnSpc>
            </a:pPr>
            <a:r>
              <a:rPr lang="en-US" b="1" dirty="0">
                <a:solidFill>
                  <a:schemeClr val="bg1"/>
                </a:solidFill>
                <a:effectLst>
                  <a:outerShdw blurRad="38100" dist="38100" dir="2700000" algn="tl">
                    <a:srgbClr val="000000">
                      <a:alpha val="43137"/>
                    </a:srgbClr>
                  </a:outerShdw>
                </a:effectLst>
              </a:rPr>
              <a:t>Clindamycin solution to face bid</a:t>
            </a:r>
          </a:p>
          <a:p>
            <a:pPr marL="0" indent="0">
              <a:buNone/>
            </a:pPr>
            <a:r>
              <a:rPr lang="en-US" sz="1600" b="1" dirty="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
        <p:nvSpPr>
          <p:cNvPr id="2" name="Content Placeholder 1"/>
          <p:cNvSpPr>
            <a:spLocks noGrp="1"/>
          </p:cNvSpPr>
          <p:nvPr>
            <p:ph sz="half" idx="2"/>
          </p:nvPr>
        </p:nvSpPr>
        <p:spPr>
          <a:xfrm>
            <a:off x="6172199" y="1768021"/>
            <a:ext cx="5352143" cy="4511677"/>
          </a:xfrm>
        </p:spPr>
        <p:txBody>
          <a:bodyPr>
            <a:normAutofit fontScale="92500" lnSpcReduction="10000"/>
          </a:bodyPr>
          <a:lstStyle/>
          <a:p>
            <a:pPr>
              <a:lnSpc>
                <a:spcPct val="90000"/>
              </a:lnSpc>
            </a:pPr>
            <a:r>
              <a:rPr lang="en-US" sz="3300" b="1" dirty="0" err="1">
                <a:solidFill>
                  <a:schemeClr val="bg1"/>
                </a:solidFill>
                <a:effectLst>
                  <a:outerShdw blurRad="38100" dist="38100" dir="2700000" algn="tl">
                    <a:srgbClr val="000000">
                      <a:alpha val="43137"/>
                    </a:srgbClr>
                  </a:outerShdw>
                </a:effectLst>
              </a:rPr>
              <a:t>Trazadone</a:t>
            </a:r>
            <a:r>
              <a:rPr lang="en-US" sz="3300" b="1" dirty="0">
                <a:solidFill>
                  <a:schemeClr val="bg1"/>
                </a:solidFill>
                <a:effectLst>
                  <a:outerShdw blurRad="38100" dist="38100" dir="2700000" algn="tl">
                    <a:srgbClr val="000000">
                      <a:alpha val="43137"/>
                    </a:srgbClr>
                  </a:outerShdw>
                </a:effectLst>
              </a:rPr>
              <a:t> 100 mg </a:t>
            </a:r>
            <a:r>
              <a:rPr lang="en-US" sz="3300" b="1" dirty="0" err="1">
                <a:solidFill>
                  <a:schemeClr val="bg1"/>
                </a:solidFill>
                <a:effectLst>
                  <a:outerShdw blurRad="38100" dist="38100" dir="2700000" algn="tl">
                    <a:srgbClr val="000000">
                      <a:alpha val="43137"/>
                    </a:srgbClr>
                  </a:outerShdw>
                </a:effectLst>
              </a:rPr>
              <a:t>hs</a:t>
            </a:r>
            <a:endParaRPr lang="en-US" sz="3300" b="1" dirty="0">
              <a:solidFill>
                <a:schemeClr val="bg1"/>
              </a:solidFill>
              <a:effectLst>
                <a:outerShdw blurRad="38100" dist="38100" dir="2700000" algn="tl">
                  <a:srgbClr val="000000">
                    <a:alpha val="43137"/>
                  </a:srgbClr>
                </a:outerShdw>
              </a:effectLst>
            </a:endParaRPr>
          </a:p>
          <a:p>
            <a:pPr>
              <a:lnSpc>
                <a:spcPct val="90000"/>
              </a:lnSpc>
            </a:pPr>
            <a:r>
              <a:rPr lang="en-US" sz="3300" b="1" dirty="0">
                <a:solidFill>
                  <a:schemeClr val="bg1"/>
                </a:solidFill>
                <a:effectLst>
                  <a:outerShdw blurRad="38100" dist="38100" dir="2700000" algn="tl">
                    <a:srgbClr val="000000">
                      <a:alpha val="43137"/>
                    </a:srgbClr>
                  </a:outerShdw>
                </a:effectLst>
              </a:rPr>
              <a:t>Ortho </a:t>
            </a:r>
            <a:r>
              <a:rPr lang="en-US" sz="3300" b="1" dirty="0" err="1">
                <a:solidFill>
                  <a:schemeClr val="bg1"/>
                </a:solidFill>
                <a:effectLst>
                  <a:outerShdw blurRad="38100" dist="38100" dir="2700000" algn="tl">
                    <a:srgbClr val="000000">
                      <a:alpha val="43137"/>
                    </a:srgbClr>
                  </a:outerShdw>
                </a:effectLst>
              </a:rPr>
              <a:t>Novum</a:t>
            </a:r>
            <a:r>
              <a:rPr lang="en-US" sz="3300" b="1" dirty="0">
                <a:solidFill>
                  <a:schemeClr val="bg1"/>
                </a:solidFill>
                <a:effectLst>
                  <a:outerShdw blurRad="38100" dist="38100" dir="2700000" algn="tl">
                    <a:srgbClr val="000000">
                      <a:alpha val="43137"/>
                    </a:srgbClr>
                  </a:outerShdw>
                </a:effectLst>
              </a:rPr>
              <a:t> 777 1 tab q am</a:t>
            </a:r>
          </a:p>
          <a:p>
            <a:pPr>
              <a:lnSpc>
                <a:spcPct val="90000"/>
              </a:lnSpc>
            </a:pPr>
            <a:r>
              <a:rPr lang="en-US" sz="3300" b="1" dirty="0" err="1">
                <a:solidFill>
                  <a:schemeClr val="bg1"/>
                </a:solidFill>
                <a:effectLst>
                  <a:outerShdw blurRad="38100" dist="38100" dir="2700000" algn="tl">
                    <a:srgbClr val="000000">
                      <a:alpha val="43137"/>
                    </a:srgbClr>
                  </a:outerShdw>
                </a:effectLst>
              </a:rPr>
              <a:t>Tenex</a:t>
            </a:r>
            <a:r>
              <a:rPr lang="en-US" sz="3300" b="1" dirty="0">
                <a:solidFill>
                  <a:schemeClr val="bg1"/>
                </a:solidFill>
                <a:effectLst>
                  <a:outerShdw blurRad="38100" dist="38100" dir="2700000" algn="tl">
                    <a:srgbClr val="000000">
                      <a:alpha val="43137"/>
                    </a:srgbClr>
                  </a:outerShdw>
                </a:effectLst>
              </a:rPr>
              <a:t> 2 mg </a:t>
            </a:r>
            <a:r>
              <a:rPr lang="en-US" sz="3300" b="1" dirty="0" err="1">
                <a:solidFill>
                  <a:schemeClr val="bg1"/>
                </a:solidFill>
                <a:effectLst>
                  <a:outerShdw blurRad="38100" dist="38100" dir="2700000" algn="tl">
                    <a:srgbClr val="000000">
                      <a:alpha val="43137"/>
                    </a:srgbClr>
                  </a:outerShdw>
                </a:effectLst>
              </a:rPr>
              <a:t>po</a:t>
            </a:r>
            <a:r>
              <a:rPr lang="en-US" sz="3300" b="1" dirty="0">
                <a:solidFill>
                  <a:schemeClr val="bg1"/>
                </a:solidFill>
                <a:effectLst>
                  <a:outerShdw blurRad="38100" dist="38100" dir="2700000" algn="tl">
                    <a:srgbClr val="000000">
                      <a:alpha val="43137"/>
                    </a:srgbClr>
                  </a:outerShdw>
                </a:effectLst>
              </a:rPr>
              <a:t> bid</a:t>
            </a:r>
          </a:p>
          <a:p>
            <a:pPr>
              <a:lnSpc>
                <a:spcPct val="90000"/>
              </a:lnSpc>
            </a:pPr>
            <a:r>
              <a:rPr lang="en-US" sz="3300" b="1" dirty="0">
                <a:solidFill>
                  <a:schemeClr val="bg1"/>
                </a:solidFill>
                <a:effectLst>
                  <a:outerShdw blurRad="38100" dist="38100" dir="2700000" algn="tl">
                    <a:srgbClr val="000000">
                      <a:alpha val="43137"/>
                    </a:srgbClr>
                  </a:outerShdw>
                </a:effectLst>
              </a:rPr>
              <a:t>Dexedrine 10 mg </a:t>
            </a:r>
            <a:r>
              <a:rPr lang="en-US" sz="3300" b="1" dirty="0" err="1">
                <a:solidFill>
                  <a:schemeClr val="bg1"/>
                </a:solidFill>
                <a:effectLst>
                  <a:outerShdw blurRad="38100" dist="38100" dir="2700000" algn="tl">
                    <a:srgbClr val="000000">
                      <a:alpha val="43137"/>
                    </a:srgbClr>
                  </a:outerShdw>
                </a:effectLst>
              </a:rPr>
              <a:t>po</a:t>
            </a:r>
            <a:r>
              <a:rPr lang="en-US" sz="3300" b="1" dirty="0">
                <a:solidFill>
                  <a:schemeClr val="bg1"/>
                </a:solidFill>
                <a:effectLst>
                  <a:outerShdw blurRad="38100" dist="38100" dir="2700000" algn="tl">
                    <a:srgbClr val="000000">
                      <a:alpha val="43137"/>
                    </a:srgbClr>
                  </a:outerShdw>
                </a:effectLst>
              </a:rPr>
              <a:t> q 4 pm</a:t>
            </a:r>
          </a:p>
          <a:p>
            <a:pPr>
              <a:lnSpc>
                <a:spcPct val="90000"/>
              </a:lnSpc>
            </a:pPr>
            <a:r>
              <a:rPr lang="en-US" sz="3300" b="1" dirty="0" err="1">
                <a:solidFill>
                  <a:schemeClr val="bg1"/>
                </a:solidFill>
                <a:effectLst>
                  <a:outerShdw blurRad="38100" dist="38100" dir="2700000" algn="tl">
                    <a:srgbClr val="000000">
                      <a:alpha val="43137"/>
                    </a:srgbClr>
                  </a:outerShdw>
                </a:effectLst>
              </a:rPr>
              <a:t>Zyprexa</a:t>
            </a:r>
            <a:r>
              <a:rPr lang="en-US" sz="3300" b="1" dirty="0">
                <a:solidFill>
                  <a:schemeClr val="bg1"/>
                </a:solidFill>
                <a:effectLst>
                  <a:outerShdw blurRad="38100" dist="38100" dir="2700000" algn="tl">
                    <a:srgbClr val="000000">
                      <a:alpha val="43137"/>
                    </a:srgbClr>
                  </a:outerShdw>
                </a:effectLst>
              </a:rPr>
              <a:t> 15 mg </a:t>
            </a:r>
            <a:r>
              <a:rPr lang="en-US" sz="3300" b="1" dirty="0" err="1">
                <a:solidFill>
                  <a:schemeClr val="bg1"/>
                </a:solidFill>
                <a:effectLst>
                  <a:outerShdw blurRad="38100" dist="38100" dir="2700000" algn="tl">
                    <a:srgbClr val="000000">
                      <a:alpha val="43137"/>
                    </a:srgbClr>
                  </a:outerShdw>
                </a:effectLst>
              </a:rPr>
              <a:t>po</a:t>
            </a:r>
            <a:r>
              <a:rPr lang="en-US" sz="3300" b="1" dirty="0">
                <a:solidFill>
                  <a:schemeClr val="bg1"/>
                </a:solidFill>
                <a:effectLst>
                  <a:outerShdw blurRad="38100" dist="38100" dir="2700000" algn="tl">
                    <a:srgbClr val="000000">
                      <a:alpha val="43137"/>
                    </a:srgbClr>
                  </a:outerShdw>
                </a:effectLst>
              </a:rPr>
              <a:t> </a:t>
            </a:r>
            <a:r>
              <a:rPr lang="en-US" sz="3300" b="1" dirty="0" err="1">
                <a:solidFill>
                  <a:schemeClr val="bg1"/>
                </a:solidFill>
                <a:effectLst>
                  <a:outerShdw blurRad="38100" dist="38100" dir="2700000" algn="tl">
                    <a:srgbClr val="000000">
                      <a:alpha val="43137"/>
                    </a:srgbClr>
                  </a:outerShdw>
                </a:effectLst>
              </a:rPr>
              <a:t>hs</a:t>
            </a:r>
            <a:endParaRPr lang="en-US" sz="3300" b="1" dirty="0">
              <a:solidFill>
                <a:schemeClr val="bg1"/>
              </a:solidFill>
              <a:effectLst>
                <a:outerShdw blurRad="38100" dist="38100" dir="2700000" algn="tl">
                  <a:srgbClr val="000000">
                    <a:alpha val="43137"/>
                  </a:srgbClr>
                </a:outerShdw>
              </a:effectLst>
            </a:endParaRPr>
          </a:p>
          <a:p>
            <a:pPr>
              <a:lnSpc>
                <a:spcPct val="90000"/>
              </a:lnSpc>
            </a:pPr>
            <a:r>
              <a:rPr lang="en-US" sz="3300" b="1" dirty="0" err="1">
                <a:solidFill>
                  <a:schemeClr val="bg1"/>
                </a:solidFill>
                <a:effectLst>
                  <a:outerShdw blurRad="38100" dist="38100" dir="2700000" algn="tl">
                    <a:srgbClr val="000000">
                      <a:alpha val="43137"/>
                    </a:srgbClr>
                  </a:outerShdw>
                </a:effectLst>
              </a:rPr>
              <a:t>Topiramate</a:t>
            </a:r>
            <a:r>
              <a:rPr lang="en-US" sz="3300" b="1" dirty="0">
                <a:solidFill>
                  <a:schemeClr val="bg1"/>
                </a:solidFill>
                <a:effectLst>
                  <a:outerShdw blurRad="38100" dist="38100" dir="2700000" algn="tl">
                    <a:srgbClr val="000000">
                      <a:alpha val="43137"/>
                    </a:srgbClr>
                  </a:outerShdw>
                </a:effectLst>
              </a:rPr>
              <a:t> 200 mg q am</a:t>
            </a:r>
          </a:p>
          <a:p>
            <a:pPr>
              <a:lnSpc>
                <a:spcPct val="90000"/>
              </a:lnSpc>
            </a:pPr>
            <a:r>
              <a:rPr lang="en-US" sz="3300" b="1" dirty="0" err="1">
                <a:solidFill>
                  <a:schemeClr val="bg1"/>
                </a:solidFill>
                <a:effectLst>
                  <a:outerShdw blurRad="38100" dist="38100" dir="2700000" algn="tl">
                    <a:srgbClr val="000000">
                      <a:alpha val="43137"/>
                    </a:srgbClr>
                  </a:outerShdw>
                </a:effectLst>
              </a:rPr>
              <a:t>Inderall</a:t>
            </a:r>
            <a:r>
              <a:rPr lang="en-US" sz="3300" b="1" dirty="0">
                <a:solidFill>
                  <a:schemeClr val="bg1"/>
                </a:solidFill>
                <a:effectLst>
                  <a:outerShdw blurRad="38100" dist="38100" dir="2700000" algn="tl">
                    <a:srgbClr val="000000">
                      <a:alpha val="43137"/>
                    </a:srgbClr>
                  </a:outerShdw>
                </a:effectLst>
              </a:rPr>
              <a:t> La 80 mg </a:t>
            </a:r>
            <a:r>
              <a:rPr lang="en-US" sz="3300" b="1" dirty="0" err="1">
                <a:solidFill>
                  <a:schemeClr val="bg1"/>
                </a:solidFill>
                <a:effectLst>
                  <a:outerShdw blurRad="38100" dist="38100" dir="2700000" algn="tl">
                    <a:srgbClr val="000000">
                      <a:alpha val="43137"/>
                    </a:srgbClr>
                  </a:outerShdw>
                </a:effectLst>
              </a:rPr>
              <a:t>po</a:t>
            </a:r>
            <a:r>
              <a:rPr lang="en-US" sz="3300" b="1" dirty="0">
                <a:solidFill>
                  <a:schemeClr val="bg1"/>
                </a:solidFill>
                <a:effectLst>
                  <a:outerShdw blurRad="38100" dist="38100" dir="2700000" algn="tl">
                    <a:srgbClr val="000000">
                      <a:alpha val="43137"/>
                    </a:srgbClr>
                  </a:outerShdw>
                </a:effectLst>
              </a:rPr>
              <a:t> q am</a:t>
            </a:r>
          </a:p>
          <a:p>
            <a:pPr>
              <a:lnSpc>
                <a:spcPct val="90000"/>
              </a:lnSpc>
            </a:pPr>
            <a:r>
              <a:rPr lang="en-US" sz="3300" b="1" dirty="0">
                <a:solidFill>
                  <a:schemeClr val="bg1"/>
                </a:solidFill>
                <a:effectLst>
                  <a:outerShdw blurRad="38100" dist="38100" dir="2700000" algn="tl">
                    <a:srgbClr val="000000">
                      <a:alpha val="43137"/>
                    </a:srgbClr>
                  </a:outerShdw>
                </a:effectLst>
              </a:rPr>
              <a:t>Detrol 4 mg </a:t>
            </a:r>
            <a:r>
              <a:rPr lang="en-US" sz="3300" b="1" dirty="0" err="1">
                <a:solidFill>
                  <a:schemeClr val="bg1"/>
                </a:solidFill>
                <a:effectLst>
                  <a:outerShdw blurRad="38100" dist="38100" dir="2700000" algn="tl">
                    <a:srgbClr val="000000">
                      <a:alpha val="43137"/>
                    </a:srgbClr>
                  </a:outerShdw>
                </a:effectLst>
              </a:rPr>
              <a:t>po</a:t>
            </a:r>
            <a:r>
              <a:rPr lang="en-US" sz="3300" b="1" dirty="0">
                <a:solidFill>
                  <a:schemeClr val="bg1"/>
                </a:solidFill>
                <a:effectLst>
                  <a:outerShdw blurRad="38100" dist="38100" dir="2700000" algn="tl">
                    <a:srgbClr val="000000">
                      <a:alpha val="43137"/>
                    </a:srgbClr>
                  </a:outerShdw>
                </a:effectLst>
              </a:rPr>
              <a:t> bid</a:t>
            </a:r>
          </a:p>
          <a:p>
            <a:pPr>
              <a:lnSpc>
                <a:spcPct val="90000"/>
              </a:lnSpc>
            </a:pPr>
            <a:r>
              <a:rPr lang="en-US" sz="3300" b="1" dirty="0" err="1">
                <a:solidFill>
                  <a:schemeClr val="bg1"/>
                </a:solidFill>
                <a:effectLst>
                  <a:outerShdw blurRad="38100" dist="38100" dir="2700000" algn="tl">
                    <a:srgbClr val="000000">
                      <a:alpha val="43137"/>
                    </a:srgbClr>
                  </a:outerShdw>
                </a:effectLst>
              </a:rPr>
              <a:t>Bromocryptine</a:t>
            </a:r>
            <a:r>
              <a:rPr lang="en-US" sz="3300" b="1" dirty="0">
                <a:solidFill>
                  <a:schemeClr val="bg1"/>
                </a:solidFill>
                <a:effectLst>
                  <a:outerShdw blurRad="38100" dist="38100" dir="2700000" algn="tl">
                    <a:srgbClr val="000000">
                      <a:alpha val="43137"/>
                    </a:srgbClr>
                  </a:outerShdw>
                </a:effectLst>
              </a:rPr>
              <a:t> 2.5 mg od</a:t>
            </a:r>
          </a:p>
          <a:p>
            <a:endParaRPr lang="en-US" dirty="0"/>
          </a:p>
        </p:txBody>
      </p:sp>
      <p:sp>
        <p:nvSpPr>
          <p:cNvPr id="40964" name="WordArt 4"/>
          <p:cNvSpPr>
            <a:spLocks noChangeArrowheads="1" noChangeShapeType="1" noTextEdit="1"/>
          </p:cNvSpPr>
          <p:nvPr/>
        </p:nvSpPr>
        <p:spPr bwMode="auto">
          <a:xfrm>
            <a:off x="8527143" y="227013"/>
            <a:ext cx="3162300" cy="1431925"/>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Medication?</a:t>
            </a:r>
          </a:p>
        </p:txBody>
      </p:sp>
    </p:spTree>
    <p:extLst>
      <p:ext uri="{BB962C8B-B14F-4D97-AF65-F5344CB8AC3E}">
        <p14:creationId xmlns:p14="http://schemas.microsoft.com/office/powerpoint/2010/main" val="1690612725"/>
      </p:ext>
    </p:extLst>
  </p:cSld>
  <p:clrMapOvr>
    <a:masterClrMapping/>
  </p:clrMapOvr>
  <p:transition xmlns:p14="http://schemas.microsoft.com/office/powerpoint/2010/mai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032343" cy="1325563"/>
          </a:xfrm>
        </p:spPr>
        <p:txBody>
          <a:bodyPr>
            <a:noAutofit/>
          </a:bodyPr>
          <a:lstStyle/>
          <a:p>
            <a:r>
              <a:rPr lang="en-US" sz="5400" b="1" dirty="0">
                <a:solidFill>
                  <a:schemeClr val="bg1"/>
                </a:solidFill>
                <a:effectLst>
                  <a:outerShdw blurRad="38100" dist="38100" dir="2700000" algn="tl">
                    <a:srgbClr val="000000">
                      <a:alpha val="43137"/>
                    </a:srgbClr>
                  </a:outerShdw>
                </a:effectLst>
              </a:rPr>
              <a:t>Possibly Innovative versus Risky Treatments</a:t>
            </a:r>
          </a:p>
        </p:txBody>
      </p:sp>
      <p:sp>
        <p:nvSpPr>
          <p:cNvPr id="6" name="Content Placeholder 5"/>
          <p:cNvSpPr>
            <a:spLocks noGrp="1"/>
          </p:cNvSpPr>
          <p:nvPr>
            <p:ph idx="1"/>
          </p:nvPr>
        </p:nvSpPr>
        <p:spPr>
          <a:xfrm>
            <a:off x="838199" y="1012825"/>
            <a:ext cx="9771743" cy="6403976"/>
          </a:xfrm>
        </p:spPr>
        <p:txBody>
          <a:bodyPr>
            <a:normAutofit fontScale="40000" lnSpcReduction="20000"/>
          </a:bodyPr>
          <a:lstStyle/>
          <a:p>
            <a:pPr lvl="1">
              <a:lnSpc>
                <a:spcPct val="120000"/>
              </a:lnSpc>
            </a:pPr>
            <a:r>
              <a:rPr lang="en-US" sz="6000" b="1" dirty="0">
                <a:solidFill>
                  <a:schemeClr val="bg1"/>
                </a:solidFill>
                <a:effectLst>
                  <a:outerShdw blurRad="38100" dist="38100" dir="2700000" algn="tl">
                    <a:srgbClr val="000000">
                      <a:alpha val="43137"/>
                    </a:srgbClr>
                  </a:outerShdw>
                </a:effectLst>
              </a:rPr>
              <a:t>Eye Movement Desensitization and Reprocessing (EMDR)</a:t>
            </a:r>
          </a:p>
          <a:p>
            <a:pPr lvl="1">
              <a:lnSpc>
                <a:spcPct val="120000"/>
              </a:lnSpc>
            </a:pPr>
            <a:r>
              <a:rPr lang="en-US" sz="6000" b="1" dirty="0">
                <a:solidFill>
                  <a:schemeClr val="bg1"/>
                </a:solidFill>
                <a:effectLst>
                  <a:outerShdw blurRad="38100" dist="38100" dir="2700000" algn="tl">
                    <a:srgbClr val="000000">
                      <a:alpha val="43137"/>
                    </a:srgbClr>
                  </a:outerShdw>
                </a:effectLst>
              </a:rPr>
              <a:t>Rebirthing Therapy</a:t>
            </a:r>
          </a:p>
          <a:p>
            <a:pPr lvl="1">
              <a:lnSpc>
                <a:spcPct val="120000"/>
              </a:lnSpc>
            </a:pPr>
            <a:r>
              <a:rPr lang="en-US" sz="6000" b="1" dirty="0">
                <a:solidFill>
                  <a:schemeClr val="bg1"/>
                </a:solidFill>
                <a:effectLst>
                  <a:outerShdw blurRad="38100" dist="38100" dir="2700000" algn="tl">
                    <a:srgbClr val="000000">
                      <a:alpha val="43137"/>
                    </a:srgbClr>
                  </a:outerShdw>
                </a:effectLst>
              </a:rPr>
              <a:t>Trauma-Focused Cognitive-Behavioral Therapy (TF-CBT)</a:t>
            </a:r>
          </a:p>
          <a:p>
            <a:pPr lvl="1">
              <a:lnSpc>
                <a:spcPct val="120000"/>
              </a:lnSpc>
            </a:pPr>
            <a:r>
              <a:rPr lang="en-US" sz="6000" b="1" dirty="0">
                <a:solidFill>
                  <a:schemeClr val="bg1"/>
                </a:solidFill>
                <a:effectLst>
                  <a:outerShdw blurRad="38100" dist="38100" dir="2700000" algn="tl">
                    <a:srgbClr val="000000">
                      <a:alpha val="43137"/>
                    </a:srgbClr>
                  </a:outerShdw>
                </a:effectLst>
              </a:rPr>
              <a:t>Interpretive Play Therapy</a:t>
            </a:r>
          </a:p>
          <a:p>
            <a:pPr lvl="1">
              <a:lnSpc>
                <a:spcPct val="120000"/>
              </a:lnSpc>
            </a:pPr>
            <a:r>
              <a:rPr lang="en-US" sz="6000" b="1" dirty="0">
                <a:solidFill>
                  <a:schemeClr val="bg1"/>
                </a:solidFill>
                <a:effectLst>
                  <a:outerShdw blurRad="38100" dist="38100" dir="2700000" algn="tl">
                    <a:srgbClr val="000000">
                      <a:alpha val="43137"/>
                    </a:srgbClr>
                  </a:outerShdw>
                </a:effectLst>
              </a:rPr>
              <a:t>Thought Field Therapy</a:t>
            </a:r>
          </a:p>
          <a:p>
            <a:pPr lvl="1">
              <a:lnSpc>
                <a:spcPct val="120000"/>
              </a:lnSpc>
            </a:pPr>
            <a:r>
              <a:rPr lang="en-US" sz="6000" b="1" dirty="0">
                <a:solidFill>
                  <a:schemeClr val="bg1"/>
                </a:solidFill>
                <a:effectLst>
                  <a:outerShdw blurRad="38100" dist="38100" dir="2700000" algn="tl">
                    <a:srgbClr val="000000">
                      <a:alpha val="43137"/>
                    </a:srgbClr>
                  </a:outerShdw>
                </a:effectLst>
              </a:rPr>
              <a:t>Past-life regression therapy</a:t>
            </a:r>
          </a:p>
          <a:p>
            <a:pPr lvl="1">
              <a:lnSpc>
                <a:spcPct val="120000"/>
              </a:lnSpc>
            </a:pPr>
            <a:r>
              <a:rPr lang="en-US" sz="6000" b="1" dirty="0">
                <a:solidFill>
                  <a:schemeClr val="bg1"/>
                </a:solidFill>
                <a:effectLst>
                  <a:outerShdw blurRad="38100" dist="38100" dir="2700000" algn="tl">
                    <a:srgbClr val="000000">
                      <a:alpha val="43137"/>
                    </a:srgbClr>
                  </a:outerShdw>
                </a:effectLst>
              </a:rPr>
              <a:t>Neuro-Linguistic Programming</a:t>
            </a:r>
          </a:p>
          <a:p>
            <a:pPr lvl="1">
              <a:lnSpc>
                <a:spcPct val="120000"/>
              </a:lnSpc>
            </a:pPr>
            <a:r>
              <a:rPr lang="en-US" sz="6000" b="1" dirty="0">
                <a:solidFill>
                  <a:schemeClr val="bg1"/>
                </a:solidFill>
                <a:effectLst>
                  <a:outerShdw blurRad="38100" dist="38100" dir="2700000" algn="tl">
                    <a:srgbClr val="000000">
                      <a:alpha val="43137"/>
                    </a:srgbClr>
                  </a:outerShdw>
                </a:effectLst>
              </a:rPr>
              <a:t>Music </a:t>
            </a:r>
          </a:p>
          <a:p>
            <a:pPr lvl="1">
              <a:lnSpc>
                <a:spcPct val="120000"/>
              </a:lnSpc>
            </a:pPr>
            <a:r>
              <a:rPr lang="en-US" sz="6000" b="1" dirty="0">
                <a:solidFill>
                  <a:schemeClr val="bg1"/>
                </a:solidFill>
                <a:effectLst>
                  <a:outerShdw blurRad="38100" dist="38100" dir="2700000" algn="tl">
                    <a:srgbClr val="000000">
                      <a:alpha val="43137"/>
                    </a:srgbClr>
                  </a:outerShdw>
                </a:effectLst>
              </a:rPr>
              <a:t>Movement </a:t>
            </a:r>
          </a:p>
          <a:p>
            <a:pPr lvl="1">
              <a:lnSpc>
                <a:spcPct val="120000"/>
              </a:lnSpc>
            </a:pPr>
            <a:r>
              <a:rPr lang="en-US" sz="6000" b="1" dirty="0">
                <a:solidFill>
                  <a:schemeClr val="bg1"/>
                </a:solidFill>
                <a:effectLst>
                  <a:outerShdw blurRad="38100" dist="38100" dir="2700000" algn="tl">
                    <a:srgbClr val="000000">
                      <a:alpha val="43137"/>
                    </a:srgbClr>
                  </a:outerShdw>
                </a:effectLst>
              </a:rPr>
              <a:t>Yoga (breathing)</a:t>
            </a:r>
          </a:p>
          <a:p>
            <a:pPr lvl="1">
              <a:lnSpc>
                <a:spcPct val="120000"/>
              </a:lnSpc>
            </a:pPr>
            <a:r>
              <a:rPr lang="en-US" sz="6000" b="1" dirty="0">
                <a:solidFill>
                  <a:schemeClr val="bg1"/>
                </a:solidFill>
                <a:effectLst>
                  <a:outerShdw blurRad="38100" dist="38100" dir="2700000" algn="tl">
                    <a:srgbClr val="000000">
                      <a:alpha val="43137"/>
                    </a:srgbClr>
                  </a:outerShdw>
                </a:effectLst>
              </a:rPr>
              <a:t>Drumming </a:t>
            </a:r>
          </a:p>
          <a:p>
            <a:pPr lvl="1">
              <a:lnSpc>
                <a:spcPct val="120000"/>
              </a:lnSpc>
            </a:pPr>
            <a:r>
              <a:rPr lang="en-US" sz="6000" b="1" dirty="0">
                <a:solidFill>
                  <a:schemeClr val="bg1"/>
                </a:solidFill>
                <a:effectLst>
                  <a:outerShdw blurRad="38100" dist="38100" dir="2700000" algn="tl">
                    <a:srgbClr val="000000">
                      <a:alpha val="43137"/>
                    </a:srgbClr>
                  </a:outerShdw>
                </a:effectLst>
              </a:rPr>
              <a:t>Therapeutic massage</a:t>
            </a:r>
          </a:p>
          <a:p>
            <a:pPr lvl="1">
              <a:lnSpc>
                <a:spcPct val="120000"/>
              </a:lnSpc>
            </a:pPr>
            <a:r>
              <a:rPr lang="en-US" sz="6000" b="1" dirty="0">
                <a:solidFill>
                  <a:schemeClr val="bg1"/>
                </a:solidFill>
                <a:effectLst>
                  <a:outerShdw blurRad="38100" dist="38100" dir="2700000" algn="tl">
                    <a:srgbClr val="000000">
                      <a:alpha val="43137"/>
                    </a:srgbClr>
                  </a:outerShdw>
                </a:effectLst>
              </a:rPr>
              <a:t>Neurosequential Model of Therapeutics</a:t>
            </a:r>
          </a:p>
          <a:p>
            <a:endParaRPr lang="en-US" b="1" dirty="0"/>
          </a:p>
        </p:txBody>
      </p:sp>
    </p:spTree>
    <p:extLst>
      <p:ext uri="{BB962C8B-B14F-4D97-AF65-F5344CB8AC3E}">
        <p14:creationId xmlns:p14="http://schemas.microsoft.com/office/powerpoint/2010/main" val="910945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032343" cy="1325563"/>
          </a:xfrm>
        </p:spPr>
        <p:txBody>
          <a:bodyPr>
            <a:noAutofit/>
          </a:bodyPr>
          <a:lstStyle/>
          <a:p>
            <a:r>
              <a:rPr lang="en-US" sz="5400" b="1" dirty="0">
                <a:solidFill>
                  <a:schemeClr val="bg1"/>
                </a:solidFill>
                <a:effectLst>
                  <a:outerShdw blurRad="38100" dist="38100" dir="2700000" algn="tl">
                    <a:srgbClr val="000000">
                      <a:alpha val="43137"/>
                    </a:srgbClr>
                  </a:outerShdw>
                </a:effectLst>
              </a:rPr>
              <a:t>Possibly Innovative versus Risky Treatments</a:t>
            </a:r>
          </a:p>
        </p:txBody>
      </p:sp>
      <p:sp>
        <p:nvSpPr>
          <p:cNvPr id="6" name="Content Placeholder 5"/>
          <p:cNvSpPr>
            <a:spLocks noGrp="1"/>
          </p:cNvSpPr>
          <p:nvPr>
            <p:ph idx="1"/>
          </p:nvPr>
        </p:nvSpPr>
        <p:spPr>
          <a:xfrm>
            <a:off x="838199" y="1012825"/>
            <a:ext cx="9771743" cy="6403976"/>
          </a:xfrm>
        </p:spPr>
        <p:txBody>
          <a:bodyPr>
            <a:normAutofit fontScale="40000" lnSpcReduction="20000"/>
          </a:bodyPr>
          <a:lstStyle/>
          <a:p>
            <a:pPr lvl="1">
              <a:lnSpc>
                <a:spcPct val="120000"/>
              </a:lnSpc>
            </a:pPr>
            <a:r>
              <a:rPr lang="en-US" sz="6000" b="1" dirty="0">
                <a:solidFill>
                  <a:srgbClr val="003015"/>
                </a:solidFill>
                <a:effectLst>
                  <a:outerShdw blurRad="38100" dist="38100" dir="2700000" algn="tl">
                    <a:srgbClr val="000000">
                      <a:alpha val="43137"/>
                    </a:srgbClr>
                  </a:outerShdw>
                </a:effectLst>
              </a:rPr>
              <a:t>Eye Movement Desensitization and Reprocessing (EMDR)</a:t>
            </a:r>
          </a:p>
          <a:p>
            <a:pPr lvl="1">
              <a:lnSpc>
                <a:spcPct val="120000"/>
              </a:lnSpc>
            </a:pPr>
            <a:r>
              <a:rPr lang="en-US" sz="6000" b="1" dirty="0">
                <a:solidFill>
                  <a:schemeClr val="bg1"/>
                </a:solidFill>
                <a:effectLst>
                  <a:outerShdw blurRad="38100" dist="38100" dir="2700000" algn="tl">
                    <a:srgbClr val="000000">
                      <a:alpha val="43137"/>
                    </a:srgbClr>
                  </a:outerShdw>
                </a:effectLst>
              </a:rPr>
              <a:t>Rebirthing Therapy</a:t>
            </a:r>
          </a:p>
          <a:p>
            <a:pPr lvl="1">
              <a:lnSpc>
                <a:spcPct val="120000"/>
              </a:lnSpc>
            </a:pPr>
            <a:r>
              <a:rPr lang="en-US" sz="6000" b="1" dirty="0">
                <a:solidFill>
                  <a:srgbClr val="003015"/>
                </a:solidFill>
                <a:effectLst>
                  <a:outerShdw blurRad="38100" dist="38100" dir="2700000" algn="tl">
                    <a:srgbClr val="000000">
                      <a:alpha val="43137"/>
                    </a:srgbClr>
                  </a:outerShdw>
                </a:effectLst>
              </a:rPr>
              <a:t>Trauma-Focused Cognitive-Behavioral Therapy (TF-CBT)</a:t>
            </a:r>
          </a:p>
          <a:p>
            <a:pPr lvl="1">
              <a:lnSpc>
                <a:spcPct val="120000"/>
              </a:lnSpc>
            </a:pPr>
            <a:r>
              <a:rPr lang="en-US" sz="6000" b="1" dirty="0">
                <a:solidFill>
                  <a:schemeClr val="bg1"/>
                </a:solidFill>
                <a:effectLst>
                  <a:outerShdw blurRad="38100" dist="38100" dir="2700000" algn="tl">
                    <a:srgbClr val="000000">
                      <a:alpha val="43137"/>
                    </a:srgbClr>
                  </a:outerShdw>
                </a:effectLst>
              </a:rPr>
              <a:t>Interpretive Play Therapy</a:t>
            </a:r>
          </a:p>
          <a:p>
            <a:pPr lvl="1">
              <a:lnSpc>
                <a:spcPct val="120000"/>
              </a:lnSpc>
            </a:pPr>
            <a:r>
              <a:rPr lang="en-US" sz="6000" b="1" dirty="0">
                <a:solidFill>
                  <a:schemeClr val="bg1"/>
                </a:solidFill>
                <a:effectLst>
                  <a:outerShdw blurRad="38100" dist="38100" dir="2700000" algn="tl">
                    <a:srgbClr val="000000">
                      <a:alpha val="43137"/>
                    </a:srgbClr>
                  </a:outerShdw>
                </a:effectLst>
              </a:rPr>
              <a:t>Thought Field Therapy</a:t>
            </a:r>
          </a:p>
          <a:p>
            <a:pPr lvl="1">
              <a:lnSpc>
                <a:spcPct val="120000"/>
              </a:lnSpc>
            </a:pPr>
            <a:r>
              <a:rPr lang="en-US" sz="6000" b="1" dirty="0">
                <a:solidFill>
                  <a:schemeClr val="bg1"/>
                </a:solidFill>
                <a:effectLst>
                  <a:outerShdw blurRad="38100" dist="38100" dir="2700000" algn="tl">
                    <a:srgbClr val="000000">
                      <a:alpha val="43137"/>
                    </a:srgbClr>
                  </a:outerShdw>
                </a:effectLst>
              </a:rPr>
              <a:t>Past-life regression therapy</a:t>
            </a:r>
          </a:p>
          <a:p>
            <a:pPr lvl="1">
              <a:lnSpc>
                <a:spcPct val="120000"/>
              </a:lnSpc>
            </a:pPr>
            <a:r>
              <a:rPr lang="en-US" sz="6000" b="1" dirty="0">
                <a:solidFill>
                  <a:schemeClr val="bg1"/>
                </a:solidFill>
                <a:effectLst>
                  <a:outerShdw blurRad="38100" dist="38100" dir="2700000" algn="tl">
                    <a:srgbClr val="000000">
                      <a:alpha val="43137"/>
                    </a:srgbClr>
                  </a:outerShdw>
                </a:effectLst>
              </a:rPr>
              <a:t>Neuro-Linguistic Programming</a:t>
            </a:r>
          </a:p>
          <a:p>
            <a:pPr lvl="1">
              <a:lnSpc>
                <a:spcPct val="120000"/>
              </a:lnSpc>
            </a:pPr>
            <a:r>
              <a:rPr lang="en-US" sz="6000" b="1" dirty="0">
                <a:solidFill>
                  <a:schemeClr val="bg1"/>
                </a:solidFill>
                <a:effectLst>
                  <a:outerShdw blurRad="38100" dist="38100" dir="2700000" algn="tl">
                    <a:srgbClr val="000000">
                      <a:alpha val="43137"/>
                    </a:srgbClr>
                  </a:outerShdw>
                </a:effectLst>
              </a:rPr>
              <a:t>Music </a:t>
            </a:r>
          </a:p>
          <a:p>
            <a:pPr lvl="1">
              <a:lnSpc>
                <a:spcPct val="120000"/>
              </a:lnSpc>
            </a:pPr>
            <a:r>
              <a:rPr lang="en-US" sz="6000" b="1" dirty="0">
                <a:solidFill>
                  <a:schemeClr val="bg1"/>
                </a:solidFill>
                <a:effectLst>
                  <a:outerShdw blurRad="38100" dist="38100" dir="2700000" algn="tl">
                    <a:srgbClr val="000000">
                      <a:alpha val="43137"/>
                    </a:srgbClr>
                  </a:outerShdw>
                </a:effectLst>
              </a:rPr>
              <a:t>Movement </a:t>
            </a:r>
          </a:p>
          <a:p>
            <a:pPr lvl="1">
              <a:lnSpc>
                <a:spcPct val="120000"/>
              </a:lnSpc>
            </a:pPr>
            <a:r>
              <a:rPr lang="en-US" sz="6000" b="1" dirty="0">
                <a:solidFill>
                  <a:schemeClr val="bg1"/>
                </a:solidFill>
                <a:effectLst>
                  <a:outerShdw blurRad="38100" dist="38100" dir="2700000" algn="tl">
                    <a:srgbClr val="000000">
                      <a:alpha val="43137"/>
                    </a:srgbClr>
                  </a:outerShdw>
                </a:effectLst>
              </a:rPr>
              <a:t>Yoga (breathing)</a:t>
            </a:r>
          </a:p>
          <a:p>
            <a:pPr lvl="1">
              <a:lnSpc>
                <a:spcPct val="120000"/>
              </a:lnSpc>
            </a:pPr>
            <a:r>
              <a:rPr lang="en-US" sz="6000" b="1" dirty="0">
                <a:solidFill>
                  <a:schemeClr val="bg1"/>
                </a:solidFill>
                <a:effectLst>
                  <a:outerShdw blurRad="38100" dist="38100" dir="2700000" algn="tl">
                    <a:srgbClr val="000000">
                      <a:alpha val="43137"/>
                    </a:srgbClr>
                  </a:outerShdw>
                </a:effectLst>
              </a:rPr>
              <a:t>Drumming </a:t>
            </a:r>
          </a:p>
          <a:p>
            <a:pPr lvl="1">
              <a:lnSpc>
                <a:spcPct val="120000"/>
              </a:lnSpc>
            </a:pPr>
            <a:r>
              <a:rPr lang="en-US" sz="6000" b="1" dirty="0">
                <a:solidFill>
                  <a:schemeClr val="bg1"/>
                </a:solidFill>
                <a:effectLst>
                  <a:outerShdw blurRad="38100" dist="38100" dir="2700000" algn="tl">
                    <a:srgbClr val="000000">
                      <a:alpha val="43137"/>
                    </a:srgbClr>
                  </a:outerShdw>
                </a:effectLst>
              </a:rPr>
              <a:t>Therapeutic massage</a:t>
            </a:r>
          </a:p>
          <a:p>
            <a:pPr lvl="1">
              <a:lnSpc>
                <a:spcPct val="120000"/>
              </a:lnSpc>
            </a:pPr>
            <a:r>
              <a:rPr lang="en-US" sz="6000" b="1" dirty="0">
                <a:solidFill>
                  <a:schemeClr val="bg1"/>
                </a:solidFill>
                <a:effectLst>
                  <a:outerShdw blurRad="38100" dist="38100" dir="2700000" algn="tl">
                    <a:srgbClr val="000000">
                      <a:alpha val="43137"/>
                    </a:srgbClr>
                  </a:outerShdw>
                </a:effectLst>
              </a:rPr>
              <a:t>Neurosequential Model of Therapeutics</a:t>
            </a:r>
          </a:p>
          <a:p>
            <a:endParaRPr lang="en-US" b="1" dirty="0"/>
          </a:p>
        </p:txBody>
      </p:sp>
      <p:sp>
        <p:nvSpPr>
          <p:cNvPr id="4" name="Rectangle 3"/>
          <p:cNvSpPr/>
          <p:nvPr/>
        </p:nvSpPr>
        <p:spPr>
          <a:xfrm rot="763588">
            <a:off x="6045665" y="2655312"/>
            <a:ext cx="587853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003015"/>
                </a:solidFill>
                <a:effectLst>
                  <a:outerShdw blurRad="88000" dist="50800" dir="5040000" algn="tl">
                    <a:schemeClr val="accent4">
                      <a:tint val="80000"/>
                      <a:satMod val="250000"/>
                      <a:alpha val="45000"/>
                    </a:schemeClr>
                  </a:outerShdw>
                </a:effectLst>
              </a:rPr>
              <a:t>Dismantling Studies</a:t>
            </a:r>
          </a:p>
        </p:txBody>
      </p:sp>
    </p:spTree>
    <p:extLst>
      <p:ext uri="{BB962C8B-B14F-4D97-AF65-F5344CB8AC3E}">
        <p14:creationId xmlns:p14="http://schemas.microsoft.com/office/powerpoint/2010/main" val="3694170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857" y="406400"/>
            <a:ext cx="9586686" cy="1143000"/>
          </a:xfrm>
        </p:spPr>
        <p:txBody>
          <a:bodyPr>
            <a:noAutofit/>
          </a:bodyPr>
          <a:lstStyle/>
          <a:p>
            <a:r>
              <a:rPr lang="en-US" sz="5400" b="1" dirty="0">
                <a:solidFill>
                  <a:schemeClr val="bg1"/>
                </a:solidFill>
                <a:effectLst>
                  <a:outerShdw blurRad="38100" dist="38100" dir="2700000" algn="tl">
                    <a:srgbClr val="000000">
                      <a:alpha val="43137"/>
                    </a:srgbClr>
                  </a:outerShdw>
                </a:effectLst>
              </a:rPr>
              <a:t>Questionable Therapies for Abuse</a:t>
            </a:r>
          </a:p>
        </p:txBody>
      </p:sp>
      <p:sp>
        <p:nvSpPr>
          <p:cNvPr id="3" name="Content Placeholder 2"/>
          <p:cNvSpPr>
            <a:spLocks noGrp="1"/>
          </p:cNvSpPr>
          <p:nvPr>
            <p:ph sz="half" idx="1"/>
          </p:nvPr>
        </p:nvSpPr>
        <p:spPr/>
        <p:txBody>
          <a:bodyPr>
            <a:normAutofit/>
          </a:bodyPr>
          <a:lstStyle/>
          <a:p>
            <a:pPr algn="ctr">
              <a:buNone/>
            </a:pPr>
            <a:r>
              <a:rPr lang="en-US" b="1" u="sng" dirty="0">
                <a:solidFill>
                  <a:schemeClr val="bg1"/>
                </a:solidFill>
                <a:effectLst>
                  <a:outerShdw blurRad="38100" dist="38100" dir="2700000" algn="tl">
                    <a:srgbClr val="000000">
                      <a:alpha val="43137"/>
                    </a:srgbClr>
                  </a:outerShdw>
                </a:effectLst>
              </a:rPr>
              <a:t>No data or poor outcomes</a:t>
            </a:r>
          </a:p>
          <a:p>
            <a:r>
              <a:rPr lang="en-US" b="1" dirty="0">
                <a:solidFill>
                  <a:schemeClr val="bg1"/>
                </a:solidFill>
                <a:effectLst>
                  <a:outerShdw blurRad="38100" dist="38100" dir="2700000" algn="tl">
                    <a:srgbClr val="000000">
                      <a:alpha val="43137"/>
                    </a:srgbClr>
                  </a:outerShdw>
                </a:effectLst>
              </a:rPr>
              <a:t>Equine-assisted therapy</a:t>
            </a:r>
          </a:p>
          <a:p>
            <a:r>
              <a:rPr lang="en-US" b="1" dirty="0">
                <a:solidFill>
                  <a:schemeClr val="bg1"/>
                </a:solidFill>
                <a:effectLst>
                  <a:outerShdw blurRad="38100" dist="38100" dir="2700000" algn="tl">
                    <a:srgbClr val="000000">
                      <a:alpha val="43137"/>
                    </a:srgbClr>
                  </a:outerShdw>
                </a:effectLst>
              </a:rPr>
              <a:t>Many forms of play therapy</a:t>
            </a:r>
          </a:p>
          <a:p>
            <a:r>
              <a:rPr lang="en-US" b="1" dirty="0">
                <a:solidFill>
                  <a:schemeClr val="bg1"/>
                </a:solidFill>
                <a:effectLst>
                  <a:outerShdw blurRad="38100" dist="38100" dir="2700000" algn="tl">
                    <a:srgbClr val="000000">
                      <a:alpha val="43137"/>
                    </a:srgbClr>
                  </a:outerShdw>
                </a:effectLst>
              </a:rPr>
              <a:t>Nondirective therapies (e.g., psychoanalysis, client-centered therapy)</a:t>
            </a:r>
            <a:endParaRPr lang="en-US" b="1" dirty="0">
              <a:solidFill>
                <a:schemeClr val="bg1"/>
              </a:solidFill>
            </a:endParaRPr>
          </a:p>
        </p:txBody>
      </p:sp>
      <p:sp>
        <p:nvSpPr>
          <p:cNvPr id="4" name="Content Placeholder 3"/>
          <p:cNvSpPr>
            <a:spLocks noGrp="1"/>
          </p:cNvSpPr>
          <p:nvPr>
            <p:ph sz="half" idx="2"/>
          </p:nvPr>
        </p:nvSpPr>
        <p:spPr/>
        <p:txBody>
          <a:bodyPr>
            <a:normAutofit/>
          </a:bodyPr>
          <a:lstStyle/>
          <a:p>
            <a:pPr algn="ctr">
              <a:buNone/>
            </a:pPr>
            <a:r>
              <a:rPr lang="en-US" b="1" u="sng" dirty="0">
                <a:solidFill>
                  <a:schemeClr val="bg1"/>
                </a:solidFill>
                <a:effectLst>
                  <a:outerShdw blurRad="38100" dist="38100" dir="2700000" algn="tl">
                    <a:srgbClr val="000000">
                      <a:alpha val="43137"/>
                    </a:srgbClr>
                  </a:outerShdw>
                </a:effectLst>
              </a:rPr>
              <a:t>Detrimental</a:t>
            </a:r>
          </a:p>
          <a:p>
            <a:r>
              <a:rPr lang="en-US" b="1" dirty="0">
                <a:solidFill>
                  <a:schemeClr val="bg1"/>
                </a:solidFill>
                <a:effectLst>
                  <a:outerShdw blurRad="38100" dist="38100" dir="2700000" algn="tl">
                    <a:srgbClr val="000000">
                      <a:alpha val="43137"/>
                    </a:srgbClr>
                  </a:outerShdw>
                </a:effectLst>
              </a:rPr>
              <a:t>Rebirthing therapy (10-year-old Candace Newmaker)</a:t>
            </a:r>
          </a:p>
          <a:p>
            <a:r>
              <a:rPr lang="en-US" b="1" dirty="0">
                <a:solidFill>
                  <a:schemeClr val="bg1"/>
                </a:solidFill>
                <a:effectLst>
                  <a:outerShdw blurRad="38100" dist="38100" dir="2700000" algn="tl">
                    <a:srgbClr val="000000">
                      <a:alpha val="43137"/>
                    </a:srgbClr>
                  </a:outerShdw>
                </a:effectLst>
              </a:rPr>
              <a:t>Attachment therapy</a:t>
            </a:r>
          </a:p>
          <a:p>
            <a:r>
              <a:rPr lang="en-US" b="1" dirty="0">
                <a:solidFill>
                  <a:schemeClr val="bg1"/>
                </a:solidFill>
                <a:effectLst>
                  <a:outerShdw blurRad="38100" dist="38100" dir="2700000" algn="tl">
                    <a:srgbClr val="000000">
                      <a:alpha val="43137"/>
                    </a:srgbClr>
                  </a:outerShdw>
                </a:effectLst>
              </a:rPr>
              <a:t>Holding therapy</a:t>
            </a:r>
          </a:p>
          <a:p>
            <a:r>
              <a:rPr lang="en-US" b="1" dirty="0">
                <a:solidFill>
                  <a:schemeClr val="bg1"/>
                </a:solidFill>
                <a:effectLst>
                  <a:outerShdw blurRad="38100" dist="38100" dir="2700000" algn="tl">
                    <a:srgbClr val="000000">
                      <a:alpha val="43137"/>
                    </a:srgbClr>
                  </a:outerShdw>
                </a:effectLst>
              </a:rPr>
              <a:t>Over medication</a:t>
            </a:r>
            <a:endParaRPr lang="en-US" b="1" dirty="0">
              <a:solidFill>
                <a:schemeClr val="bg1"/>
              </a:solidFill>
            </a:endParaRPr>
          </a:p>
        </p:txBody>
      </p:sp>
      <p:sp>
        <p:nvSpPr>
          <p:cNvPr id="5" name="Rectangle 4"/>
          <p:cNvSpPr/>
          <p:nvPr/>
        </p:nvSpPr>
        <p:spPr>
          <a:xfrm>
            <a:off x="6626137" y="5638800"/>
            <a:ext cx="1489510"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TBRI</a:t>
            </a:r>
          </a:p>
        </p:txBody>
      </p:sp>
      <p:sp>
        <p:nvSpPr>
          <p:cNvPr id="6" name="Rectangle 5"/>
          <p:cNvSpPr/>
          <p:nvPr/>
        </p:nvSpPr>
        <p:spPr>
          <a:xfrm>
            <a:off x="4527861" y="5715000"/>
            <a:ext cx="1590499"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solidFill>
                  <a:srgbClr val="003015"/>
                </a:solidFill>
                <a:effectLst>
                  <a:reflection blurRad="12700" stA="28000" endPos="45000" dist="1000" dir="5400000" sy="-100000" algn="bl" rotWithShape="0"/>
                </a:effectLst>
              </a:rPr>
              <a:t>NMT</a:t>
            </a:r>
          </a:p>
        </p:txBody>
      </p:sp>
    </p:spTree>
    <p:extLst>
      <p:ext uri="{BB962C8B-B14F-4D97-AF65-F5344CB8AC3E}">
        <p14:creationId xmlns:p14="http://schemas.microsoft.com/office/powerpoint/2010/main" val="3267168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4600" y="2362200"/>
            <a:ext cx="6400800" cy="990600"/>
          </a:xfrm>
        </p:spPr>
        <p:txBody>
          <a:bodyPr>
            <a:noAutofit/>
          </a:bodyPr>
          <a:lstStyle/>
          <a:p>
            <a:pPr algn="ctr"/>
            <a:r>
              <a:rPr lang="en-US" sz="8800" b="1" dirty="0">
                <a:solidFill>
                  <a:schemeClr val="bg1"/>
                </a:solidFill>
                <a:effectLst>
                  <a:outerShdw blurRad="38100" dist="38100" dir="2700000" algn="tl">
                    <a:srgbClr val="000000">
                      <a:alpha val="43137"/>
                    </a:srgbClr>
                  </a:outerShdw>
                </a:effectLst>
              </a:rPr>
              <a:t>Components</a:t>
            </a:r>
          </a:p>
        </p:txBody>
      </p:sp>
    </p:spTree>
    <p:extLst>
      <p:ext uri="{BB962C8B-B14F-4D97-AF65-F5344CB8AC3E}">
        <p14:creationId xmlns:p14="http://schemas.microsoft.com/office/powerpoint/2010/main" val="37712671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066800"/>
          </a:xfrm>
        </p:spPr>
        <p:txBody>
          <a:bodyPr>
            <a:normAutofit/>
          </a:bodyPr>
          <a:lstStyle/>
          <a:p>
            <a:r>
              <a:rPr lang="en-US" sz="6000" b="1" dirty="0">
                <a:solidFill>
                  <a:schemeClr val="bg1"/>
                </a:solidFill>
                <a:effectLst>
                  <a:outerShdw blurRad="38100" dist="38100" dir="2700000" algn="tl">
                    <a:srgbClr val="000000">
                      <a:alpha val="43137"/>
                    </a:srgbClr>
                  </a:outerShdw>
                </a:effectLst>
              </a:rPr>
              <a:t>TF-CBT- Core </a:t>
            </a:r>
            <a:r>
              <a:rPr lang="en-US" sz="6000" b="1" dirty="0">
                <a:solidFill>
                  <a:srgbClr val="003015"/>
                </a:solidFill>
                <a:effectLst>
                  <a:outerShdw blurRad="38100" dist="38100" dir="2700000" algn="tl">
                    <a:srgbClr val="000000">
                      <a:alpha val="43137"/>
                    </a:srgbClr>
                  </a:outerShdw>
                </a:effectLst>
              </a:rPr>
              <a:t>Components</a:t>
            </a:r>
          </a:p>
        </p:txBody>
      </p:sp>
      <p:sp>
        <p:nvSpPr>
          <p:cNvPr id="3" name="Content Placeholder 2"/>
          <p:cNvSpPr>
            <a:spLocks noGrp="1"/>
          </p:cNvSpPr>
          <p:nvPr>
            <p:ph idx="1"/>
          </p:nvPr>
        </p:nvSpPr>
        <p:spPr>
          <a:xfrm>
            <a:off x="391885" y="1219200"/>
            <a:ext cx="11451771" cy="5486400"/>
          </a:xfrm>
        </p:spPr>
        <p:txBody>
          <a:bodyPr>
            <a:normAutofit/>
          </a:bodyPr>
          <a:lstStyle/>
          <a:p>
            <a:pPr lvl="0"/>
            <a:r>
              <a:rPr lang="en-US" sz="3200" b="1" u="sng" dirty="0">
                <a:solidFill>
                  <a:srgbClr val="003015"/>
                </a:solidFill>
              </a:rPr>
              <a:t>PSYCHOEDUCATION</a:t>
            </a:r>
            <a:r>
              <a:rPr lang="en-US" sz="3200" b="1" u="sng" dirty="0">
                <a:solidFill>
                  <a:schemeClr val="bg1"/>
                </a:solidFill>
              </a:rPr>
              <a:t>:  </a:t>
            </a:r>
            <a:r>
              <a:rPr lang="en-US" sz="3200" b="1" dirty="0">
                <a:solidFill>
                  <a:schemeClr val="bg1"/>
                </a:solidFill>
              </a:rPr>
              <a:t>Providing education to children and their caregivers about the impact of trauma on children and common childhood reactions to trauma </a:t>
            </a:r>
          </a:p>
          <a:p>
            <a:r>
              <a:rPr lang="en-US" sz="3200" b="1" u="sng" dirty="0">
                <a:solidFill>
                  <a:srgbClr val="003015"/>
                </a:solidFill>
              </a:rPr>
              <a:t>STRESS MANAGEMENT</a:t>
            </a:r>
            <a:r>
              <a:rPr lang="en-US" sz="3200" b="1" u="sng" dirty="0">
                <a:solidFill>
                  <a:schemeClr val="bg1"/>
                </a:solidFill>
              </a:rPr>
              <a:t>: </a:t>
            </a:r>
            <a:r>
              <a:rPr lang="en-US" sz="3200" b="1" dirty="0">
                <a:solidFill>
                  <a:schemeClr val="bg1"/>
                </a:solidFill>
              </a:rPr>
              <a:t>Developing personalized stress management skills for children and parents </a:t>
            </a:r>
          </a:p>
          <a:p>
            <a:pPr lvl="0"/>
            <a:r>
              <a:rPr lang="en-US" sz="3200" b="1" u="sng" dirty="0">
                <a:solidFill>
                  <a:srgbClr val="003015"/>
                </a:solidFill>
              </a:rPr>
              <a:t>AFFECTIVE EXPRESSION &amp; MODULATION</a:t>
            </a:r>
            <a:r>
              <a:rPr lang="en-US" sz="3200" b="1" u="sng" dirty="0">
                <a:solidFill>
                  <a:schemeClr val="bg1"/>
                </a:solidFill>
              </a:rPr>
              <a:t>:  </a:t>
            </a:r>
            <a:r>
              <a:rPr lang="en-US" sz="3200" b="1" dirty="0">
                <a:solidFill>
                  <a:schemeClr val="bg1"/>
                </a:solidFill>
              </a:rPr>
              <a:t>Helping children and parents identify and cope with a range of emotions </a:t>
            </a:r>
          </a:p>
          <a:p>
            <a:pPr lvl="0"/>
            <a:r>
              <a:rPr lang="en-US" sz="3200" b="1" u="sng" dirty="0">
                <a:solidFill>
                  <a:srgbClr val="003015"/>
                </a:solidFill>
              </a:rPr>
              <a:t>COGNITIVE COPING</a:t>
            </a:r>
            <a:r>
              <a:rPr lang="en-US" sz="3200" b="1" dirty="0">
                <a:solidFill>
                  <a:schemeClr val="bg1"/>
                </a:solidFill>
              </a:rPr>
              <a:t>:  Teaching children and parents how to recognize the connections between thoughts, feelings and behaviors </a:t>
            </a:r>
          </a:p>
          <a:p>
            <a:endParaRPr lang="en-US" dirty="0"/>
          </a:p>
        </p:txBody>
      </p:sp>
    </p:spTree>
    <p:extLst>
      <p:ext uri="{BB962C8B-B14F-4D97-AF65-F5344CB8AC3E}">
        <p14:creationId xmlns:p14="http://schemas.microsoft.com/office/powerpoint/2010/main" val="18547824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152400"/>
            <a:ext cx="11422743" cy="914400"/>
          </a:xfrm>
        </p:spPr>
        <p:txBody>
          <a:bodyPr>
            <a:normAutofit/>
          </a:bodyPr>
          <a:lstStyle/>
          <a:p>
            <a:r>
              <a:rPr lang="en-US" sz="6000" b="1" dirty="0">
                <a:solidFill>
                  <a:schemeClr val="accent2">
                    <a:lumMod val="20000"/>
                    <a:lumOff val="80000"/>
                  </a:schemeClr>
                </a:solidFill>
                <a:effectLst>
                  <a:outerShdw blurRad="38100" dist="38100" dir="2700000" algn="tl">
                    <a:srgbClr val="000000">
                      <a:alpha val="43137"/>
                    </a:srgbClr>
                  </a:outerShdw>
                </a:effectLst>
              </a:rPr>
              <a:t>TF-CBT Core </a:t>
            </a:r>
            <a:r>
              <a:rPr lang="en-US" sz="6000" b="1" dirty="0">
                <a:solidFill>
                  <a:srgbClr val="003015"/>
                </a:solidFill>
                <a:effectLst>
                  <a:outerShdw blurRad="38100" dist="38100" dir="2700000" algn="tl">
                    <a:srgbClr val="000000">
                      <a:alpha val="43137"/>
                    </a:srgbClr>
                  </a:outerShdw>
                </a:effectLst>
              </a:rPr>
              <a:t>Components</a:t>
            </a:r>
            <a:r>
              <a:rPr lang="en-US" sz="6000" b="1" dirty="0">
                <a:solidFill>
                  <a:schemeClr val="accent2">
                    <a:lumMod val="20000"/>
                    <a:lumOff val="80000"/>
                  </a:schemeClr>
                </a:solidFill>
                <a:effectLst>
                  <a:outerShdw blurRad="38100" dist="38100" dir="2700000" algn="tl">
                    <a:srgbClr val="000000">
                      <a:alpha val="43137"/>
                    </a:srgbClr>
                  </a:outerShdw>
                </a:effectLst>
              </a:rPr>
              <a:t> </a:t>
            </a:r>
            <a:r>
              <a:rPr lang="en-US" sz="5300" b="1" dirty="0">
                <a:solidFill>
                  <a:schemeClr val="accent2">
                    <a:lumMod val="20000"/>
                    <a:lumOff val="80000"/>
                  </a:schemeClr>
                </a:solidFill>
                <a:effectLst>
                  <a:outerShdw blurRad="38100" dist="38100" dir="2700000" algn="tl">
                    <a:srgbClr val="000000">
                      <a:alpha val="43137"/>
                    </a:srgbClr>
                  </a:outerShdw>
                </a:effectLst>
              </a:rPr>
              <a:t>(Continued)</a:t>
            </a:r>
            <a:endParaRPr lang="en-US" sz="6000" b="1" dirty="0">
              <a:solidFill>
                <a:schemeClr val="accent2">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1885" y="1447801"/>
            <a:ext cx="11422743" cy="5257799"/>
          </a:xfrm>
        </p:spPr>
        <p:txBody>
          <a:bodyPr>
            <a:normAutofit fontScale="92500" lnSpcReduction="10000"/>
          </a:bodyPr>
          <a:lstStyle/>
          <a:p>
            <a:pPr lvl="0"/>
            <a:r>
              <a:rPr lang="en-US" sz="3500" b="1" u="sng" dirty="0">
                <a:solidFill>
                  <a:srgbClr val="003015"/>
                </a:solidFill>
                <a:effectLst>
                  <a:outerShdw blurRad="38100" dist="38100" dir="2700000" algn="tl">
                    <a:srgbClr val="000000">
                      <a:alpha val="43137"/>
                    </a:srgbClr>
                  </a:outerShdw>
                </a:effectLst>
              </a:rPr>
              <a:t>CREATING  THE  TRAUMA  NARRATIVE</a:t>
            </a:r>
            <a:r>
              <a:rPr lang="en-US" sz="3500" b="1" dirty="0">
                <a:solidFill>
                  <a:schemeClr val="bg1"/>
                </a:solidFill>
                <a:effectLst>
                  <a:outerShdw blurRad="38100" dist="38100" dir="2700000" algn="tl">
                    <a:srgbClr val="000000">
                      <a:alpha val="43137"/>
                    </a:srgbClr>
                  </a:outerShdw>
                </a:effectLst>
              </a:rPr>
              <a:t>:  Encouraging children to share their traumatic experiences either verbally, in the form of a written narrative, or in some other developmentally appropriate manner. </a:t>
            </a:r>
          </a:p>
          <a:p>
            <a:pPr lvl="0"/>
            <a:r>
              <a:rPr lang="en-US" sz="3500" b="1" u="sng" dirty="0">
                <a:solidFill>
                  <a:srgbClr val="003015"/>
                </a:solidFill>
                <a:effectLst>
                  <a:outerShdw blurRad="38100" dist="38100" dir="2700000" algn="tl">
                    <a:srgbClr val="000000">
                      <a:alpha val="43137"/>
                    </a:srgbClr>
                  </a:outerShdw>
                </a:effectLst>
              </a:rPr>
              <a:t>COGNITIVE PROCESSING</a:t>
            </a:r>
            <a:r>
              <a:rPr lang="en-US" sz="3500" b="1" dirty="0">
                <a:solidFill>
                  <a:schemeClr val="bg1"/>
                </a:solidFill>
                <a:effectLst>
                  <a:outerShdw blurRad="38100" dist="38100" dir="2700000" algn="tl">
                    <a:srgbClr val="000000">
                      <a:alpha val="43137"/>
                    </a:srgbClr>
                  </a:outerShdw>
                </a:effectLst>
              </a:rPr>
              <a:t>:  Modifying children's and parents' inaccurate or unhelpful trauma-related thoughts, and </a:t>
            </a:r>
          </a:p>
          <a:p>
            <a:pPr lvl="0"/>
            <a:r>
              <a:rPr lang="en-US" sz="3500" b="1" u="sng" dirty="0">
                <a:solidFill>
                  <a:srgbClr val="003015"/>
                </a:solidFill>
                <a:effectLst>
                  <a:outerShdw blurRad="38100" dist="38100" dir="2700000" algn="tl">
                    <a:srgbClr val="000000">
                      <a:alpha val="43137"/>
                    </a:srgbClr>
                  </a:outerShdw>
                </a:effectLst>
              </a:rPr>
              <a:t>BEHAVIOR  MANAGEMENT  TRAINING</a:t>
            </a:r>
            <a:r>
              <a:rPr lang="en-US" sz="3500" b="1" dirty="0">
                <a:solidFill>
                  <a:schemeClr val="bg1"/>
                </a:solidFill>
                <a:effectLst>
                  <a:outerShdw blurRad="38100" dist="38100" dir="2700000" algn="tl">
                    <a:srgbClr val="000000">
                      <a:alpha val="43137"/>
                    </a:srgbClr>
                  </a:outerShdw>
                </a:effectLst>
              </a:rPr>
              <a:t>:  Helping parents develop skills for optimizing their children's emotional and behavioral adjustment </a:t>
            </a:r>
          </a:p>
          <a:p>
            <a:r>
              <a:rPr lang="en-US" sz="3500" b="1" u="sng" dirty="0">
                <a:solidFill>
                  <a:srgbClr val="003015"/>
                </a:solidFill>
                <a:effectLst>
                  <a:outerShdw blurRad="38100" dist="38100" dir="2700000" algn="tl">
                    <a:srgbClr val="000000">
                      <a:alpha val="43137"/>
                    </a:srgbClr>
                  </a:outerShdw>
                </a:effectLst>
              </a:rPr>
              <a:t>PARENT CHILD SESSIONS</a:t>
            </a:r>
            <a:r>
              <a:rPr lang="en-US" sz="3500" b="1" dirty="0">
                <a:solidFill>
                  <a:schemeClr val="bg1"/>
                </a:solidFill>
                <a:effectLst>
                  <a:outerShdw blurRad="38100" dist="38100" dir="2700000" algn="tl">
                    <a:srgbClr val="000000">
                      <a:alpha val="43137"/>
                    </a:srgbClr>
                  </a:outerShdw>
                </a:effectLst>
              </a:rPr>
              <a:t>:  Helping children and parents talk with each other about the traumatic experiences </a:t>
            </a:r>
          </a:p>
          <a:p>
            <a:pPr lvl="0"/>
            <a:endParaRPr lang="en-US" dirty="0"/>
          </a:p>
          <a:p>
            <a:pPr lvl="0"/>
            <a:endParaRPr lang="en-US" dirty="0"/>
          </a:p>
          <a:p>
            <a:endParaRPr lang="en-US" dirty="0"/>
          </a:p>
        </p:txBody>
      </p:sp>
    </p:spTree>
    <p:extLst>
      <p:ext uri="{BB962C8B-B14F-4D97-AF65-F5344CB8AC3E}">
        <p14:creationId xmlns:p14="http://schemas.microsoft.com/office/powerpoint/2010/main" val="20137975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906000" cy="990600"/>
          </a:xfrm>
        </p:spPr>
        <p:txBody>
          <a:bodyPr>
            <a:noAutofit/>
          </a:bodyPr>
          <a:lstStyle/>
          <a:p>
            <a:r>
              <a:rPr lang="en-US" sz="4800" b="1" dirty="0">
                <a:solidFill>
                  <a:schemeClr val="bg1"/>
                </a:solidFill>
                <a:effectLst>
                  <a:outerShdw blurRad="38100" dist="38100" dir="2700000" algn="tl">
                    <a:srgbClr val="000000">
                      <a:alpha val="43137"/>
                    </a:srgbClr>
                  </a:outerShdw>
                </a:effectLst>
              </a:rPr>
              <a:t>Eye Movement </a:t>
            </a:r>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Desensitization &amp; Reprocessing</a:t>
            </a:r>
          </a:p>
        </p:txBody>
      </p:sp>
      <p:sp>
        <p:nvSpPr>
          <p:cNvPr id="3" name="Content Placeholder 2"/>
          <p:cNvSpPr>
            <a:spLocks noGrp="1"/>
          </p:cNvSpPr>
          <p:nvPr>
            <p:ph idx="1"/>
          </p:nvPr>
        </p:nvSpPr>
        <p:spPr>
          <a:xfrm>
            <a:off x="165606" y="2309185"/>
            <a:ext cx="10595429" cy="4251272"/>
          </a:xfrm>
        </p:spPr>
        <p:txBody>
          <a:bodyPr>
            <a:normAutofit/>
          </a:bodyPr>
          <a:lstStyle/>
          <a:p>
            <a:r>
              <a:rPr lang="en-US" b="1" dirty="0">
                <a:solidFill>
                  <a:schemeClr val="bg1"/>
                </a:solidFill>
                <a:effectLst>
                  <a:outerShdw blurRad="38100" dist="38100" dir="2700000" algn="tl">
                    <a:srgbClr val="000000">
                      <a:alpha val="43137"/>
                    </a:srgbClr>
                  </a:outerShdw>
                </a:effectLst>
              </a:rPr>
              <a:t>Assessment and establishing a therapeutic relationship</a:t>
            </a:r>
          </a:p>
          <a:p>
            <a:r>
              <a:rPr lang="en-US" b="1" dirty="0">
                <a:solidFill>
                  <a:schemeClr val="bg1"/>
                </a:solidFill>
                <a:effectLst>
                  <a:outerShdw blurRad="38100" dist="38100" dir="2700000" algn="tl">
                    <a:srgbClr val="000000">
                      <a:alpha val="43137"/>
                    </a:srgbClr>
                  </a:outerShdw>
                </a:effectLst>
              </a:rPr>
              <a:t>Preparation Phase—self-soothing for emotional distress</a:t>
            </a:r>
          </a:p>
          <a:p>
            <a:r>
              <a:rPr lang="en-US" b="1" dirty="0">
                <a:solidFill>
                  <a:schemeClr val="bg1"/>
                </a:solidFill>
                <a:effectLst>
                  <a:outerShdw blurRad="38100" dist="38100" dir="2700000" algn="tl">
                    <a:srgbClr val="000000">
                      <a:alpha val="43137"/>
                    </a:srgbClr>
                  </a:outerShdw>
                </a:effectLst>
              </a:rPr>
              <a:t>Identifying disturbing event and negative cognition</a:t>
            </a:r>
          </a:p>
          <a:p>
            <a:r>
              <a:rPr lang="en-US" b="1" dirty="0">
                <a:solidFill>
                  <a:schemeClr val="bg1"/>
                </a:solidFill>
                <a:effectLst>
                  <a:outerShdw blurRad="38100" dist="38100" dir="2700000" algn="tl">
                    <a:srgbClr val="000000">
                      <a:alpha val="43137"/>
                    </a:srgbClr>
                  </a:outerShdw>
                </a:effectLst>
              </a:rPr>
              <a:t>After accessing stored memories--use “Adaptive Information Processing”—desensitization</a:t>
            </a:r>
          </a:p>
          <a:p>
            <a:r>
              <a:rPr lang="en-US" b="1" dirty="0">
                <a:solidFill>
                  <a:schemeClr val="bg1"/>
                </a:solidFill>
                <a:effectLst>
                  <a:outerShdw blurRad="38100" dist="38100" dir="2700000" algn="tl">
                    <a:srgbClr val="000000">
                      <a:alpha val="43137"/>
                    </a:srgbClr>
                  </a:outerShdw>
                </a:effectLst>
              </a:rPr>
              <a:t>Replace with a more preferred or adaptive thought</a:t>
            </a:r>
          </a:p>
          <a:p>
            <a:r>
              <a:rPr lang="en-US" b="1" dirty="0">
                <a:solidFill>
                  <a:schemeClr val="bg1"/>
                </a:solidFill>
                <a:effectLst>
                  <a:outerShdw blurRad="38100" dist="38100" dir="2700000" algn="tl">
                    <a:srgbClr val="000000">
                      <a:alpha val="43137"/>
                    </a:srgbClr>
                  </a:outerShdw>
                </a:effectLst>
              </a:rPr>
              <a:t>Use of self-soothing and calming skills</a:t>
            </a:r>
          </a:p>
          <a:p>
            <a:r>
              <a:rPr lang="en-US" b="1" dirty="0">
                <a:solidFill>
                  <a:schemeClr val="bg1"/>
                </a:solidFill>
                <a:effectLst>
                  <a:outerShdw blurRad="38100" dist="38100" dir="2700000" algn="tl">
                    <a:srgbClr val="000000">
                      <a:alpha val="43137"/>
                    </a:srgbClr>
                  </a:outerShdw>
                </a:effectLst>
              </a:rPr>
              <a:t>Evaluation of progress</a:t>
            </a:r>
          </a:p>
        </p:txBody>
      </p:sp>
      <p:pic>
        <p:nvPicPr>
          <p:cNvPr id="462850" name="Picture 2" descr="https://encrypted-tbn2.gstatic.com/images?q=tbn:ANd9GcSq8WnOZV0yan1PLseN-4Ne1uVXIdEAYtBOixuwbEz3SNZgFVjxMM6q6Pzr">
            <a:hlinkClick r:id="rId2"/>
          </p:cNvPr>
          <p:cNvPicPr>
            <a:picLocks noChangeAspect="1" noChangeArrowheads="1"/>
          </p:cNvPicPr>
          <p:nvPr/>
        </p:nvPicPr>
        <p:blipFill>
          <a:blip r:embed="rId3" cstate="print"/>
          <a:srcRect/>
          <a:stretch>
            <a:fillRect/>
          </a:stretch>
        </p:blipFill>
        <p:spPr bwMode="auto">
          <a:xfrm>
            <a:off x="9844370" y="304800"/>
            <a:ext cx="1833331" cy="1246935"/>
          </a:xfrm>
          <a:prstGeom prst="rect">
            <a:avLst/>
          </a:prstGeom>
          <a:noFill/>
        </p:spPr>
      </p:pic>
      <p:sp>
        <p:nvSpPr>
          <p:cNvPr id="4" name="Rectangle 3"/>
          <p:cNvSpPr/>
          <p:nvPr/>
        </p:nvSpPr>
        <p:spPr>
          <a:xfrm rot="20882407">
            <a:off x="6262266" y="1824208"/>
            <a:ext cx="58937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Stress Management</a:t>
            </a:r>
          </a:p>
        </p:txBody>
      </p:sp>
      <p:sp>
        <p:nvSpPr>
          <p:cNvPr id="12" name="Rectangle 11"/>
          <p:cNvSpPr/>
          <p:nvPr/>
        </p:nvSpPr>
        <p:spPr>
          <a:xfrm>
            <a:off x="6037450" y="5040053"/>
            <a:ext cx="58937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Stress Management</a:t>
            </a:r>
          </a:p>
        </p:txBody>
      </p:sp>
      <p:sp>
        <p:nvSpPr>
          <p:cNvPr id="13" name="Rectangle 12"/>
          <p:cNvSpPr/>
          <p:nvPr/>
        </p:nvSpPr>
        <p:spPr>
          <a:xfrm rot="20811623">
            <a:off x="8435041" y="2987260"/>
            <a:ext cx="281865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Exposure</a:t>
            </a:r>
          </a:p>
        </p:txBody>
      </p:sp>
      <p:sp>
        <p:nvSpPr>
          <p:cNvPr id="14" name="Rectangle 13"/>
          <p:cNvSpPr/>
          <p:nvPr/>
        </p:nvSpPr>
        <p:spPr>
          <a:xfrm>
            <a:off x="6230566" y="3945266"/>
            <a:ext cx="60688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Cognitive Processing</a:t>
            </a:r>
          </a:p>
        </p:txBody>
      </p:sp>
    </p:spTree>
    <p:extLst>
      <p:ext uri="{BB962C8B-B14F-4D97-AF65-F5344CB8AC3E}">
        <p14:creationId xmlns:p14="http://schemas.microsoft.com/office/powerpoint/2010/main" val="27781431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12242"/>
            <a:ext cx="8229600" cy="1066800"/>
          </a:xfrm>
        </p:spPr>
        <p:txBody>
          <a:bodyPr>
            <a:normAutofit/>
          </a:bodyPr>
          <a:lstStyle/>
          <a:p>
            <a:r>
              <a:rPr lang="en-US" sz="6000" b="1" dirty="0">
                <a:solidFill>
                  <a:schemeClr val="bg1"/>
                </a:solidFill>
                <a:effectLst>
                  <a:outerShdw blurRad="38100" dist="38100" dir="2700000" algn="tl">
                    <a:srgbClr val="000000">
                      <a:alpha val="43137"/>
                    </a:srgbClr>
                  </a:outerShdw>
                </a:effectLst>
              </a:rPr>
              <a:t>Prolonged Exposure</a:t>
            </a:r>
          </a:p>
        </p:txBody>
      </p:sp>
      <p:sp>
        <p:nvSpPr>
          <p:cNvPr id="3" name="Content Placeholder 2"/>
          <p:cNvSpPr>
            <a:spLocks noGrp="1"/>
          </p:cNvSpPr>
          <p:nvPr>
            <p:ph idx="1"/>
          </p:nvPr>
        </p:nvSpPr>
        <p:spPr>
          <a:xfrm>
            <a:off x="203200" y="1752600"/>
            <a:ext cx="10755086" cy="4114800"/>
          </a:xfrm>
        </p:spPr>
        <p:txBody>
          <a:bodyPr>
            <a:noAutofit/>
          </a:bodyPr>
          <a:lstStyle/>
          <a:p>
            <a:r>
              <a:rPr lang="en-US" sz="3600" b="1" dirty="0">
                <a:solidFill>
                  <a:schemeClr val="bg1"/>
                </a:solidFill>
                <a:effectLst>
                  <a:outerShdw blurRad="38100" dist="38100" dir="2700000" algn="tl">
                    <a:srgbClr val="000000">
                      <a:alpha val="43137"/>
                    </a:srgbClr>
                  </a:outerShdw>
                </a:effectLst>
              </a:rPr>
              <a:t>Provide rationale for treatment</a:t>
            </a:r>
          </a:p>
          <a:p>
            <a:r>
              <a:rPr lang="en-US" sz="3600" b="1" dirty="0">
                <a:solidFill>
                  <a:schemeClr val="bg1"/>
                </a:solidFill>
                <a:effectLst>
                  <a:outerShdw blurRad="38100" dist="38100" dir="2700000" algn="tl">
                    <a:srgbClr val="000000">
                      <a:alpha val="43137"/>
                    </a:srgbClr>
                  </a:outerShdw>
                </a:effectLst>
              </a:rPr>
              <a:t>Create in vivo exposure hierarchy with triggers</a:t>
            </a:r>
          </a:p>
          <a:p>
            <a:r>
              <a:rPr lang="en-US" sz="3600" b="1" dirty="0">
                <a:solidFill>
                  <a:schemeClr val="bg1"/>
                </a:solidFill>
                <a:effectLst>
                  <a:outerShdw blurRad="38100" dist="38100" dir="2700000" algn="tl">
                    <a:srgbClr val="000000">
                      <a:alpha val="43137"/>
                    </a:srgbClr>
                  </a:outerShdw>
                </a:effectLst>
              </a:rPr>
              <a:t>Conduct imaginal exposure</a:t>
            </a:r>
          </a:p>
          <a:p>
            <a:r>
              <a:rPr lang="en-US" sz="3600" b="1" dirty="0">
                <a:solidFill>
                  <a:schemeClr val="bg1"/>
                </a:solidFill>
                <a:effectLst>
                  <a:outerShdw blurRad="38100" dist="38100" dir="2700000" algn="tl">
                    <a:srgbClr val="000000">
                      <a:alpha val="43137"/>
                    </a:srgbClr>
                  </a:outerShdw>
                </a:effectLst>
              </a:rPr>
              <a:t>Deliver psychoeducation regarding common reactions to trauma</a:t>
            </a:r>
          </a:p>
          <a:p>
            <a:r>
              <a:rPr lang="en-US" sz="3600" b="1" dirty="0">
                <a:solidFill>
                  <a:schemeClr val="bg1"/>
                </a:solidFill>
                <a:effectLst>
                  <a:outerShdw blurRad="38100" dist="38100" dir="2700000" algn="tl">
                    <a:srgbClr val="000000">
                      <a:alpha val="43137"/>
                    </a:srgbClr>
                  </a:outerShdw>
                </a:effectLst>
              </a:rPr>
              <a:t>Teaching breathing retraining exercises that will help the patient to feel calm</a:t>
            </a:r>
          </a:p>
        </p:txBody>
      </p:sp>
      <p:sp>
        <p:nvSpPr>
          <p:cNvPr id="9" name="Rectangle 8"/>
          <p:cNvSpPr/>
          <p:nvPr/>
        </p:nvSpPr>
        <p:spPr>
          <a:xfrm rot="20882407">
            <a:off x="5841353" y="5094373"/>
            <a:ext cx="58937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Stress Management</a:t>
            </a:r>
          </a:p>
        </p:txBody>
      </p:sp>
      <p:sp>
        <p:nvSpPr>
          <p:cNvPr id="10" name="Rectangle 9"/>
          <p:cNvSpPr/>
          <p:nvPr/>
        </p:nvSpPr>
        <p:spPr>
          <a:xfrm rot="20882407">
            <a:off x="6697462" y="3658494"/>
            <a:ext cx="50318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Psychoeducation</a:t>
            </a:r>
          </a:p>
        </p:txBody>
      </p:sp>
      <p:sp>
        <p:nvSpPr>
          <p:cNvPr id="11" name="Rectangle 10"/>
          <p:cNvSpPr/>
          <p:nvPr/>
        </p:nvSpPr>
        <p:spPr>
          <a:xfrm rot="20882407">
            <a:off x="6542204" y="843260"/>
            <a:ext cx="50318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Psychoeducation</a:t>
            </a:r>
          </a:p>
        </p:txBody>
      </p:sp>
      <p:sp>
        <p:nvSpPr>
          <p:cNvPr id="12" name="Rectangle 11"/>
          <p:cNvSpPr/>
          <p:nvPr/>
        </p:nvSpPr>
        <p:spPr>
          <a:xfrm rot="20882407">
            <a:off x="7838712" y="2263951"/>
            <a:ext cx="281865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Exposure</a:t>
            </a:r>
          </a:p>
        </p:txBody>
      </p:sp>
    </p:spTree>
    <p:extLst>
      <p:ext uri="{BB962C8B-B14F-4D97-AF65-F5344CB8AC3E}">
        <p14:creationId xmlns:p14="http://schemas.microsoft.com/office/powerpoint/2010/main" val="39085378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57" y="381000"/>
            <a:ext cx="9557095" cy="990600"/>
          </a:xfrm>
        </p:spPr>
        <p:txBody>
          <a:bodyPr>
            <a:noAutofit/>
          </a:bodyPr>
          <a:lstStyle/>
          <a:p>
            <a:r>
              <a:rPr lang="en-US" sz="4800" b="1" dirty="0">
                <a:solidFill>
                  <a:schemeClr val="bg1"/>
                </a:solidFill>
                <a:effectLst>
                  <a:outerShdw blurRad="38100" dist="38100" dir="2700000" algn="tl">
                    <a:srgbClr val="000000">
                      <a:alpha val="43137"/>
                    </a:srgbClr>
                  </a:outerShdw>
                </a:effectLst>
              </a:rPr>
              <a:t>Child-Parent Psychotherapy (ages 0-5)</a:t>
            </a:r>
          </a:p>
        </p:txBody>
      </p:sp>
      <p:sp>
        <p:nvSpPr>
          <p:cNvPr id="3" name="Content Placeholder 2"/>
          <p:cNvSpPr>
            <a:spLocks noGrp="1"/>
          </p:cNvSpPr>
          <p:nvPr>
            <p:ph idx="1"/>
          </p:nvPr>
        </p:nvSpPr>
        <p:spPr>
          <a:xfrm>
            <a:off x="1532884" y="1680121"/>
            <a:ext cx="9771743" cy="4953000"/>
          </a:xfrm>
        </p:spPr>
        <p:txBody>
          <a:bodyPr>
            <a:normAutofit fontScale="92500" lnSpcReduction="20000"/>
          </a:bodyPr>
          <a:lstStyle/>
          <a:p>
            <a:pPr marL="0" indent="0">
              <a:buNone/>
            </a:pPr>
            <a:r>
              <a:rPr lang="en-US" sz="3900" b="1" dirty="0">
                <a:solidFill>
                  <a:schemeClr val="bg1"/>
                </a:solidFill>
                <a:effectLst>
                  <a:outerShdw blurRad="38100" dist="38100" dir="2700000" algn="tl">
                    <a:srgbClr val="000000">
                      <a:alpha val="43137"/>
                    </a:srgbClr>
                  </a:outerShdw>
                </a:effectLst>
              </a:rPr>
              <a:t>(Focus on the parent-child dyad)</a:t>
            </a:r>
          </a:p>
          <a:p>
            <a:r>
              <a:rPr lang="en-US" sz="3900" b="1" dirty="0">
                <a:solidFill>
                  <a:schemeClr val="bg1"/>
                </a:solidFill>
                <a:effectLst>
                  <a:outerShdw blurRad="38100" dist="38100" dir="2700000" algn="tl">
                    <a:srgbClr val="000000">
                      <a:alpha val="43137"/>
                    </a:srgbClr>
                  </a:outerShdw>
                </a:effectLst>
              </a:rPr>
              <a:t>Promote safety (behavior, limits, parent-child roles)</a:t>
            </a:r>
          </a:p>
          <a:p>
            <a:r>
              <a:rPr lang="en-US" sz="3900" b="1" dirty="0">
                <a:solidFill>
                  <a:schemeClr val="bg1"/>
                </a:solidFill>
                <a:effectLst>
                  <a:outerShdw blurRad="38100" dist="38100" dir="2700000" algn="tl">
                    <a:srgbClr val="000000">
                      <a:alpha val="43137"/>
                    </a:srgbClr>
                  </a:outerShdw>
                </a:effectLst>
              </a:rPr>
              <a:t>Affect regulation</a:t>
            </a:r>
          </a:p>
          <a:p>
            <a:pPr lvl="1"/>
            <a:r>
              <a:rPr lang="en-US" sz="3500" b="1" dirty="0">
                <a:solidFill>
                  <a:schemeClr val="bg1"/>
                </a:solidFill>
                <a:effectLst>
                  <a:outerShdw blurRad="38100" dist="38100" dir="2700000" algn="tl">
                    <a:srgbClr val="000000">
                      <a:alpha val="43137"/>
                    </a:srgbClr>
                  </a:outerShdw>
                </a:effectLst>
              </a:rPr>
              <a:t>Psychoeducation for parents regarding developmental expectations (aka cognitive)</a:t>
            </a:r>
          </a:p>
          <a:p>
            <a:pPr lvl="1"/>
            <a:r>
              <a:rPr lang="en-US" sz="3500" b="1" dirty="0">
                <a:solidFill>
                  <a:schemeClr val="bg1"/>
                </a:solidFill>
                <a:effectLst>
                  <a:outerShdw blurRad="38100" dist="38100" dir="2700000" algn="tl">
                    <a:srgbClr val="000000">
                      <a:alpha val="43137"/>
                    </a:srgbClr>
                  </a:outerShdw>
                </a:effectLst>
              </a:rPr>
              <a:t>Label &amp; support affective experiences</a:t>
            </a:r>
          </a:p>
          <a:p>
            <a:pPr lvl="1"/>
            <a:r>
              <a:rPr lang="en-US" sz="3500" b="1" dirty="0">
                <a:solidFill>
                  <a:schemeClr val="bg1"/>
                </a:solidFill>
                <a:effectLst>
                  <a:outerShdw blurRad="38100" dist="38100" dir="2700000" algn="tl">
                    <a:srgbClr val="000000">
                      <a:alpha val="43137"/>
                    </a:srgbClr>
                  </a:outerShdw>
                </a:effectLst>
              </a:rPr>
              <a:t>Encourage soothing &amp; helpful responses of parents to “</a:t>
            </a:r>
            <a:r>
              <a:rPr lang="en-US" sz="3500" b="1" dirty="0" err="1">
                <a:solidFill>
                  <a:schemeClr val="bg1"/>
                </a:solidFill>
                <a:effectLst>
                  <a:outerShdw blurRad="38100" dist="38100" dir="2700000" algn="tl">
                    <a:srgbClr val="000000">
                      <a:alpha val="43137"/>
                    </a:srgbClr>
                  </a:outerShdw>
                </a:effectLst>
              </a:rPr>
              <a:t>upsetness</a:t>
            </a:r>
            <a:r>
              <a:rPr lang="en-US" sz="3500" b="1" dirty="0">
                <a:solidFill>
                  <a:schemeClr val="bg1"/>
                </a:solidFill>
                <a:effectLst>
                  <a:outerShdw blurRad="38100" dist="38100" dir="2700000" algn="tl">
                    <a:srgbClr val="000000">
                      <a:alpha val="43137"/>
                    </a:srgbClr>
                  </a:outerShdw>
                </a:effectLst>
              </a:rPr>
              <a:t>”</a:t>
            </a:r>
          </a:p>
          <a:p>
            <a:pPr lvl="1"/>
            <a:r>
              <a:rPr lang="en-US" sz="3500" b="1" dirty="0">
                <a:solidFill>
                  <a:schemeClr val="bg1"/>
                </a:solidFill>
                <a:effectLst>
                  <a:outerShdw blurRad="38100" dist="38100" dir="2700000" algn="tl">
                    <a:srgbClr val="000000">
                      <a:alpha val="43137"/>
                    </a:srgbClr>
                  </a:outerShdw>
                </a:effectLst>
              </a:rPr>
              <a:t>Parent as secure base</a:t>
            </a:r>
          </a:p>
          <a:p>
            <a:pPr lvl="1"/>
            <a:r>
              <a:rPr lang="en-US" sz="3500" b="1" dirty="0">
                <a:solidFill>
                  <a:schemeClr val="bg1"/>
                </a:solidFill>
                <a:effectLst>
                  <a:outerShdw blurRad="38100" dist="38100" dir="2700000" algn="tl">
                    <a:srgbClr val="000000">
                      <a:alpha val="43137"/>
                    </a:srgbClr>
                  </a:outerShdw>
                </a:effectLst>
              </a:rPr>
              <a:t>Develop skills for regulating affect</a:t>
            </a:r>
          </a:p>
          <a:p>
            <a:pPr lvl="1"/>
            <a:endParaRPr lang="en-US" dirty="0"/>
          </a:p>
        </p:txBody>
      </p:sp>
      <p:sp>
        <p:nvSpPr>
          <p:cNvPr id="9" name="Rectangle 8"/>
          <p:cNvSpPr/>
          <p:nvPr/>
        </p:nvSpPr>
        <p:spPr>
          <a:xfrm>
            <a:off x="6640917" y="2744451"/>
            <a:ext cx="50318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Psychoeducation</a:t>
            </a:r>
          </a:p>
        </p:txBody>
      </p:sp>
      <p:sp>
        <p:nvSpPr>
          <p:cNvPr id="10" name="Rectangle 9"/>
          <p:cNvSpPr/>
          <p:nvPr/>
        </p:nvSpPr>
        <p:spPr>
          <a:xfrm>
            <a:off x="7533009" y="3408672"/>
            <a:ext cx="4483599" cy="132343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Affective Expression</a:t>
            </a:r>
          </a:p>
          <a:p>
            <a:pPr algn="ctr"/>
            <a:r>
              <a:rPr lang="en-US" sz="4000" b="1" dirty="0">
                <a:ln w="9525">
                  <a:solidFill>
                    <a:schemeClr val="bg1"/>
                  </a:solidFill>
                  <a:prstDash val="solid"/>
                </a:ln>
                <a:solidFill>
                  <a:srgbClr val="003015"/>
                </a:solidFill>
                <a:effectLst>
                  <a:outerShdw blurRad="12700" dist="38100" dir="2700000" algn="tl" rotWithShape="0">
                    <a:schemeClr val="bg1">
                      <a:lumMod val="50000"/>
                    </a:schemeClr>
                  </a:outerShdw>
                </a:effectLst>
              </a:rPr>
              <a:t>&amp; Modulation</a:t>
            </a:r>
            <a:endPar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endParaRPr>
          </a:p>
        </p:txBody>
      </p:sp>
      <p:sp>
        <p:nvSpPr>
          <p:cNvPr id="11" name="Rectangle 10"/>
          <p:cNvSpPr/>
          <p:nvPr/>
        </p:nvSpPr>
        <p:spPr>
          <a:xfrm>
            <a:off x="7708401" y="5165825"/>
            <a:ext cx="4483599" cy="132343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Affective Expression</a:t>
            </a:r>
          </a:p>
          <a:p>
            <a:pPr algn="ctr"/>
            <a:r>
              <a:rPr lang="en-US" sz="4000" b="1" dirty="0">
                <a:ln w="9525">
                  <a:solidFill>
                    <a:schemeClr val="bg1"/>
                  </a:solidFill>
                  <a:prstDash val="solid"/>
                </a:ln>
                <a:solidFill>
                  <a:srgbClr val="003015"/>
                </a:solidFill>
                <a:effectLst>
                  <a:outerShdw blurRad="12700" dist="38100" dir="2700000" algn="tl" rotWithShape="0">
                    <a:schemeClr val="bg1">
                      <a:lumMod val="50000"/>
                    </a:schemeClr>
                  </a:outerShdw>
                </a:effectLst>
              </a:rPr>
              <a:t>&amp; Modulation</a:t>
            </a:r>
            <a:endPar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endParaRPr>
          </a:p>
        </p:txBody>
      </p:sp>
      <p:sp>
        <p:nvSpPr>
          <p:cNvPr id="12" name="Rectangle 11"/>
          <p:cNvSpPr/>
          <p:nvPr/>
        </p:nvSpPr>
        <p:spPr>
          <a:xfrm rot="16370633">
            <a:off x="-1406750" y="3308225"/>
            <a:ext cx="4524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Parent Training</a:t>
            </a:r>
          </a:p>
        </p:txBody>
      </p:sp>
      <p:sp>
        <p:nvSpPr>
          <p:cNvPr id="13" name="Rectangle 12"/>
          <p:cNvSpPr/>
          <p:nvPr/>
        </p:nvSpPr>
        <p:spPr>
          <a:xfrm rot="227699">
            <a:off x="6964197" y="1105140"/>
            <a:ext cx="4524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Parent Training</a:t>
            </a:r>
          </a:p>
        </p:txBody>
      </p:sp>
    </p:spTree>
    <p:extLst>
      <p:ext uri="{BB962C8B-B14F-4D97-AF65-F5344CB8AC3E}">
        <p14:creationId xmlns:p14="http://schemas.microsoft.com/office/powerpoint/2010/main" val="265292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chemeClr val="bg1"/>
                </a:solidFill>
                <a:effectLst>
                  <a:outerShdw blurRad="38100" dist="38100" dir="2700000" algn="tl">
                    <a:srgbClr val="000000">
                      <a:alpha val="43137"/>
                    </a:srgbClr>
                  </a:outerShdw>
                </a:effectLst>
              </a:rPr>
              <a:t>3. Promising Research Evidence</a:t>
            </a:r>
            <a:r>
              <a:rPr lang="en-US" dirty="0"/>
              <a:t/>
            </a:r>
            <a:br>
              <a:rPr lang="en-US" dirty="0"/>
            </a:br>
            <a:endParaRPr lang="en-US" dirty="0"/>
          </a:p>
        </p:txBody>
      </p:sp>
      <p:sp>
        <p:nvSpPr>
          <p:cNvPr id="3" name="Content Placeholder 2"/>
          <p:cNvSpPr>
            <a:spLocks noGrp="1"/>
          </p:cNvSpPr>
          <p:nvPr>
            <p:ph sz="quarter" idx="1"/>
          </p:nvPr>
        </p:nvSpPr>
        <p:spPr/>
        <p:txBody>
          <a:bodyPr/>
          <a:lstStyle/>
          <a:p>
            <a:pPr lvl="1"/>
            <a:r>
              <a:rPr lang="en-US" sz="3200" b="1" dirty="0">
                <a:solidFill>
                  <a:schemeClr val="bg1"/>
                </a:solidFill>
                <a:effectLst>
                  <a:outerShdw blurRad="38100" dist="38100" dir="2700000" algn="tl">
                    <a:srgbClr val="000000">
                      <a:alpha val="43137"/>
                    </a:srgbClr>
                  </a:outerShdw>
                </a:effectLst>
              </a:rPr>
              <a:t>At least </a:t>
            </a:r>
            <a:r>
              <a:rPr lang="en-US" sz="3200" b="1" dirty="0">
                <a:solidFill>
                  <a:srgbClr val="FF0000"/>
                </a:solidFill>
                <a:effectLst>
                  <a:outerShdw blurRad="38100" dist="38100" dir="2700000" algn="tl">
                    <a:srgbClr val="000000">
                      <a:alpha val="43137"/>
                    </a:srgbClr>
                  </a:outerShdw>
                </a:effectLst>
              </a:rPr>
              <a:t>one study </a:t>
            </a:r>
            <a:r>
              <a:rPr lang="en-US" sz="3200" b="1" dirty="0">
                <a:solidFill>
                  <a:schemeClr val="bg1"/>
                </a:solidFill>
                <a:effectLst>
                  <a:outerShdw blurRad="38100" dist="38100" dir="2700000" algn="tl">
                    <a:srgbClr val="000000">
                      <a:alpha val="43137"/>
                    </a:srgbClr>
                  </a:outerShdw>
                </a:effectLst>
              </a:rPr>
              <a:t>utilizing </a:t>
            </a:r>
            <a:r>
              <a:rPr lang="en-US" sz="3200" b="1" dirty="0">
                <a:solidFill>
                  <a:srgbClr val="FF0000"/>
                </a:solidFill>
                <a:effectLst>
                  <a:outerShdw blurRad="38100" dist="38100" dir="2700000" algn="tl">
                    <a:srgbClr val="000000">
                      <a:alpha val="43137"/>
                    </a:srgbClr>
                  </a:outerShdw>
                </a:effectLst>
              </a:rPr>
              <a:t>some form of control </a:t>
            </a:r>
            <a:r>
              <a:rPr lang="en-US" sz="3200" b="1" dirty="0">
                <a:solidFill>
                  <a:schemeClr val="bg1"/>
                </a:solidFill>
                <a:effectLst>
                  <a:outerShdw blurRad="38100" dist="38100" dir="2700000" algn="tl">
                    <a:srgbClr val="000000">
                      <a:alpha val="43137"/>
                    </a:srgbClr>
                  </a:outerShdw>
                </a:effectLst>
              </a:rPr>
              <a:t>(e.g., untreated group, placebo group, matched wait list study) has established the practice's benefit over the control, or found it to be comparable to a practice rated a 1, 2, or 3 on this rating scale or superior to an appropriate comparison practice. </a:t>
            </a:r>
          </a:p>
          <a:p>
            <a:pPr lvl="1"/>
            <a:r>
              <a:rPr lang="en-US" sz="3200" b="1" dirty="0">
                <a:solidFill>
                  <a:schemeClr val="bg1"/>
                </a:solidFill>
                <a:effectLst>
                  <a:outerShdw blurRad="38100" dist="38100" dir="2700000" algn="tl">
                    <a:srgbClr val="000000">
                      <a:alpha val="43137"/>
                    </a:srgbClr>
                  </a:outerShdw>
                </a:effectLst>
              </a:rPr>
              <a:t>The study has been reported in published, peer-reviewed literature.</a:t>
            </a:r>
          </a:p>
          <a:p>
            <a:endParaRPr lang="en-US" dirty="0"/>
          </a:p>
        </p:txBody>
      </p:sp>
    </p:spTree>
    <p:extLst>
      <p:ext uri="{BB962C8B-B14F-4D97-AF65-F5344CB8AC3E}">
        <p14:creationId xmlns:p14="http://schemas.microsoft.com/office/powerpoint/2010/main" val="3641187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3" y="228600"/>
            <a:ext cx="11814629" cy="762000"/>
          </a:xfrm>
        </p:spPr>
        <p:txBody>
          <a:bodyPr>
            <a:noAutofit/>
          </a:bodyPr>
          <a:lstStyle/>
          <a:p>
            <a:r>
              <a:rPr lang="en-US" sz="6000" b="1" dirty="0">
                <a:ln w="500">
                  <a:solidFill>
                    <a:srgbClr val="FFF9E5">
                      <a:shade val="20000"/>
                      <a:satMod val="350000"/>
                    </a:srgbClr>
                  </a:solidFill>
                </a:ln>
                <a:solidFill>
                  <a:schemeClr val="bg1"/>
                </a:solidFill>
                <a:effectLst>
                  <a:outerShdw blurRad="30000" dist="30000" dir="2700000" algn="tl" rotWithShape="0">
                    <a:srgbClr val="30356E">
                      <a:shade val="45000"/>
                      <a:satMod val="150000"/>
                      <a:alpha val="90000"/>
                    </a:srgbClr>
                  </a:outerShdw>
                </a:effectLst>
              </a:rPr>
              <a:t>Child-Parent Psychotherapy (ages 0-5)</a:t>
            </a:r>
            <a:endParaRPr lang="en-US" sz="6600" b="1" dirty="0">
              <a:solidFill>
                <a:schemeClr val="bg1"/>
              </a:solidFill>
            </a:endParaRPr>
          </a:p>
        </p:txBody>
      </p:sp>
      <p:sp>
        <p:nvSpPr>
          <p:cNvPr id="3" name="Content Placeholder 2"/>
          <p:cNvSpPr>
            <a:spLocks noGrp="1"/>
          </p:cNvSpPr>
          <p:nvPr>
            <p:ph idx="1"/>
          </p:nvPr>
        </p:nvSpPr>
        <p:spPr>
          <a:xfrm>
            <a:off x="217712" y="990600"/>
            <a:ext cx="11451773" cy="5334000"/>
          </a:xfrm>
        </p:spPr>
        <p:txBody>
          <a:bodyPr>
            <a:noAutofit/>
          </a:bodyPr>
          <a:lstStyle/>
          <a:p>
            <a:r>
              <a:rPr lang="en-US" sz="3200" b="1" dirty="0">
                <a:solidFill>
                  <a:schemeClr val="bg1"/>
                </a:solidFill>
                <a:effectLst>
                  <a:outerShdw blurRad="38100" dist="38100" dir="2700000" algn="tl">
                    <a:srgbClr val="000000">
                      <a:alpha val="43137"/>
                    </a:srgbClr>
                  </a:outerShdw>
                </a:effectLst>
              </a:rPr>
              <a:t>Reciprocity in relationships</a:t>
            </a:r>
          </a:p>
          <a:p>
            <a:pPr lvl="1"/>
            <a:r>
              <a:rPr lang="en-US" sz="2800" b="1" dirty="0">
                <a:solidFill>
                  <a:schemeClr val="bg1"/>
                </a:solidFill>
                <a:effectLst>
                  <a:outerShdw blurRad="38100" dist="38100" dir="2700000" algn="tl">
                    <a:srgbClr val="000000">
                      <a:alpha val="43137"/>
                    </a:srgbClr>
                  </a:outerShdw>
                </a:effectLst>
              </a:rPr>
              <a:t>Reinforce love and understanding for each other</a:t>
            </a:r>
          </a:p>
          <a:p>
            <a:pPr lvl="1"/>
            <a:r>
              <a:rPr lang="en-US" sz="2800" b="1" dirty="0">
                <a:solidFill>
                  <a:schemeClr val="bg1"/>
                </a:solidFill>
                <a:effectLst>
                  <a:outerShdw blurRad="38100" dist="38100" dir="2700000" algn="tl">
                    <a:srgbClr val="000000">
                      <a:alpha val="43137"/>
                    </a:srgbClr>
                  </a:outerShdw>
                </a:effectLst>
              </a:rPr>
              <a:t>Support expression of positive and negative feelings</a:t>
            </a:r>
          </a:p>
          <a:p>
            <a:pPr lvl="1"/>
            <a:r>
              <a:rPr lang="en-US" sz="2800" b="1" dirty="0">
                <a:solidFill>
                  <a:schemeClr val="bg1"/>
                </a:solidFill>
                <a:effectLst>
                  <a:outerShdw blurRad="38100" dist="38100" dir="2700000" algn="tl">
                    <a:srgbClr val="000000">
                      <a:alpha val="43137"/>
                    </a:srgbClr>
                  </a:outerShdw>
                </a:effectLst>
              </a:rPr>
              <a:t>Discuss ways that parent and child are different &amp; autonomous</a:t>
            </a:r>
          </a:p>
          <a:p>
            <a:pPr lvl="1"/>
            <a:r>
              <a:rPr lang="en-US" sz="2800" b="1" dirty="0">
                <a:solidFill>
                  <a:schemeClr val="bg1"/>
                </a:solidFill>
                <a:effectLst>
                  <a:outerShdw blurRad="38100" dist="38100" dir="2700000" algn="tl">
                    <a:srgbClr val="000000">
                      <a:alpha val="43137"/>
                    </a:srgbClr>
                  </a:outerShdw>
                </a:effectLst>
              </a:rPr>
              <a:t>Develop interventions to change maladaptive patterns of interactions</a:t>
            </a:r>
          </a:p>
          <a:p>
            <a:r>
              <a:rPr lang="en-US" sz="3200" b="1" dirty="0">
                <a:solidFill>
                  <a:schemeClr val="bg1"/>
                </a:solidFill>
                <a:effectLst>
                  <a:outerShdw blurRad="38100" dist="38100" dir="2700000" algn="tl">
                    <a:srgbClr val="000000">
                      <a:alpha val="43137"/>
                    </a:srgbClr>
                  </a:outerShdw>
                </a:effectLst>
              </a:rPr>
              <a:t>Focus on the traumatic event</a:t>
            </a:r>
          </a:p>
          <a:p>
            <a:pPr lvl="1"/>
            <a:r>
              <a:rPr lang="en-US" sz="2800" b="1" dirty="0">
                <a:solidFill>
                  <a:schemeClr val="bg1"/>
                </a:solidFill>
                <a:effectLst>
                  <a:outerShdw blurRad="38100" dist="38100" dir="2700000" algn="tl">
                    <a:srgbClr val="000000">
                      <a:alpha val="43137"/>
                    </a:srgbClr>
                  </a:outerShdw>
                </a:effectLst>
              </a:rPr>
              <a:t>Link past trauma to current thoughts, feelings, &amp; behaviors (for child &amp; parent)</a:t>
            </a:r>
          </a:p>
          <a:p>
            <a:r>
              <a:rPr lang="en-US" sz="3200" b="1" dirty="0">
                <a:solidFill>
                  <a:schemeClr val="bg1"/>
                </a:solidFill>
                <a:effectLst>
                  <a:outerShdw blurRad="38100" dist="38100" dir="2700000" algn="tl">
                    <a:srgbClr val="000000">
                      <a:alpha val="43137"/>
                    </a:srgbClr>
                  </a:outerShdw>
                </a:effectLst>
              </a:rPr>
              <a:t>Continuity of Daily Living </a:t>
            </a:r>
          </a:p>
          <a:p>
            <a:pPr lvl="1"/>
            <a:r>
              <a:rPr lang="en-US" sz="2800" b="1" dirty="0">
                <a:solidFill>
                  <a:schemeClr val="bg1"/>
                </a:solidFill>
                <a:effectLst>
                  <a:outerShdw blurRad="38100" dist="38100" dir="2700000" algn="tl">
                    <a:srgbClr val="000000">
                      <a:alpha val="43137"/>
                    </a:srgbClr>
                  </a:outerShdw>
                </a:effectLst>
              </a:rPr>
              <a:t>Engage in prosocial, adaptive behavior</a:t>
            </a:r>
          </a:p>
          <a:p>
            <a:pPr lvl="1"/>
            <a:r>
              <a:rPr lang="en-US" sz="2800" b="1" dirty="0">
                <a:solidFill>
                  <a:schemeClr val="bg1"/>
                </a:solidFill>
                <a:effectLst>
                  <a:outerShdw blurRad="38100" dist="38100" dir="2700000" algn="tl">
                    <a:srgbClr val="000000">
                      <a:alpha val="43137"/>
                    </a:srgbClr>
                  </a:outerShdw>
                </a:effectLst>
              </a:rPr>
              <a:t>Foster a predictable routine</a:t>
            </a:r>
          </a:p>
        </p:txBody>
      </p:sp>
      <p:sp>
        <p:nvSpPr>
          <p:cNvPr id="4" name="Rectangle 3"/>
          <p:cNvSpPr/>
          <p:nvPr/>
        </p:nvSpPr>
        <p:spPr>
          <a:xfrm>
            <a:off x="5943598" y="5401270"/>
            <a:ext cx="4524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Parent Training</a:t>
            </a:r>
          </a:p>
        </p:txBody>
      </p:sp>
      <p:sp>
        <p:nvSpPr>
          <p:cNvPr id="5" name="Rectangle 4"/>
          <p:cNvSpPr/>
          <p:nvPr/>
        </p:nvSpPr>
        <p:spPr>
          <a:xfrm>
            <a:off x="7708401" y="1210776"/>
            <a:ext cx="4483599" cy="132343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Affective Expression</a:t>
            </a:r>
          </a:p>
          <a:p>
            <a:pPr algn="ctr"/>
            <a:r>
              <a:rPr lang="en-US" sz="4000" b="1" dirty="0">
                <a:ln w="9525">
                  <a:solidFill>
                    <a:schemeClr val="bg1"/>
                  </a:solidFill>
                  <a:prstDash val="solid"/>
                </a:ln>
                <a:solidFill>
                  <a:srgbClr val="003015"/>
                </a:solidFill>
                <a:effectLst>
                  <a:outerShdw blurRad="12700" dist="38100" dir="2700000" algn="tl" rotWithShape="0">
                    <a:schemeClr val="bg1">
                      <a:lumMod val="50000"/>
                    </a:schemeClr>
                  </a:outerShdw>
                </a:effectLst>
              </a:rPr>
              <a:t>&amp; Modulation</a:t>
            </a:r>
            <a:endPar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endParaRPr>
          </a:p>
        </p:txBody>
      </p:sp>
      <p:sp>
        <p:nvSpPr>
          <p:cNvPr id="7" name="Rectangle 6"/>
          <p:cNvSpPr/>
          <p:nvPr/>
        </p:nvSpPr>
        <p:spPr>
          <a:xfrm>
            <a:off x="6995884" y="2734270"/>
            <a:ext cx="4524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Parent Training</a:t>
            </a:r>
          </a:p>
        </p:txBody>
      </p:sp>
    </p:spTree>
    <p:extLst>
      <p:ext uri="{BB962C8B-B14F-4D97-AF65-F5344CB8AC3E}">
        <p14:creationId xmlns:p14="http://schemas.microsoft.com/office/powerpoint/2010/main" val="1798628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9" y="76200"/>
            <a:ext cx="10345057" cy="1295400"/>
          </a:xfrm>
        </p:spPr>
        <p:txBody>
          <a:bodyPr>
            <a:noAutofit/>
          </a:bodyPr>
          <a:lstStyle/>
          <a:p>
            <a:r>
              <a:rPr lang="en-US" b="1" dirty="0">
                <a:solidFill>
                  <a:schemeClr val="bg1"/>
                </a:solidFill>
                <a:effectLst>
                  <a:outerShdw blurRad="38100" dist="38100" dir="2700000" algn="tl">
                    <a:srgbClr val="000000">
                      <a:alpha val="43137"/>
                    </a:srgbClr>
                  </a:outerShdw>
                </a:effectLst>
              </a:rPr>
              <a:t>Children with Problematic Sexual Behavior—Cognitive Behavioral Treatment Program</a:t>
            </a:r>
          </a:p>
        </p:txBody>
      </p:sp>
      <p:sp>
        <p:nvSpPr>
          <p:cNvPr id="3" name="Content Placeholder 2"/>
          <p:cNvSpPr>
            <a:spLocks noGrp="1"/>
          </p:cNvSpPr>
          <p:nvPr>
            <p:ph idx="1"/>
          </p:nvPr>
        </p:nvSpPr>
        <p:spPr>
          <a:xfrm>
            <a:off x="479660" y="1295401"/>
            <a:ext cx="10080171" cy="5181600"/>
          </a:xfrm>
        </p:spPr>
        <p:txBody>
          <a:bodyPr>
            <a:noAutofit/>
          </a:bodyPr>
          <a:lstStyle/>
          <a:p>
            <a:r>
              <a:rPr lang="en-US" sz="2400" b="1" dirty="0">
                <a:solidFill>
                  <a:schemeClr val="bg1"/>
                </a:solidFill>
                <a:effectLst>
                  <a:outerShdw blurRad="38100" dist="38100" dir="2700000" algn="tl">
                    <a:srgbClr val="000000">
                      <a:alpha val="43137"/>
                    </a:srgbClr>
                  </a:outerShdw>
                </a:effectLst>
              </a:rPr>
              <a:t>Modeling</a:t>
            </a:r>
          </a:p>
          <a:p>
            <a:r>
              <a:rPr lang="en-US" sz="2400" b="1" dirty="0">
                <a:solidFill>
                  <a:schemeClr val="bg1"/>
                </a:solidFill>
                <a:effectLst>
                  <a:outerShdw blurRad="38100" dist="38100" dir="2700000" algn="tl">
                    <a:srgbClr val="000000">
                      <a:alpha val="43137"/>
                    </a:srgbClr>
                  </a:outerShdw>
                </a:effectLst>
              </a:rPr>
              <a:t>Directive approach</a:t>
            </a:r>
          </a:p>
          <a:p>
            <a:r>
              <a:rPr lang="en-US" sz="2400" b="1" dirty="0">
                <a:solidFill>
                  <a:schemeClr val="bg1"/>
                </a:solidFill>
                <a:effectLst>
                  <a:outerShdw blurRad="38100" dist="38100" dir="2700000" algn="tl">
                    <a:srgbClr val="000000">
                      <a:alpha val="43137"/>
                    </a:srgbClr>
                  </a:outerShdw>
                </a:effectLst>
              </a:rPr>
              <a:t>Introducing (Psychoeducation) for Child &amp; Caregiver</a:t>
            </a:r>
          </a:p>
          <a:p>
            <a:pPr lvl="1"/>
            <a:r>
              <a:rPr lang="en-US" sz="2000" b="1" dirty="0">
                <a:solidFill>
                  <a:schemeClr val="bg1"/>
                </a:solidFill>
                <a:effectLst>
                  <a:outerShdw blurRad="38100" dist="38100" dir="2700000" algn="tl">
                    <a:srgbClr val="000000">
                      <a:alpha val="43137"/>
                    </a:srgbClr>
                  </a:outerShdw>
                </a:effectLst>
              </a:rPr>
              <a:t>Rules about sexual behavior</a:t>
            </a:r>
          </a:p>
          <a:p>
            <a:pPr lvl="1"/>
            <a:r>
              <a:rPr lang="en-US" sz="2000" b="1" dirty="0">
                <a:solidFill>
                  <a:schemeClr val="bg1"/>
                </a:solidFill>
                <a:effectLst>
                  <a:outerShdw blurRad="38100" dist="38100" dir="2700000" algn="tl">
                    <a:srgbClr val="000000">
                      <a:alpha val="43137"/>
                    </a:srgbClr>
                  </a:outerShdw>
                </a:effectLst>
              </a:rPr>
              <a:t>Boundaries</a:t>
            </a:r>
          </a:p>
          <a:p>
            <a:pPr lvl="1"/>
            <a:r>
              <a:rPr lang="en-US" sz="2000" b="1" dirty="0">
                <a:solidFill>
                  <a:schemeClr val="bg1"/>
                </a:solidFill>
                <a:effectLst>
                  <a:outerShdw blurRad="38100" dist="38100" dir="2700000" algn="tl">
                    <a:srgbClr val="000000">
                      <a:alpha val="43137"/>
                    </a:srgbClr>
                  </a:outerShdw>
                </a:effectLst>
              </a:rPr>
              <a:t>Abuse prevention skills</a:t>
            </a:r>
          </a:p>
          <a:p>
            <a:pPr lvl="1"/>
            <a:r>
              <a:rPr lang="en-US" sz="2000" b="1" dirty="0">
                <a:solidFill>
                  <a:schemeClr val="bg1"/>
                </a:solidFill>
                <a:effectLst>
                  <a:outerShdw blurRad="38100" dist="38100" dir="2700000" algn="tl">
                    <a:srgbClr val="000000">
                      <a:alpha val="43137"/>
                    </a:srgbClr>
                  </a:outerShdw>
                </a:effectLst>
              </a:rPr>
              <a:t>Emotional regulation &amp; coping skills</a:t>
            </a:r>
          </a:p>
          <a:p>
            <a:pPr lvl="1"/>
            <a:r>
              <a:rPr lang="en-US" sz="2000" b="1" dirty="0">
                <a:solidFill>
                  <a:schemeClr val="bg1"/>
                </a:solidFill>
                <a:effectLst>
                  <a:outerShdw blurRad="38100" dist="38100" dir="2700000" algn="tl">
                    <a:srgbClr val="000000">
                      <a:alpha val="43137"/>
                    </a:srgbClr>
                  </a:outerShdw>
                </a:effectLst>
              </a:rPr>
              <a:t>Sex education</a:t>
            </a:r>
          </a:p>
          <a:p>
            <a:pPr lvl="1"/>
            <a:r>
              <a:rPr lang="en-US" sz="2000" b="1" dirty="0">
                <a:solidFill>
                  <a:schemeClr val="bg1"/>
                </a:solidFill>
                <a:effectLst>
                  <a:outerShdw blurRad="38100" dist="38100" dir="2700000" algn="tl">
                    <a:srgbClr val="000000">
                      <a:alpha val="43137"/>
                    </a:srgbClr>
                  </a:outerShdw>
                </a:effectLst>
              </a:rPr>
              <a:t>Social skills</a:t>
            </a:r>
          </a:p>
          <a:p>
            <a:pPr lvl="1"/>
            <a:r>
              <a:rPr lang="en-US" sz="2000" b="1" dirty="0">
                <a:solidFill>
                  <a:schemeClr val="bg1"/>
                </a:solidFill>
                <a:effectLst>
                  <a:outerShdw blurRad="38100" dist="38100" dir="2700000" algn="tl">
                    <a:srgbClr val="000000">
                      <a:alpha val="43137"/>
                    </a:srgbClr>
                  </a:outerShdw>
                </a:effectLst>
              </a:rPr>
              <a:t>Acknowledge, apology &amp; amends</a:t>
            </a:r>
          </a:p>
          <a:p>
            <a:r>
              <a:rPr lang="en-US" sz="2400" b="1" dirty="0">
                <a:solidFill>
                  <a:schemeClr val="bg1"/>
                </a:solidFill>
                <a:effectLst>
                  <a:outerShdw blurRad="38100" dist="38100" dir="2700000" algn="tl">
                    <a:srgbClr val="000000">
                      <a:alpha val="43137"/>
                    </a:srgbClr>
                  </a:outerShdw>
                </a:effectLst>
              </a:rPr>
              <a:t>For caregiver</a:t>
            </a:r>
          </a:p>
          <a:p>
            <a:pPr lvl="1"/>
            <a:r>
              <a:rPr lang="en-US" sz="2000" b="1" dirty="0">
                <a:solidFill>
                  <a:schemeClr val="bg1"/>
                </a:solidFill>
                <a:effectLst>
                  <a:outerShdw blurRad="38100" dist="38100" dir="2700000" algn="tl">
                    <a:srgbClr val="000000">
                      <a:alpha val="43137"/>
                    </a:srgbClr>
                  </a:outerShdw>
                </a:effectLst>
              </a:rPr>
              <a:t>Behavioral parent training</a:t>
            </a:r>
          </a:p>
          <a:p>
            <a:pPr lvl="1"/>
            <a:r>
              <a:rPr lang="en-US" sz="2000" b="1" dirty="0">
                <a:solidFill>
                  <a:schemeClr val="bg1"/>
                </a:solidFill>
                <a:effectLst>
                  <a:outerShdw blurRad="38100" dist="38100" dir="2700000" algn="tl">
                    <a:srgbClr val="000000">
                      <a:alpha val="43137"/>
                    </a:srgbClr>
                  </a:outerShdw>
                </a:effectLst>
              </a:rPr>
              <a:t>Psychoeducation for parent on child development (including moral development)</a:t>
            </a:r>
          </a:p>
          <a:p>
            <a:pPr lvl="1"/>
            <a:r>
              <a:rPr lang="en-US" sz="2000" b="1" dirty="0">
                <a:solidFill>
                  <a:schemeClr val="bg1"/>
                </a:solidFill>
                <a:effectLst>
                  <a:outerShdw blurRad="38100" dist="38100" dir="2700000" algn="tl">
                    <a:srgbClr val="000000">
                      <a:alpha val="43137"/>
                    </a:srgbClr>
                  </a:outerShdw>
                </a:effectLst>
              </a:rPr>
              <a:t>Dispelling misconceptions</a:t>
            </a:r>
          </a:p>
          <a:p>
            <a:pPr lvl="1"/>
            <a:r>
              <a:rPr lang="en-US" sz="2000" b="1" dirty="0">
                <a:solidFill>
                  <a:schemeClr val="bg1"/>
                </a:solidFill>
                <a:effectLst>
                  <a:outerShdw blurRad="38100" dist="38100" dir="2700000" algn="tl">
                    <a:srgbClr val="000000">
                      <a:alpha val="43137"/>
                    </a:srgbClr>
                  </a:outerShdw>
                </a:effectLst>
              </a:rPr>
              <a:t>Supporting parents</a:t>
            </a:r>
          </a:p>
        </p:txBody>
      </p:sp>
      <p:sp>
        <p:nvSpPr>
          <p:cNvPr id="8" name="Rectangle 7"/>
          <p:cNvSpPr/>
          <p:nvPr/>
        </p:nvSpPr>
        <p:spPr>
          <a:xfrm>
            <a:off x="6640917" y="2284749"/>
            <a:ext cx="50318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Psychoeducation</a:t>
            </a:r>
          </a:p>
        </p:txBody>
      </p:sp>
      <p:sp>
        <p:nvSpPr>
          <p:cNvPr id="9" name="Rectangle 8"/>
          <p:cNvSpPr/>
          <p:nvPr/>
        </p:nvSpPr>
        <p:spPr>
          <a:xfrm>
            <a:off x="5312323" y="3427986"/>
            <a:ext cx="4483599" cy="132343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Affective Expression</a:t>
            </a:r>
          </a:p>
          <a:p>
            <a:pPr algn="ctr"/>
            <a:r>
              <a:rPr lang="en-US" sz="4000" b="1" dirty="0">
                <a:ln w="9525">
                  <a:solidFill>
                    <a:schemeClr val="bg1"/>
                  </a:solidFill>
                  <a:prstDash val="solid"/>
                </a:ln>
                <a:solidFill>
                  <a:srgbClr val="003015"/>
                </a:solidFill>
                <a:effectLst>
                  <a:outerShdw blurRad="12700" dist="38100" dir="2700000" algn="tl" rotWithShape="0">
                    <a:schemeClr val="bg1">
                      <a:lumMod val="50000"/>
                    </a:schemeClr>
                  </a:outerShdw>
                </a:effectLst>
              </a:rPr>
              <a:t>&amp; Modulation</a:t>
            </a:r>
            <a:endPar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endParaRPr>
          </a:p>
        </p:txBody>
      </p:sp>
      <p:sp>
        <p:nvSpPr>
          <p:cNvPr id="10" name="Rectangle 9"/>
          <p:cNvSpPr/>
          <p:nvPr/>
        </p:nvSpPr>
        <p:spPr>
          <a:xfrm>
            <a:off x="6770912" y="1366510"/>
            <a:ext cx="4524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Parent Training</a:t>
            </a:r>
          </a:p>
        </p:txBody>
      </p:sp>
      <p:sp>
        <p:nvSpPr>
          <p:cNvPr id="11" name="Rectangle 10"/>
          <p:cNvSpPr/>
          <p:nvPr/>
        </p:nvSpPr>
        <p:spPr>
          <a:xfrm>
            <a:off x="5519745" y="5884481"/>
            <a:ext cx="60688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Cognitive Processing</a:t>
            </a:r>
          </a:p>
        </p:txBody>
      </p:sp>
      <p:sp>
        <p:nvSpPr>
          <p:cNvPr id="12" name="Rectangle 11"/>
          <p:cNvSpPr/>
          <p:nvPr/>
        </p:nvSpPr>
        <p:spPr>
          <a:xfrm>
            <a:off x="7064462" y="4667568"/>
            <a:ext cx="4524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Parent Training</a:t>
            </a:r>
          </a:p>
        </p:txBody>
      </p:sp>
    </p:spTree>
    <p:extLst>
      <p:ext uri="{BB962C8B-B14F-4D97-AF65-F5344CB8AC3E}">
        <p14:creationId xmlns:p14="http://schemas.microsoft.com/office/powerpoint/2010/main" val="4225049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87" y="165009"/>
            <a:ext cx="10515600" cy="1325563"/>
          </a:xfrm>
        </p:spPr>
        <p:txBody>
          <a:bodyPr>
            <a:normAutofit fontScale="90000"/>
          </a:bodyPr>
          <a:lstStyle/>
          <a:p>
            <a:r>
              <a:rPr lang="en-US" sz="5300" b="1" i="1" dirty="0">
                <a:solidFill>
                  <a:schemeClr val="bg1"/>
                </a:solidFill>
                <a:effectLst>
                  <a:outerShdw blurRad="38100" dist="38100" dir="2700000" algn="tl">
                    <a:srgbClr val="000000">
                      <a:alpha val="43137"/>
                    </a:srgbClr>
                  </a:outerShdw>
                </a:effectLst>
              </a:rPr>
              <a:t>Child and Family Traumatic Stress Intervention (CFTSI) </a:t>
            </a:r>
            <a:endParaRPr lang="en-US" dirty="0"/>
          </a:p>
        </p:txBody>
      </p:sp>
      <p:sp>
        <p:nvSpPr>
          <p:cNvPr id="7" name="Content Placeholder 6"/>
          <p:cNvSpPr>
            <a:spLocks noGrp="1"/>
          </p:cNvSpPr>
          <p:nvPr>
            <p:ph idx="1"/>
          </p:nvPr>
        </p:nvSpPr>
        <p:spPr>
          <a:xfrm>
            <a:off x="348343" y="1825625"/>
            <a:ext cx="11005457" cy="4836432"/>
          </a:xfrm>
        </p:spPr>
        <p:txBody>
          <a:bodyPr>
            <a:normAutofit fontScale="92500" lnSpcReduction="10000"/>
          </a:bodyPr>
          <a:lstStyle/>
          <a:p>
            <a:r>
              <a:rPr lang="en-US" sz="3000" b="1" dirty="0">
                <a:solidFill>
                  <a:schemeClr val="bg1"/>
                </a:solidFill>
                <a:effectLst>
                  <a:outerShdw blurRad="38100" dist="38100" dir="2700000" algn="tl">
                    <a:srgbClr val="000000">
                      <a:alpha val="43137"/>
                    </a:srgbClr>
                  </a:outerShdw>
                </a:effectLst>
              </a:rPr>
              <a:t>Increase the child and parental understanding of the possible impact of exposure to potentially traumatic events on symptom formation, behavioral changes and daily functioning (psychoeducation).</a:t>
            </a:r>
          </a:p>
          <a:p>
            <a:r>
              <a:rPr lang="en-US" sz="3000" b="1" dirty="0">
                <a:solidFill>
                  <a:schemeClr val="bg1"/>
                </a:solidFill>
                <a:effectLst>
                  <a:outerShdw blurRad="38100" dist="38100" dir="2700000" algn="tl">
                    <a:srgbClr val="000000">
                      <a:alpha val="43137"/>
                    </a:srgbClr>
                  </a:outerShdw>
                </a:effectLst>
              </a:rPr>
              <a:t>Increase the child’s ability to communicate feelings and symptoms to caregiver(s).</a:t>
            </a:r>
          </a:p>
          <a:p>
            <a:r>
              <a:rPr lang="en-US" sz="3000" b="1" dirty="0">
                <a:solidFill>
                  <a:schemeClr val="bg1"/>
                </a:solidFill>
                <a:effectLst>
                  <a:outerShdw blurRad="38100" dist="38100" dir="2700000" algn="tl">
                    <a:srgbClr val="000000">
                      <a:alpha val="43137"/>
                    </a:srgbClr>
                  </a:outerShdw>
                </a:effectLst>
              </a:rPr>
              <a:t>Increase the caregiver(s)’ ability to observe and attend to the child’s behavioral symptoms of distress.</a:t>
            </a:r>
          </a:p>
          <a:p>
            <a:r>
              <a:rPr lang="en-US" sz="3000" b="1" dirty="0">
                <a:solidFill>
                  <a:schemeClr val="bg1"/>
                </a:solidFill>
                <a:effectLst>
                  <a:outerShdw blurRad="38100" dist="38100" dir="2700000" algn="tl">
                    <a:srgbClr val="000000">
                      <a:alpha val="43137"/>
                    </a:srgbClr>
                  </a:outerShdw>
                </a:effectLst>
              </a:rPr>
              <a:t>Increase caregiver(s)’ ability to respond appropriately and supportively to the child’s difficulties by teaching them:</a:t>
            </a:r>
          </a:p>
          <a:p>
            <a:pPr lvl="1"/>
            <a:r>
              <a:rPr lang="en-US" sz="2600" b="1" dirty="0">
                <a:solidFill>
                  <a:schemeClr val="bg1"/>
                </a:solidFill>
                <a:effectLst>
                  <a:outerShdw blurRad="38100" dist="38100" dir="2700000" algn="tl">
                    <a:srgbClr val="000000">
                      <a:alpha val="43137"/>
                    </a:srgbClr>
                  </a:outerShdw>
                </a:effectLst>
              </a:rPr>
              <a:t>Specific strategies and interventions to do with their child.</a:t>
            </a:r>
          </a:p>
          <a:p>
            <a:pPr lvl="1"/>
            <a:r>
              <a:rPr lang="en-US" sz="2600" b="1" dirty="0">
                <a:solidFill>
                  <a:schemeClr val="bg1"/>
                </a:solidFill>
                <a:effectLst>
                  <a:outerShdw blurRad="38100" dist="38100" dir="2700000" algn="tl">
                    <a:srgbClr val="000000">
                      <a:alpha val="43137"/>
                    </a:srgbClr>
                  </a:outerShdw>
                </a:effectLst>
              </a:rPr>
              <a:t>How to remind themselves and their child about the correlation between behavioral changes, internal feeling states, and the potentially traumatic event.</a:t>
            </a:r>
          </a:p>
          <a:p>
            <a:endParaRPr lang="en-US" dirty="0"/>
          </a:p>
        </p:txBody>
      </p:sp>
      <p:sp>
        <p:nvSpPr>
          <p:cNvPr id="5" name="Rectangle 4"/>
          <p:cNvSpPr/>
          <p:nvPr/>
        </p:nvSpPr>
        <p:spPr>
          <a:xfrm rot="20728142">
            <a:off x="6930235" y="296462"/>
            <a:ext cx="494693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Recent Exposure</a:t>
            </a:r>
          </a:p>
        </p:txBody>
      </p:sp>
      <p:sp>
        <p:nvSpPr>
          <p:cNvPr id="6" name="Rectangle 5"/>
          <p:cNvSpPr/>
          <p:nvPr/>
        </p:nvSpPr>
        <p:spPr>
          <a:xfrm>
            <a:off x="7160110" y="1690688"/>
            <a:ext cx="50318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Psychoeducation</a:t>
            </a:r>
          </a:p>
        </p:txBody>
      </p:sp>
      <p:sp>
        <p:nvSpPr>
          <p:cNvPr id="8" name="Rectangle 7"/>
          <p:cNvSpPr/>
          <p:nvPr/>
        </p:nvSpPr>
        <p:spPr>
          <a:xfrm>
            <a:off x="7708401" y="2598813"/>
            <a:ext cx="4483599" cy="132343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Affective Expression</a:t>
            </a:r>
          </a:p>
          <a:p>
            <a:pPr algn="ctr"/>
            <a:r>
              <a:rPr lang="en-US" sz="4000" b="1" dirty="0">
                <a:ln w="9525">
                  <a:solidFill>
                    <a:schemeClr val="bg1"/>
                  </a:solidFill>
                  <a:prstDash val="solid"/>
                </a:ln>
                <a:solidFill>
                  <a:srgbClr val="003015"/>
                </a:solidFill>
                <a:effectLst>
                  <a:outerShdw blurRad="12700" dist="38100" dir="2700000" algn="tl" rotWithShape="0">
                    <a:schemeClr val="bg1">
                      <a:lumMod val="50000"/>
                    </a:schemeClr>
                  </a:outerShdw>
                </a:effectLst>
              </a:rPr>
              <a:t>&amp; Modulation</a:t>
            </a:r>
            <a:endPar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endParaRPr>
          </a:p>
        </p:txBody>
      </p:sp>
      <p:sp>
        <p:nvSpPr>
          <p:cNvPr id="9" name="Rectangle 8"/>
          <p:cNvSpPr/>
          <p:nvPr/>
        </p:nvSpPr>
        <p:spPr>
          <a:xfrm>
            <a:off x="7894890" y="3939581"/>
            <a:ext cx="3031536" cy="1384995"/>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Psychoeducation &amp;</a:t>
            </a:r>
          </a:p>
          <a:p>
            <a:pPr algn="ctr"/>
            <a:r>
              <a:rPr lang="en-US" sz="2800" b="1" dirty="0">
                <a:ln w="9525">
                  <a:solidFill>
                    <a:schemeClr val="bg1"/>
                  </a:solidFill>
                  <a:prstDash val="solid"/>
                </a:ln>
                <a:solidFill>
                  <a:srgbClr val="003015"/>
                </a:solidFill>
                <a:effectLst>
                  <a:outerShdw blurRad="12700" dist="38100" dir="2700000" algn="tl" rotWithShape="0">
                    <a:schemeClr val="bg1">
                      <a:lumMod val="50000"/>
                    </a:schemeClr>
                  </a:outerShdw>
                </a:effectLst>
              </a:rPr>
              <a:t>Parent Training &amp; </a:t>
            </a:r>
          </a:p>
          <a:p>
            <a:pPr algn="ctr"/>
            <a:r>
              <a:rPr lang="en-US" sz="2800" b="1" dirty="0">
                <a:ln w="9525">
                  <a:solidFill>
                    <a:schemeClr val="bg1"/>
                  </a:solidFill>
                  <a:prstDash val="solid"/>
                </a:ln>
                <a:solidFill>
                  <a:srgbClr val="003015"/>
                </a:solidFill>
                <a:effectLst>
                  <a:outerShdw blurRad="12700" dist="38100" dir="2700000" algn="tl" rotWithShape="0">
                    <a:schemeClr val="bg1">
                      <a:lumMod val="50000"/>
                    </a:schemeClr>
                  </a:outerShdw>
                </a:effectLst>
              </a:rPr>
              <a:t>Cognitive Coping</a:t>
            </a:r>
            <a:endParaRPr lang="en-US" sz="28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endParaRPr>
          </a:p>
        </p:txBody>
      </p:sp>
      <p:sp>
        <p:nvSpPr>
          <p:cNvPr id="10" name="Rectangle 9"/>
          <p:cNvSpPr/>
          <p:nvPr/>
        </p:nvSpPr>
        <p:spPr>
          <a:xfrm>
            <a:off x="7880976" y="6138734"/>
            <a:ext cx="3045450" cy="584775"/>
          </a:xfrm>
          <a:prstGeom prst="rect">
            <a:avLst/>
          </a:prstGeom>
        </p:spPr>
        <p:txBody>
          <a:bodyPr wrap="none">
            <a:spAutoFit/>
          </a:bodyPr>
          <a:lstStyle/>
          <a:p>
            <a:pPr algn="ctr"/>
            <a:r>
              <a:rPr lang="en-US" sz="3200" b="1" dirty="0">
                <a:ln w="9525">
                  <a:solidFill>
                    <a:schemeClr val="bg1"/>
                  </a:solidFill>
                  <a:prstDash val="solid"/>
                </a:ln>
                <a:solidFill>
                  <a:srgbClr val="003015"/>
                </a:solidFill>
                <a:effectLst>
                  <a:outerShdw blurRad="12700" dist="38100" dir="2700000" algn="tl" rotWithShape="0">
                    <a:schemeClr val="bg1">
                      <a:lumMod val="50000"/>
                    </a:schemeClr>
                  </a:outerShdw>
                </a:effectLst>
              </a:rPr>
              <a:t>Cognitive Coping</a:t>
            </a:r>
          </a:p>
        </p:txBody>
      </p:sp>
    </p:spTree>
    <p:extLst>
      <p:ext uri="{BB962C8B-B14F-4D97-AF65-F5344CB8AC3E}">
        <p14:creationId xmlns:p14="http://schemas.microsoft.com/office/powerpoint/2010/main" val="1109053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365125"/>
            <a:ext cx="11208657" cy="1325563"/>
          </a:xfrm>
        </p:spPr>
        <p:txBody>
          <a:bodyPr>
            <a:noAutofit/>
          </a:bodyPr>
          <a:lstStyle/>
          <a:p>
            <a:r>
              <a:rPr lang="en-US" sz="5400" b="1" dirty="0">
                <a:solidFill>
                  <a:schemeClr val="bg1"/>
                </a:solidFill>
                <a:effectLst>
                  <a:outerShdw blurRad="38100" dist="38100" dir="2700000" algn="tl">
                    <a:srgbClr val="000000">
                      <a:alpha val="43137"/>
                    </a:srgbClr>
                  </a:outerShdw>
                </a:effectLst>
              </a:rPr>
              <a:t>Trauma-Focused Integrated Play Therapy </a:t>
            </a:r>
          </a:p>
        </p:txBody>
      </p:sp>
      <p:sp>
        <p:nvSpPr>
          <p:cNvPr id="3" name="Content Placeholder 2"/>
          <p:cNvSpPr>
            <a:spLocks noGrp="1"/>
          </p:cNvSpPr>
          <p:nvPr>
            <p:ph idx="1"/>
          </p:nvPr>
        </p:nvSpPr>
        <p:spPr/>
        <p:txBody>
          <a:bodyPr/>
          <a:lstStyle/>
          <a:p>
            <a:r>
              <a:rPr lang="en-US" sz="3600" b="1" dirty="0">
                <a:solidFill>
                  <a:schemeClr val="bg1"/>
                </a:solidFill>
                <a:effectLst>
                  <a:outerShdw blurRad="38100" dist="38100" dir="2700000" algn="tl">
                    <a:srgbClr val="000000">
                      <a:alpha val="43137"/>
                    </a:srgbClr>
                  </a:outerShdw>
                </a:effectLst>
              </a:rPr>
              <a:t>Affective identification</a:t>
            </a:r>
          </a:p>
          <a:p>
            <a:r>
              <a:rPr lang="en-US" sz="3600" b="1" dirty="0">
                <a:solidFill>
                  <a:schemeClr val="bg1"/>
                </a:solidFill>
                <a:effectLst>
                  <a:outerShdw blurRad="38100" dist="38100" dir="2700000" algn="tl">
                    <a:srgbClr val="000000">
                      <a:alpha val="43137"/>
                    </a:srgbClr>
                  </a:outerShdw>
                </a:effectLst>
              </a:rPr>
              <a:t>Structured mindfulness breathing</a:t>
            </a:r>
          </a:p>
          <a:p>
            <a:endParaRPr lang="en-US" dirty="0"/>
          </a:p>
        </p:txBody>
      </p:sp>
      <p:sp>
        <p:nvSpPr>
          <p:cNvPr id="6" name="Rectangle 5"/>
          <p:cNvSpPr/>
          <p:nvPr/>
        </p:nvSpPr>
        <p:spPr>
          <a:xfrm>
            <a:off x="6763752" y="1690688"/>
            <a:ext cx="4483599" cy="132343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Affective Expression</a:t>
            </a:r>
          </a:p>
          <a:p>
            <a:pPr algn="ctr"/>
            <a:r>
              <a:rPr lang="en-US" sz="4000" b="1" dirty="0">
                <a:ln w="9525">
                  <a:solidFill>
                    <a:schemeClr val="bg1"/>
                  </a:solidFill>
                  <a:prstDash val="solid"/>
                </a:ln>
                <a:solidFill>
                  <a:srgbClr val="003015"/>
                </a:solidFill>
                <a:effectLst>
                  <a:outerShdw blurRad="12700" dist="38100" dir="2700000" algn="tl" rotWithShape="0">
                    <a:schemeClr val="bg1">
                      <a:lumMod val="50000"/>
                    </a:schemeClr>
                  </a:outerShdw>
                </a:effectLst>
              </a:rPr>
              <a:t>&amp; Modulation</a:t>
            </a:r>
            <a:endParaRPr lang="en-US" sz="40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endParaRPr>
          </a:p>
        </p:txBody>
      </p:sp>
      <p:sp>
        <p:nvSpPr>
          <p:cNvPr id="7" name="Rectangle 6"/>
          <p:cNvSpPr/>
          <p:nvPr/>
        </p:nvSpPr>
        <p:spPr>
          <a:xfrm>
            <a:off x="5638153" y="3077964"/>
            <a:ext cx="58937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3015"/>
                </a:solidFill>
                <a:effectLst>
                  <a:outerShdw blurRad="12700" dist="38100" dir="2700000" algn="tl" rotWithShape="0">
                    <a:schemeClr val="bg1">
                      <a:lumMod val="50000"/>
                    </a:schemeClr>
                  </a:outerShdw>
                </a:effectLst>
              </a:rPr>
              <a:t>Stress Management</a:t>
            </a:r>
          </a:p>
        </p:txBody>
      </p:sp>
    </p:spTree>
    <p:extLst>
      <p:ext uri="{BB962C8B-B14F-4D97-AF65-F5344CB8AC3E}">
        <p14:creationId xmlns:p14="http://schemas.microsoft.com/office/powerpoint/2010/main" val="7111986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2514600"/>
            <a:ext cx="7884886" cy="990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Parent Engagement</a:t>
            </a:r>
          </a:p>
        </p:txBody>
      </p:sp>
    </p:spTree>
    <p:extLst>
      <p:ext uri="{BB962C8B-B14F-4D97-AF65-F5344CB8AC3E}">
        <p14:creationId xmlns:p14="http://schemas.microsoft.com/office/powerpoint/2010/main" val="25621772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5400" b="1" dirty="0">
                <a:solidFill>
                  <a:schemeClr val="bg1"/>
                </a:solidFill>
                <a:effectLst>
                  <a:outerShdw blurRad="38100" dist="38100" dir="2700000" algn="tl">
                    <a:srgbClr val="000000">
                      <a:alpha val="43137"/>
                    </a:srgbClr>
                  </a:outerShdw>
                </a:effectLst>
              </a:rPr>
              <a:t>Thought Provokers</a:t>
            </a:r>
          </a:p>
        </p:txBody>
      </p:sp>
      <p:sp>
        <p:nvSpPr>
          <p:cNvPr id="5124" name="Content Placeholder 5"/>
          <p:cNvSpPr>
            <a:spLocks noGrp="1"/>
          </p:cNvSpPr>
          <p:nvPr>
            <p:ph sz="quarter" idx="13"/>
          </p:nvPr>
        </p:nvSpPr>
        <p:spPr>
          <a:xfrm>
            <a:off x="1436915" y="1690688"/>
            <a:ext cx="10755085" cy="3424237"/>
          </a:xfrm>
        </p:spPr>
        <p:txBody>
          <a:bodyPr>
            <a:noAutofit/>
          </a:bodyPr>
          <a:lstStyle/>
          <a:p>
            <a:pPr>
              <a:defRPr/>
            </a:pPr>
            <a:r>
              <a:rPr lang="en-US" altLang="en-US" sz="4000" b="1" dirty="0">
                <a:solidFill>
                  <a:schemeClr val="bg1"/>
                </a:solidFill>
                <a:effectLst>
                  <a:outerShdw blurRad="38100" dist="38100" dir="2700000" algn="tl">
                    <a:srgbClr val="000000">
                      <a:alpha val="43137"/>
                    </a:srgbClr>
                  </a:outerShdw>
                </a:effectLst>
              </a:rPr>
              <a:t>It is unrealistic for non-offending parents to completely believe immediately in many situations</a:t>
            </a:r>
          </a:p>
          <a:p>
            <a:pPr>
              <a:defRPr/>
            </a:pPr>
            <a:r>
              <a:rPr lang="en-US" altLang="en-US" sz="4000" b="1" dirty="0">
                <a:solidFill>
                  <a:schemeClr val="bg1"/>
                </a:solidFill>
                <a:effectLst>
                  <a:outerShdw blurRad="38100" dist="38100" dir="2700000" algn="tl">
                    <a:srgbClr val="000000">
                      <a:alpha val="43137"/>
                    </a:srgbClr>
                  </a:outerShdw>
                </a:effectLst>
              </a:rPr>
              <a:t>Support can come without absolute belief</a:t>
            </a:r>
          </a:p>
        </p:txBody>
      </p:sp>
    </p:spTree>
    <p:extLst>
      <p:ext uri="{BB962C8B-B14F-4D97-AF65-F5344CB8AC3E}">
        <p14:creationId xmlns:p14="http://schemas.microsoft.com/office/powerpoint/2010/main" val="92257663"/>
      </p:ext>
    </p:extLst>
  </p:cSld>
  <p:clrMapOvr>
    <a:masterClrMapping/>
  </p:clrMapOvr>
  <p:transition xmlns:p14="http://schemas.microsoft.com/office/powerpoint/2010/mai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314" y="0"/>
            <a:ext cx="9891486" cy="1143000"/>
          </a:xfrm>
        </p:spPr>
        <p:txBody>
          <a:bodyPr>
            <a:noAutofit/>
          </a:bodyPr>
          <a:lstStyle/>
          <a:p>
            <a:pPr>
              <a:defRPr/>
            </a:pPr>
            <a:r>
              <a:rPr lang="en-US" sz="4800" b="1" dirty="0">
                <a:solidFill>
                  <a:schemeClr val="bg1"/>
                </a:solidFill>
                <a:effectLst>
                  <a:outerShdw blurRad="38100" dist="38100" dir="2700000" algn="tl">
                    <a:srgbClr val="000000">
                      <a:alpha val="43137"/>
                    </a:srgbClr>
                  </a:outerShdw>
                </a:effectLst>
              </a:rPr>
              <a:t>Importance of Support for Children</a:t>
            </a:r>
          </a:p>
        </p:txBody>
      </p:sp>
      <p:sp>
        <p:nvSpPr>
          <p:cNvPr id="8196" name="Content Placeholder 5"/>
          <p:cNvSpPr>
            <a:spLocks noGrp="1"/>
          </p:cNvSpPr>
          <p:nvPr>
            <p:ph sz="quarter" idx="13"/>
          </p:nvPr>
        </p:nvSpPr>
        <p:spPr>
          <a:xfrm>
            <a:off x="740229" y="1143000"/>
            <a:ext cx="11088914" cy="4708525"/>
          </a:xfrm>
        </p:spPr>
        <p:txBody>
          <a:bodyPr/>
          <a:lstStyle/>
          <a:p>
            <a:pPr>
              <a:defRPr/>
            </a:pPr>
            <a:r>
              <a:rPr lang="en-US" altLang="en-US" sz="3200" b="1" dirty="0">
                <a:solidFill>
                  <a:schemeClr val="bg1"/>
                </a:solidFill>
                <a:effectLst>
                  <a:outerShdw blurRad="38100" dist="38100" dir="2700000" algn="tl">
                    <a:srgbClr val="000000">
                      <a:alpha val="43137"/>
                    </a:srgbClr>
                  </a:outerShdw>
                </a:effectLst>
              </a:rPr>
              <a:t>Parental support is best predictor of resiliency in SA girls (</a:t>
            </a:r>
            <a:r>
              <a:rPr lang="en-US" altLang="en-US" sz="3200" b="1" dirty="0" err="1">
                <a:solidFill>
                  <a:schemeClr val="bg1"/>
                </a:solidFill>
                <a:effectLst>
                  <a:outerShdw blurRad="38100" dist="38100" dir="2700000" algn="tl">
                    <a:srgbClr val="000000">
                      <a:alpha val="43137"/>
                    </a:srgbClr>
                  </a:outerShdw>
                </a:effectLst>
              </a:rPr>
              <a:t>Spaccarelli</a:t>
            </a:r>
            <a:r>
              <a:rPr lang="en-US" altLang="en-US" sz="3200" b="1" dirty="0">
                <a:solidFill>
                  <a:schemeClr val="bg1"/>
                </a:solidFill>
                <a:effectLst>
                  <a:outerShdw blurRad="38100" dist="38100" dir="2700000" algn="tl">
                    <a:srgbClr val="000000">
                      <a:alpha val="43137"/>
                    </a:srgbClr>
                  </a:outerShdw>
                </a:effectLst>
              </a:rPr>
              <a:t> &amp; Kim, 1995)</a:t>
            </a:r>
          </a:p>
          <a:p>
            <a:pPr>
              <a:defRPr/>
            </a:pPr>
            <a:r>
              <a:rPr lang="en-US" altLang="en-US" sz="3200" b="1" dirty="0">
                <a:solidFill>
                  <a:schemeClr val="bg1"/>
                </a:solidFill>
                <a:effectLst>
                  <a:outerShdw blurRad="38100" dist="38100" dir="2700000" algn="tl">
                    <a:srgbClr val="000000">
                      <a:alpha val="43137"/>
                    </a:srgbClr>
                  </a:outerShdw>
                </a:effectLst>
              </a:rPr>
              <a:t>Fewer symptoms of distress</a:t>
            </a:r>
          </a:p>
          <a:p>
            <a:pPr>
              <a:defRPr/>
            </a:pPr>
            <a:r>
              <a:rPr lang="en-US" altLang="en-US" sz="3200" b="1" dirty="0">
                <a:solidFill>
                  <a:schemeClr val="bg1"/>
                </a:solidFill>
                <a:effectLst>
                  <a:outerShdw blurRad="38100" dist="38100" dir="2700000" algn="tl">
                    <a:srgbClr val="000000">
                      <a:alpha val="43137"/>
                    </a:srgbClr>
                  </a:outerShdw>
                </a:effectLst>
              </a:rPr>
              <a:t>Fewer abuse-specific symptoms (</a:t>
            </a:r>
            <a:r>
              <a:rPr lang="en-US" altLang="en-US" sz="3200" b="1" dirty="0" err="1">
                <a:solidFill>
                  <a:schemeClr val="bg1"/>
                </a:solidFill>
                <a:effectLst>
                  <a:outerShdw blurRad="38100" dist="38100" dir="2700000" algn="tl">
                    <a:srgbClr val="000000">
                      <a:alpha val="43137"/>
                    </a:srgbClr>
                  </a:outerShdw>
                </a:effectLst>
              </a:rPr>
              <a:t>Leifer</a:t>
            </a:r>
            <a:r>
              <a:rPr lang="en-US" altLang="en-US" sz="3200" b="1" dirty="0">
                <a:solidFill>
                  <a:schemeClr val="bg1"/>
                </a:solidFill>
                <a:effectLst>
                  <a:outerShdw blurRad="38100" dist="38100" dir="2700000" algn="tl">
                    <a:srgbClr val="000000">
                      <a:alpha val="43137"/>
                    </a:srgbClr>
                  </a:outerShdw>
                </a:effectLst>
              </a:rPr>
              <a:t> et al., 1993)</a:t>
            </a:r>
          </a:p>
          <a:p>
            <a:pPr>
              <a:defRPr/>
            </a:pPr>
            <a:r>
              <a:rPr lang="en-US" altLang="en-US" sz="3200" b="1" dirty="0">
                <a:solidFill>
                  <a:schemeClr val="bg1"/>
                </a:solidFill>
                <a:effectLst>
                  <a:outerShdw blurRad="38100" dist="38100" dir="2700000" algn="tl">
                    <a:srgbClr val="000000">
                      <a:alpha val="43137"/>
                    </a:srgbClr>
                  </a:outerShdw>
                </a:effectLst>
              </a:rPr>
              <a:t>Children are more likely to disclose abuse (Lawson &amp; Chaffin, 1992)</a:t>
            </a:r>
          </a:p>
          <a:p>
            <a:pPr>
              <a:defRPr/>
            </a:pPr>
            <a:r>
              <a:rPr lang="en-US" altLang="en-US" sz="3200" b="1" dirty="0">
                <a:solidFill>
                  <a:schemeClr val="bg1"/>
                </a:solidFill>
                <a:effectLst>
                  <a:outerShdw blurRad="38100" dist="38100" dir="2700000" algn="tl">
                    <a:srgbClr val="000000">
                      <a:alpha val="43137"/>
                    </a:srgbClr>
                  </a:outerShdw>
                </a:effectLst>
              </a:rPr>
              <a:t>Less likely to recant (Berliner &amp; Elliott, 1996)</a:t>
            </a:r>
          </a:p>
          <a:p>
            <a:pPr>
              <a:defRPr/>
            </a:pPr>
            <a:r>
              <a:rPr lang="en-US" altLang="en-US" sz="3200" b="1" dirty="0">
                <a:solidFill>
                  <a:schemeClr val="bg1"/>
                </a:solidFill>
                <a:effectLst>
                  <a:outerShdw blurRad="38100" dist="38100" dir="2700000" algn="tl">
                    <a:srgbClr val="000000">
                      <a:alpha val="43137"/>
                    </a:srgbClr>
                  </a:outerShdw>
                </a:effectLst>
              </a:rPr>
              <a:t>Removal by CPS less likely (</a:t>
            </a:r>
            <a:r>
              <a:rPr lang="en-US" altLang="en-US" sz="3200" b="1" dirty="0" err="1">
                <a:solidFill>
                  <a:schemeClr val="bg1"/>
                </a:solidFill>
                <a:effectLst>
                  <a:outerShdw blurRad="38100" dist="38100" dir="2700000" algn="tl">
                    <a:srgbClr val="000000">
                      <a:alpha val="43137"/>
                    </a:srgbClr>
                  </a:outerShdw>
                </a:effectLst>
              </a:rPr>
              <a:t>Leifer</a:t>
            </a:r>
            <a:r>
              <a:rPr lang="en-US" altLang="en-US" sz="3200" b="1" dirty="0">
                <a:solidFill>
                  <a:schemeClr val="bg1"/>
                </a:solidFill>
                <a:effectLst>
                  <a:outerShdw blurRad="38100" dist="38100" dir="2700000" algn="tl">
                    <a:srgbClr val="000000">
                      <a:alpha val="43137"/>
                    </a:srgbClr>
                  </a:outerShdw>
                </a:effectLst>
              </a:rPr>
              <a:t> et al. 1993)</a:t>
            </a:r>
          </a:p>
        </p:txBody>
      </p:sp>
      <p:sp>
        <p:nvSpPr>
          <p:cNvPr id="7" name="Rectangle 6"/>
          <p:cNvSpPr/>
          <p:nvPr/>
        </p:nvSpPr>
        <p:spPr>
          <a:xfrm>
            <a:off x="1981200" y="5657672"/>
            <a:ext cx="8153400"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rgbClr val="003015"/>
                </a:solidFill>
                <a:effectLst>
                  <a:outerShdw blurRad="80000" dist="40000" dir="5040000" algn="tl">
                    <a:srgbClr val="000000">
                      <a:alpha val="30000"/>
                    </a:srgbClr>
                  </a:outerShdw>
                </a:effectLst>
              </a:rPr>
              <a:t>For children to be supported, parents must be supported</a:t>
            </a:r>
          </a:p>
        </p:txBody>
      </p:sp>
    </p:spTree>
    <p:extLst>
      <p:ext uri="{BB962C8B-B14F-4D97-AF65-F5344CB8AC3E}">
        <p14:creationId xmlns:p14="http://schemas.microsoft.com/office/powerpoint/2010/main" val="28470927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1676400"/>
            <a:ext cx="8229600" cy="1143000"/>
          </a:xfrm>
        </p:spPr>
        <p:txBody>
          <a:bodyPr>
            <a:noAutofit/>
          </a:bodyPr>
          <a:lstStyle/>
          <a:p>
            <a:pPr>
              <a:defRPr/>
            </a:pPr>
            <a:r>
              <a:rPr lang="en-US" sz="8000" b="1" dirty="0">
                <a:solidFill>
                  <a:schemeClr val="bg1"/>
                </a:solidFill>
                <a:effectLst>
                  <a:outerShdw blurRad="38100" dist="38100" dir="2700000" algn="tl">
                    <a:srgbClr val="000000">
                      <a:alpha val="43137"/>
                    </a:srgbClr>
                  </a:outerShdw>
                </a:effectLst>
              </a:rPr>
              <a:t>As parents go, </a:t>
            </a:r>
          </a:p>
        </p:txBody>
      </p:sp>
      <p:sp>
        <p:nvSpPr>
          <p:cNvPr id="3" name="Rectangle 2"/>
          <p:cNvSpPr/>
          <p:nvPr/>
        </p:nvSpPr>
        <p:spPr>
          <a:xfrm>
            <a:off x="3505200" y="3048000"/>
            <a:ext cx="5410200" cy="2554288"/>
          </a:xfrm>
          <a:prstGeom prst="rect">
            <a:avLst/>
          </a:prstGeom>
        </p:spPr>
        <p:txBody>
          <a:bodyPr>
            <a:spAutoFit/>
          </a:bodyPr>
          <a:lstStyle/>
          <a:p>
            <a:pPr algn="ctr">
              <a:defRPr/>
            </a:pPr>
            <a:r>
              <a:rPr lang="en-US" sz="8000" b="1" cap="all" dirty="0">
                <a:solidFill>
                  <a:srgbClr val="003015"/>
                </a:solidFill>
                <a:effectLst>
                  <a:outerShdw blurRad="38100" dist="38100" dir="2700000" algn="tl">
                    <a:srgbClr val="000000">
                      <a:alpha val="43137"/>
                    </a:srgbClr>
                  </a:outerShdw>
                </a:effectLst>
                <a:latin typeface="Tw Cen MT" panose="020B0602020104020603"/>
                <a:ea typeface="+mj-ea"/>
                <a:cs typeface="+mj-cs"/>
              </a:rPr>
              <a:t>so go the children</a:t>
            </a:r>
            <a:endParaRPr lang="en-US" dirty="0">
              <a:solidFill>
                <a:srgbClr val="003015"/>
              </a:solidFill>
            </a:endParaRPr>
          </a:p>
        </p:txBody>
      </p:sp>
    </p:spTree>
    <p:extLst>
      <p:ext uri="{BB962C8B-B14F-4D97-AF65-F5344CB8AC3E}">
        <p14:creationId xmlns:p14="http://schemas.microsoft.com/office/powerpoint/2010/main" val="31610217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sz="4800" b="1" dirty="0">
                <a:solidFill>
                  <a:schemeClr val="bg1"/>
                </a:solidFill>
                <a:effectLst>
                  <a:outerShdw blurRad="38100" dist="38100" dir="2700000" algn="tl">
                    <a:srgbClr val="000000">
                      <a:alpha val="43137"/>
                    </a:srgbClr>
                  </a:outerShdw>
                </a:effectLst>
              </a:rPr>
              <a:t>Parent Involvement in Therapy Based on Age of the Child</a:t>
            </a:r>
          </a:p>
        </p:txBody>
      </p:sp>
      <p:graphicFrame>
        <p:nvGraphicFramePr>
          <p:cNvPr id="2050" name="Content Placeholder 6"/>
          <p:cNvGraphicFramePr>
            <a:graphicFrameLocks noGrp="1"/>
          </p:cNvGraphicFramePr>
          <p:nvPr>
            <p:ph sz="quarter" idx="13"/>
          </p:nvPr>
        </p:nvGraphicFramePr>
        <p:xfrm>
          <a:off x="2514600" y="1828801"/>
          <a:ext cx="6927850" cy="4352925"/>
        </p:xfrm>
        <a:graphic>
          <a:graphicData uri="http://schemas.openxmlformats.org/presentationml/2006/ole">
            <mc:AlternateContent xmlns:mc="http://schemas.openxmlformats.org/markup-compatibility/2006">
              <mc:Choice xmlns:v="urn:schemas-microsoft-com:vml" Requires="v">
                <p:oleObj spid="_x0000_s7182" name="Chart" r:id="rId3" imgW="8458132" imgH="5314950" progId="Excel.Chart.8">
                  <p:embed/>
                </p:oleObj>
              </mc:Choice>
              <mc:Fallback>
                <p:oleObj name="Chart" r:id="rId3" imgW="8458132" imgH="5314950" progId="Excel.Chart.8">
                  <p:embed/>
                  <p:pic>
                    <p:nvPicPr>
                      <p:cNvPr id="2050" name="Conten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828801"/>
                        <a:ext cx="69278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2288515"/>
      </p:ext>
    </p:extLst>
  </p:cSld>
  <p:clrMapOvr>
    <a:masterClrMapping/>
  </p:clrMapOvr>
  <p:transition xmlns:p14="http://schemas.microsoft.com/office/powerpoint/2010/mai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latin typeface="+mn-lt"/>
            </a:endParaRPr>
          </a:p>
        </p:txBody>
      </p:sp>
      <p:sp>
        <p:nvSpPr>
          <p:cNvPr id="3" name="Content Placeholder 2"/>
          <p:cNvSpPr>
            <a:spLocks noGrp="1"/>
          </p:cNvSpPr>
          <p:nvPr>
            <p:ph idx="1"/>
          </p:nvPr>
        </p:nvSpPr>
        <p:spPr>
          <a:xfrm>
            <a:off x="838199" y="1825625"/>
            <a:ext cx="11007055" cy="4801678"/>
          </a:xfrm>
        </p:spPr>
        <p:txBody>
          <a:bodyPr>
            <a:normAutofit/>
          </a:bodyPr>
          <a:lstStyle/>
          <a:p>
            <a:endParaRPr lang="en-US" dirty="0"/>
          </a:p>
        </p:txBody>
      </p:sp>
    </p:spTree>
    <p:extLst>
      <p:ext uri="{BB962C8B-B14F-4D97-AF65-F5344CB8AC3E}">
        <p14:creationId xmlns:p14="http://schemas.microsoft.com/office/powerpoint/2010/main" val="192795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025"/>
            <a:ext cx="11136085" cy="990600"/>
          </a:xfrm>
        </p:spPr>
        <p:txBody>
          <a:bodyPr>
            <a:normAutofit fontScale="90000"/>
          </a:bodyPr>
          <a:lstStyle/>
          <a:p>
            <a:r>
              <a:rPr lang="en-US" dirty="0"/>
              <a:t> </a:t>
            </a:r>
            <a:r>
              <a:rPr lang="en-US" sz="6000" b="1" dirty="0">
                <a:solidFill>
                  <a:schemeClr val="bg1"/>
                </a:solidFill>
                <a:effectLst>
                  <a:outerShdw blurRad="38100" dist="38100" dir="2700000" algn="tl">
                    <a:srgbClr val="000000">
                      <a:alpha val="43137"/>
                    </a:srgbClr>
                  </a:outerShdw>
                </a:effectLst>
              </a:rPr>
              <a:t>4. Evidence Fails to Demonstrate Effect</a:t>
            </a:r>
            <a:r>
              <a:rPr lang="en-US" dirty="0"/>
              <a:t/>
            </a:r>
            <a:br>
              <a:rPr lang="en-US" dirty="0"/>
            </a:br>
            <a:endParaRPr lang="en-US" dirty="0"/>
          </a:p>
        </p:txBody>
      </p:sp>
      <p:sp>
        <p:nvSpPr>
          <p:cNvPr id="3" name="Content Placeholder 2"/>
          <p:cNvSpPr>
            <a:spLocks noGrp="1"/>
          </p:cNvSpPr>
          <p:nvPr>
            <p:ph sz="quarter" idx="1"/>
          </p:nvPr>
        </p:nvSpPr>
        <p:spPr/>
        <p:txBody>
          <a:bodyPr>
            <a:normAutofit/>
          </a:bodyPr>
          <a:lstStyle/>
          <a:p>
            <a:r>
              <a:rPr lang="en-US" sz="3600" b="1" dirty="0">
                <a:solidFill>
                  <a:schemeClr val="bg1"/>
                </a:solidFill>
                <a:effectLst>
                  <a:outerShdw blurRad="38100" dist="38100" dir="2700000" algn="tl">
                    <a:srgbClr val="000000">
                      <a:alpha val="43137"/>
                    </a:srgbClr>
                  </a:outerShdw>
                </a:effectLst>
              </a:rPr>
              <a:t>Doesn’t work based on the weight of the evidence</a:t>
            </a:r>
          </a:p>
        </p:txBody>
      </p:sp>
    </p:spTree>
    <p:extLst>
      <p:ext uri="{BB962C8B-B14F-4D97-AF65-F5344CB8AC3E}">
        <p14:creationId xmlns:p14="http://schemas.microsoft.com/office/powerpoint/2010/main" val="2411446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normAutofit/>
          </a:bodyPr>
          <a:lstStyle/>
          <a:p>
            <a:pPr lvl="1"/>
            <a:endParaRPr lang="en-US" dirty="0">
              <a:solidFill>
                <a:schemeClr val="bg1"/>
              </a:solidFill>
            </a:endParaRPr>
          </a:p>
        </p:txBody>
      </p:sp>
    </p:spTree>
    <p:extLst>
      <p:ext uri="{BB962C8B-B14F-4D97-AF65-F5344CB8AC3E}">
        <p14:creationId xmlns:p14="http://schemas.microsoft.com/office/powerpoint/2010/main" val="15968557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endParaRPr>
          </a:p>
        </p:txBody>
      </p:sp>
      <p:sp>
        <p:nvSpPr>
          <p:cNvPr id="3" name="Content Placeholder 2"/>
          <p:cNvSpPr>
            <a:spLocks noGrp="1"/>
          </p:cNvSpPr>
          <p:nvPr>
            <p:ph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1818677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15057</TotalTime>
  <Words>3061</Words>
  <Application>Microsoft Macintosh PowerPoint</Application>
  <PresentationFormat>Custom</PresentationFormat>
  <Paragraphs>546</Paragraphs>
  <Slides>91</Slides>
  <Notes>16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91</vt:i4>
      </vt:variant>
    </vt:vector>
  </HeadingPairs>
  <TitlesOfParts>
    <vt:vector size="95" baseType="lpstr">
      <vt:lpstr>Office Theme</vt:lpstr>
      <vt:lpstr>Document</vt:lpstr>
      <vt:lpstr>Worksheet</vt:lpstr>
      <vt:lpstr>Chart</vt:lpstr>
      <vt:lpstr>Evidence-Based Treatments for Use in A CAC Setting: Introduction &amp; Overview </vt:lpstr>
      <vt:lpstr>What is evidence-based treatment?</vt:lpstr>
      <vt:lpstr>California Evidence-Based Clearinghouse  for Child Welfare http://www.cebc4cw.org/search/topic-areas/</vt:lpstr>
      <vt:lpstr>PowerPoint Presentation</vt:lpstr>
      <vt:lpstr>1--Well-Supported by Research Evidence </vt:lpstr>
      <vt:lpstr>1--Well-Supported by Research Evidence </vt:lpstr>
      <vt:lpstr>2-Supported by Research Evidence</vt:lpstr>
      <vt:lpstr>3. Promising Research Evidence </vt:lpstr>
      <vt:lpstr> 4. Evidence Fails to Demonstrate Effect </vt:lpstr>
      <vt:lpstr>5-Concerning Practice</vt:lpstr>
      <vt:lpstr>NR. Not able to be Rated on the CEBC Scientific Rating Scale</vt:lpstr>
      <vt:lpstr>Eat at the adult table if……</vt:lpstr>
      <vt:lpstr>Example:  Not on the list and no published relationship between mapping and imaging</vt:lpstr>
      <vt:lpstr>National Registry of Evidence-based Programs and Practices  http://nrepp.samhsa.gov/</vt:lpstr>
      <vt:lpstr>Evidence-Based Resources for OJJDP http://ojjdp.ncjrs.gov/funding/evidencebasedresearch.html </vt:lpstr>
      <vt:lpstr>Symptoms of Abuse:  Differential Diagnosis</vt:lpstr>
      <vt:lpstr>The Conceptual Model</vt:lpstr>
      <vt:lpstr>A History of Conceptualization</vt:lpstr>
      <vt:lpstr>A History of Conceptualization</vt:lpstr>
      <vt:lpstr>PowerPoint Presentation</vt:lpstr>
      <vt:lpstr>Support Services</vt:lpstr>
      <vt:lpstr>PowerPoint Presentation</vt:lpstr>
      <vt:lpstr>BIOLOGY  of   Trauma</vt:lpstr>
      <vt:lpstr>Biology</vt:lpstr>
      <vt:lpstr>Alarm Reaction(PTSD)</vt:lpstr>
      <vt:lpstr>Stress Response (Dissociation)</vt:lpstr>
      <vt:lpstr>Arousal + Dissociation</vt:lpstr>
      <vt:lpstr>Conceptual Trauma Model</vt:lpstr>
      <vt:lpstr>With the Realization That</vt:lpstr>
      <vt:lpstr>With the Realization That</vt:lpstr>
      <vt:lpstr>PowerPoint Presentation</vt:lpstr>
      <vt:lpstr>Signs and Symptoms</vt:lpstr>
      <vt:lpstr>Signs and Symptoms</vt:lpstr>
      <vt:lpstr>Typical Reactions</vt:lpstr>
      <vt:lpstr>Abuse Reactions</vt:lpstr>
      <vt:lpstr>PTSD Criteria</vt:lpstr>
      <vt:lpstr>PTSD Criteria—Proposed DSM-V</vt:lpstr>
      <vt:lpstr>PowerPoint Presentation</vt:lpstr>
      <vt:lpstr>PowerPoint Presentation</vt:lpstr>
      <vt:lpstr>DSM-IV Criteria for PTSD by DICA Parent Report*</vt:lpstr>
      <vt:lpstr>PTSD Over Time</vt:lpstr>
      <vt:lpstr>Misdiagnosis and Co-morbidty: A PTSD Formulation for Children</vt:lpstr>
      <vt:lpstr>What symptoms are we treating?</vt:lpstr>
      <vt:lpstr>Abuse Reactions</vt:lpstr>
      <vt:lpstr>PowerPoint Presentation</vt:lpstr>
      <vt:lpstr>PowerPoint Presentation</vt:lpstr>
      <vt:lpstr>Typical Problems in Intervention</vt:lpstr>
      <vt:lpstr>TF-CBT</vt:lpstr>
      <vt:lpstr>Trauma-Focused Cognitive Behavioral Therapy Core Components</vt:lpstr>
      <vt:lpstr>Trauma-Focused Cognitive Behavioral Therapy Core Components</vt:lpstr>
      <vt:lpstr>TFCBT  PPRACTCICE </vt:lpstr>
      <vt:lpstr>PowerPoint Presentation</vt:lpstr>
      <vt:lpstr>Behavioral Parent Training</vt:lpstr>
      <vt:lpstr>Parent Child Interaction Therapy http://pcit.ucdavis.edu/pcit-web-course/ </vt:lpstr>
      <vt:lpstr>PCIT</vt:lpstr>
      <vt:lpstr>PCIT—Web Modules</vt:lpstr>
      <vt:lpstr>Child-Directed Interaction</vt:lpstr>
      <vt:lpstr>Parent-Directed Interaction</vt:lpstr>
      <vt:lpstr>Other Trauma Treatments</vt:lpstr>
      <vt:lpstr>Alternatives for Families: A Cognitive-Behavioral Therapy (AF-CBT) </vt:lpstr>
      <vt:lpstr>Alternatives for Families: A Cognitive Behavioral Therapy (AF-CBT) </vt:lpstr>
      <vt:lpstr>Alternatives for Families: A Cognitive Behavioral Therapy (AF-CBT) </vt:lpstr>
      <vt:lpstr>Alternatives for Families: A Cognitive Behavioral Therapy (AF-CBT) </vt:lpstr>
      <vt:lpstr>Sexualized Behavior</vt:lpstr>
      <vt:lpstr>Child Sexualized Behavior</vt:lpstr>
      <vt:lpstr>Children with Sexual Behavior Problems Cognitive-Behavioral Treatment Program: School-Age Group </vt:lpstr>
      <vt:lpstr>PowerPoint Presentation</vt:lpstr>
      <vt:lpstr>Adolescent Sexualized </vt:lpstr>
      <vt:lpstr>Multi-systemic Therapy for Youth with Problem Sexual Behaviors (MST-PSB) </vt:lpstr>
      <vt:lpstr>Actual Mismanaged* Case</vt:lpstr>
      <vt:lpstr>Possibly Innovative versus Risky Treatments</vt:lpstr>
      <vt:lpstr>Possibly Innovative versus Risky Treatments</vt:lpstr>
      <vt:lpstr>Questionable Therapies for Abuse</vt:lpstr>
      <vt:lpstr>Components</vt:lpstr>
      <vt:lpstr>TF-CBT- Core Components</vt:lpstr>
      <vt:lpstr>TF-CBT Core Components (Continued)</vt:lpstr>
      <vt:lpstr>Eye Movement  Desensitization &amp; Reprocessing</vt:lpstr>
      <vt:lpstr>Prolonged Exposure</vt:lpstr>
      <vt:lpstr>Child-Parent Psychotherapy (ages 0-5)</vt:lpstr>
      <vt:lpstr>Child-Parent Psychotherapy (ages 0-5)</vt:lpstr>
      <vt:lpstr>Children with Problematic Sexual Behavior—Cognitive Behavioral Treatment Program</vt:lpstr>
      <vt:lpstr>Child and Family Traumatic Stress Intervention (CFTSI) </vt:lpstr>
      <vt:lpstr>Trauma-Focused Integrated Play Therapy </vt:lpstr>
      <vt:lpstr>Parent Engagement</vt:lpstr>
      <vt:lpstr>Thought Provokers</vt:lpstr>
      <vt:lpstr>Importance of Support for Children</vt:lpstr>
      <vt:lpstr>As parents go, </vt:lpstr>
      <vt:lpstr>Parent Involvement in Therapy Based on Age of the Child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 Standards for Family Advocacy: The Family Advocate Role as One Remedy/Response to Engagement</dc:title>
  <dc:creator>Jeffrey Wherry</dc:creator>
  <cp:lastModifiedBy>Lara Gephart</cp:lastModifiedBy>
  <cp:revision>47</cp:revision>
  <dcterms:created xsi:type="dcterms:W3CDTF">2016-10-08T18:03:23Z</dcterms:created>
  <dcterms:modified xsi:type="dcterms:W3CDTF">2017-01-19T17:07:17Z</dcterms:modified>
</cp:coreProperties>
</file>