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embeddings/oleObject2.bin" ContentType="application/vnd.openxmlformats-officedocument.oleObject"/>
  <Override PartName="/ppt/notesSlides/notesSlide8.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427" r:id="rId3"/>
    <p:sldId id="428" r:id="rId4"/>
    <p:sldId id="429" r:id="rId5"/>
    <p:sldId id="362" r:id="rId6"/>
    <p:sldId id="363" r:id="rId7"/>
    <p:sldId id="430" r:id="rId8"/>
    <p:sldId id="431" r:id="rId9"/>
    <p:sldId id="432" r:id="rId10"/>
    <p:sldId id="433" r:id="rId11"/>
    <p:sldId id="434" r:id="rId12"/>
    <p:sldId id="435" r:id="rId13"/>
    <p:sldId id="436" r:id="rId14"/>
    <p:sldId id="437" r:id="rId15"/>
    <p:sldId id="438" r:id="rId16"/>
    <p:sldId id="439" r:id="rId17"/>
    <p:sldId id="440" r:id="rId18"/>
    <p:sldId id="441" r:id="rId19"/>
    <p:sldId id="442" r:id="rId20"/>
    <p:sldId id="443" r:id="rId21"/>
    <p:sldId id="444" r:id="rId22"/>
    <p:sldId id="426" r:id="rId23"/>
    <p:sldId id="364" r:id="rId24"/>
    <p:sldId id="365" r:id="rId25"/>
    <p:sldId id="366" r:id="rId26"/>
    <p:sldId id="367" r:id="rId27"/>
    <p:sldId id="368" r:id="rId28"/>
    <p:sldId id="371" r:id="rId29"/>
    <p:sldId id="372" r:id="rId30"/>
    <p:sldId id="373" r:id="rId31"/>
    <p:sldId id="374" r:id="rId32"/>
    <p:sldId id="375" r:id="rId33"/>
    <p:sldId id="376" r:id="rId34"/>
    <p:sldId id="377" r:id="rId35"/>
    <p:sldId id="378" r:id="rId36"/>
    <p:sldId id="379" r:id="rId37"/>
    <p:sldId id="445" r:id="rId38"/>
    <p:sldId id="446" r:id="rId39"/>
    <p:sldId id="447" r:id="rId40"/>
    <p:sldId id="448" r:id="rId41"/>
    <p:sldId id="449" r:id="rId42"/>
    <p:sldId id="450" r:id="rId43"/>
    <p:sldId id="451" r:id="rId44"/>
    <p:sldId id="452" r:id="rId45"/>
    <p:sldId id="453" r:id="rId46"/>
    <p:sldId id="454" r:id="rId47"/>
    <p:sldId id="455" r:id="rId48"/>
    <p:sldId id="380" r:id="rId49"/>
    <p:sldId id="381" r:id="rId50"/>
    <p:sldId id="382" r:id="rId51"/>
    <p:sldId id="383" r:id="rId52"/>
    <p:sldId id="405" r:id="rId53"/>
    <p:sldId id="406" r:id="rId54"/>
    <p:sldId id="407" r:id="rId55"/>
    <p:sldId id="408" r:id="rId56"/>
    <p:sldId id="409" r:id="rId57"/>
    <p:sldId id="410" r:id="rId58"/>
    <p:sldId id="411" r:id="rId59"/>
    <p:sldId id="412" r:id="rId60"/>
    <p:sldId id="421" r:id="rId61"/>
    <p:sldId id="422" r:id="rId62"/>
    <p:sldId id="423" r:id="rId63"/>
    <p:sldId id="424" r:id="rId64"/>
    <p:sldId id="425" r:id="rId65"/>
    <p:sldId id="356" r:id="rId66"/>
    <p:sldId id="357"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015"/>
    <a:srgbClr val="896633"/>
    <a:srgbClr val="FFBC19"/>
    <a:srgbClr val="D5C1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87" d="100"/>
          <a:sy n="87" d="100"/>
        </p:scale>
        <p:origin x="-664"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4" Type="http://schemas.microsoft.com/office/2011/relationships/chartColorStyle" Target="colors1.xml"/><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4" Type="http://schemas.microsoft.com/office/2011/relationships/chartColorStyle" Target="colors2.xml"/><Relationship Id="rId1" Type="http://schemas.openxmlformats.org/officeDocument/2006/relationships/package" Target="../embeddings/Microsoft_Excel_Sheet2.xlsx"/><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4" Type="http://schemas.microsoft.com/office/2011/relationships/chartColorStyle" Target="colors3.xml"/><Relationship Id="rId1" Type="http://schemas.openxmlformats.org/officeDocument/2006/relationships/package" Target="../embeddings/Microsoft_Excel_Sheet3.xlsx"/><Relationship Id="rId2"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4" Type="http://schemas.microsoft.com/office/2011/relationships/chartColorStyle" Target="colors4.xml"/><Relationship Id="rId1" Type="http://schemas.openxmlformats.org/officeDocument/2006/relationships/package" Target="../embeddings/Microsoft_Excel_Sheet4.xlsx"/><Relationship Id="rId2"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b="1" dirty="0">
                <a:solidFill>
                  <a:schemeClr val="bg1"/>
                </a:solidFill>
                <a:effectLst>
                  <a:outerShdw blurRad="38100" dist="38100" dir="2700000" algn="tl">
                    <a:srgbClr val="000000">
                      <a:alpha val="43137"/>
                    </a:srgbClr>
                  </a:outerShdw>
                </a:effectLst>
              </a:rPr>
              <a:t>Trauma Symptom Checklist for Children (N=88)</a:t>
            </a:r>
          </a:p>
          <a:p>
            <a:pPr>
              <a:defRPr sz="2160" b="0" i="0" u="none" strike="noStrike" kern="1200" spc="0" baseline="0">
                <a:solidFill>
                  <a:schemeClr val="tx1">
                    <a:lumMod val="65000"/>
                    <a:lumOff val="35000"/>
                  </a:schemeClr>
                </a:solidFill>
                <a:latin typeface="+mn-lt"/>
                <a:ea typeface="+mn-ea"/>
                <a:cs typeface="+mn-cs"/>
              </a:defRPr>
            </a:pPr>
            <a:r>
              <a:rPr lang="en-US" b="1" dirty="0">
                <a:solidFill>
                  <a:schemeClr val="bg1"/>
                </a:solidFill>
                <a:effectLst>
                  <a:outerShdw blurRad="38100" dist="38100" dir="2700000" algn="tl">
                    <a:srgbClr val="000000">
                      <a:alpha val="43137"/>
                    </a:srgbClr>
                  </a:outerShdw>
                </a:effectLst>
              </a:rPr>
              <a:t>All Children--Clinical &amp; Non-Clinical Range</a:t>
            </a:r>
          </a:p>
          <a:p>
            <a:pPr>
              <a:defRPr sz="2160" b="0" i="0" u="none" strike="noStrike" kern="1200" spc="0" baseline="0">
                <a:solidFill>
                  <a:schemeClr val="tx1">
                    <a:lumMod val="65000"/>
                    <a:lumOff val="35000"/>
                  </a:schemeClr>
                </a:solidFill>
                <a:latin typeface="+mn-lt"/>
                <a:ea typeface="+mn-ea"/>
                <a:cs typeface="+mn-cs"/>
              </a:defRPr>
            </a:pPr>
            <a:r>
              <a:rPr lang="en-US" b="1" dirty="0">
                <a:solidFill>
                  <a:schemeClr val="bg1"/>
                </a:solidFill>
                <a:effectLst>
                  <a:outerShdw blurRad="38100" dist="38100" dir="2700000" algn="tl">
                    <a:srgbClr val="000000">
                      <a:alpha val="43137"/>
                    </a:srgbClr>
                  </a:outerShdw>
                </a:effectLst>
              </a:rPr>
              <a:t>All Significant</a:t>
            </a:r>
          </a:p>
        </c:rich>
      </c:tx>
      <c:overlay val="0"/>
      <c:spPr>
        <a:noFill/>
        <a:ln>
          <a:noFill/>
        </a:ln>
        <a:effectLst/>
      </c:spPr>
    </c:title>
    <c:autoTitleDeleted val="0"/>
    <c:plotArea>
      <c:layout/>
      <c:lineChart>
        <c:grouping val="standard"/>
        <c:varyColors val="0"/>
        <c:ser>
          <c:idx val="0"/>
          <c:order val="0"/>
          <c:tx>
            <c:strRef>
              <c:f>Sheet1!$B$1</c:f>
              <c:strCache>
                <c:ptCount val="1"/>
                <c:pt idx="0">
                  <c:v>Anx</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cat>
            <c:strRef>
              <c:f>Sheet1!$A$2:$A$3</c:f>
              <c:strCache>
                <c:ptCount val="2"/>
                <c:pt idx="0">
                  <c:v>Intake</c:v>
                </c:pt>
                <c:pt idx="1">
                  <c:v>3mo Review</c:v>
                </c:pt>
              </c:strCache>
            </c:strRef>
          </c:cat>
          <c:val>
            <c:numRef>
              <c:f>Sheet1!$B$2:$B$3</c:f>
              <c:numCache>
                <c:formatCode>General</c:formatCode>
                <c:ptCount val="2"/>
                <c:pt idx="0">
                  <c:v>52.81</c:v>
                </c:pt>
                <c:pt idx="1">
                  <c:v>48.99</c:v>
                </c:pt>
              </c:numCache>
            </c:numRef>
          </c:val>
          <c:smooth val="0"/>
          <c:extLst xmlns:c16r2="http://schemas.microsoft.com/office/drawing/2015/06/chart">
            <c:ext xmlns:c16="http://schemas.microsoft.com/office/drawing/2014/chart" uri="{C3380CC4-5D6E-409C-BE32-E72D297353CC}">
              <c16:uniqueId val="{00000000-F760-46D1-9D35-6DD60D409CE0}"/>
            </c:ext>
          </c:extLst>
        </c:ser>
        <c:ser>
          <c:idx val="1"/>
          <c:order val="1"/>
          <c:tx>
            <c:strRef>
              <c:f>Sheet1!$C$1</c:f>
              <c:strCache>
                <c:ptCount val="1"/>
                <c:pt idx="0">
                  <c:v>Dep</c:v>
                </c:pt>
              </c:strCache>
            </c:strRef>
          </c:tx>
          <c:spPr>
            <a:ln w="28575" cap="rnd">
              <a:solidFill>
                <a:schemeClr val="accent2"/>
              </a:solidFill>
              <a:round/>
            </a:ln>
            <a:effectLst/>
          </c:spPr>
          <c:marker>
            <c:symbol val="diamond"/>
            <c:size val="5"/>
            <c:spPr>
              <a:solidFill>
                <a:schemeClr val="accent2"/>
              </a:solidFill>
              <a:ln w="9525">
                <a:solidFill>
                  <a:schemeClr val="accent2"/>
                </a:solidFill>
              </a:ln>
              <a:effectLst/>
            </c:spPr>
          </c:marker>
          <c:cat>
            <c:strRef>
              <c:f>Sheet1!$A$2:$A$3</c:f>
              <c:strCache>
                <c:ptCount val="2"/>
                <c:pt idx="0">
                  <c:v>Intake</c:v>
                </c:pt>
                <c:pt idx="1">
                  <c:v>3mo Review</c:v>
                </c:pt>
              </c:strCache>
            </c:strRef>
          </c:cat>
          <c:val>
            <c:numRef>
              <c:f>Sheet1!$C$2:$C$3</c:f>
              <c:numCache>
                <c:formatCode>General</c:formatCode>
                <c:ptCount val="2"/>
                <c:pt idx="0">
                  <c:v>52.8</c:v>
                </c:pt>
                <c:pt idx="1">
                  <c:v>46.65</c:v>
                </c:pt>
              </c:numCache>
            </c:numRef>
          </c:val>
          <c:smooth val="0"/>
          <c:extLst xmlns:c16r2="http://schemas.microsoft.com/office/drawing/2015/06/chart">
            <c:ext xmlns:c16="http://schemas.microsoft.com/office/drawing/2014/chart" uri="{C3380CC4-5D6E-409C-BE32-E72D297353CC}">
              <c16:uniqueId val="{00000001-F760-46D1-9D35-6DD60D409CE0}"/>
            </c:ext>
          </c:extLst>
        </c:ser>
        <c:ser>
          <c:idx val="2"/>
          <c:order val="2"/>
          <c:tx>
            <c:strRef>
              <c:f>Sheet1!$D$1</c:f>
              <c:strCache>
                <c:ptCount val="1"/>
                <c:pt idx="0">
                  <c:v>Ang</c:v>
                </c:pt>
              </c:strCache>
            </c:strRef>
          </c:tx>
          <c:spPr>
            <a:ln w="28575" cap="rnd">
              <a:solidFill>
                <a:schemeClr val="accent3"/>
              </a:solidFill>
              <a:round/>
            </a:ln>
            <a:effectLst/>
          </c:spPr>
          <c:marker>
            <c:symbol val="triangle"/>
            <c:size val="5"/>
            <c:spPr>
              <a:solidFill>
                <a:schemeClr val="accent3"/>
              </a:solidFill>
              <a:ln w="9525">
                <a:solidFill>
                  <a:schemeClr val="accent3"/>
                </a:solidFill>
              </a:ln>
              <a:effectLst/>
            </c:spPr>
          </c:marker>
          <c:cat>
            <c:strRef>
              <c:f>Sheet1!$A$2:$A$3</c:f>
              <c:strCache>
                <c:ptCount val="2"/>
                <c:pt idx="0">
                  <c:v>Intake</c:v>
                </c:pt>
                <c:pt idx="1">
                  <c:v>3mo Review</c:v>
                </c:pt>
              </c:strCache>
            </c:strRef>
          </c:cat>
          <c:val>
            <c:numRef>
              <c:f>Sheet1!$D$2:$D$3</c:f>
              <c:numCache>
                <c:formatCode>General</c:formatCode>
                <c:ptCount val="2"/>
                <c:pt idx="0">
                  <c:v>47.05</c:v>
                </c:pt>
                <c:pt idx="1">
                  <c:v>44.56</c:v>
                </c:pt>
              </c:numCache>
            </c:numRef>
          </c:val>
          <c:smooth val="0"/>
          <c:extLst xmlns:c16r2="http://schemas.microsoft.com/office/drawing/2015/06/chart">
            <c:ext xmlns:c16="http://schemas.microsoft.com/office/drawing/2014/chart" uri="{C3380CC4-5D6E-409C-BE32-E72D297353CC}">
              <c16:uniqueId val="{00000002-F760-46D1-9D35-6DD60D409CE0}"/>
            </c:ext>
          </c:extLst>
        </c:ser>
        <c:ser>
          <c:idx val="3"/>
          <c:order val="3"/>
          <c:tx>
            <c:strRef>
              <c:f>Sheet1!$E$1</c:f>
              <c:strCache>
                <c:ptCount val="1"/>
                <c:pt idx="0">
                  <c:v>PTS</c:v>
                </c:pt>
              </c:strCache>
            </c:strRef>
          </c:tx>
          <c:spPr>
            <a:ln w="28575" cap="rnd">
              <a:solidFill>
                <a:schemeClr val="accent4"/>
              </a:solidFill>
              <a:round/>
            </a:ln>
            <a:effectLst/>
          </c:spPr>
          <c:marker>
            <c:symbol val="x"/>
            <c:size val="5"/>
            <c:spPr>
              <a:noFill/>
              <a:ln w="9525">
                <a:solidFill>
                  <a:schemeClr val="accent4"/>
                </a:solidFill>
              </a:ln>
              <a:effectLst/>
            </c:spPr>
          </c:marker>
          <c:cat>
            <c:strRef>
              <c:f>Sheet1!$A$2:$A$3</c:f>
              <c:strCache>
                <c:ptCount val="2"/>
                <c:pt idx="0">
                  <c:v>Intake</c:v>
                </c:pt>
                <c:pt idx="1">
                  <c:v>3mo Review</c:v>
                </c:pt>
              </c:strCache>
            </c:strRef>
          </c:cat>
          <c:val>
            <c:numRef>
              <c:f>Sheet1!$E$2:$E$3</c:f>
              <c:numCache>
                <c:formatCode>General</c:formatCode>
                <c:ptCount val="2"/>
                <c:pt idx="0">
                  <c:v>54.61</c:v>
                </c:pt>
                <c:pt idx="1">
                  <c:v>49.57</c:v>
                </c:pt>
              </c:numCache>
            </c:numRef>
          </c:val>
          <c:smooth val="0"/>
          <c:extLst xmlns:c16r2="http://schemas.microsoft.com/office/drawing/2015/06/chart">
            <c:ext xmlns:c16="http://schemas.microsoft.com/office/drawing/2014/chart" uri="{C3380CC4-5D6E-409C-BE32-E72D297353CC}">
              <c16:uniqueId val="{00000003-F760-46D1-9D35-6DD60D409CE0}"/>
            </c:ext>
          </c:extLst>
        </c:ser>
        <c:ser>
          <c:idx val="4"/>
          <c:order val="4"/>
          <c:tx>
            <c:strRef>
              <c:f>Sheet1!$F$1</c:f>
              <c:strCache>
                <c:ptCount val="1"/>
                <c:pt idx="0">
                  <c:v>Diss</c:v>
                </c:pt>
              </c:strCache>
            </c:strRef>
          </c:tx>
          <c:spPr>
            <a:ln w="28575" cap="rnd">
              <a:solidFill>
                <a:schemeClr val="accent5"/>
              </a:solidFill>
              <a:round/>
            </a:ln>
            <a:effectLst/>
          </c:spPr>
          <c:marker>
            <c:symbol val="dash"/>
            <c:size val="5"/>
            <c:spPr>
              <a:solidFill>
                <a:schemeClr val="accent5"/>
              </a:solidFill>
              <a:ln w="9525">
                <a:solidFill>
                  <a:schemeClr val="accent5"/>
                </a:solidFill>
              </a:ln>
              <a:effectLst/>
            </c:spPr>
          </c:marker>
          <c:cat>
            <c:strRef>
              <c:f>Sheet1!$A$2:$A$3</c:f>
              <c:strCache>
                <c:ptCount val="2"/>
                <c:pt idx="0">
                  <c:v>Intake</c:v>
                </c:pt>
                <c:pt idx="1">
                  <c:v>3mo Review</c:v>
                </c:pt>
              </c:strCache>
            </c:strRef>
          </c:cat>
          <c:val>
            <c:numRef>
              <c:f>Sheet1!$F$2:$F$3</c:f>
              <c:numCache>
                <c:formatCode>General</c:formatCode>
                <c:ptCount val="2"/>
                <c:pt idx="0">
                  <c:v>53.33</c:v>
                </c:pt>
                <c:pt idx="1">
                  <c:v>49.05</c:v>
                </c:pt>
              </c:numCache>
            </c:numRef>
          </c:val>
          <c:smooth val="0"/>
          <c:extLst xmlns:c16r2="http://schemas.microsoft.com/office/drawing/2015/06/chart">
            <c:ext xmlns:c16="http://schemas.microsoft.com/office/drawing/2014/chart" uri="{C3380CC4-5D6E-409C-BE32-E72D297353CC}">
              <c16:uniqueId val="{00000004-F760-46D1-9D35-6DD60D409CE0}"/>
            </c:ext>
          </c:extLst>
        </c:ser>
        <c:ser>
          <c:idx val="5"/>
          <c:order val="5"/>
          <c:tx>
            <c:strRef>
              <c:f>Sheet1!$G$1</c:f>
              <c:strCache>
                <c:ptCount val="1"/>
                <c:pt idx="0">
                  <c:v>SC</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Sheet1!$A$2:$A$3</c:f>
              <c:strCache>
                <c:ptCount val="2"/>
                <c:pt idx="0">
                  <c:v>Intake</c:v>
                </c:pt>
                <c:pt idx="1">
                  <c:v>3mo Review</c:v>
                </c:pt>
              </c:strCache>
            </c:strRef>
          </c:cat>
          <c:val>
            <c:numRef>
              <c:f>Sheet1!$G$2:$G$3</c:f>
              <c:numCache>
                <c:formatCode>General</c:formatCode>
                <c:ptCount val="2"/>
                <c:pt idx="0">
                  <c:v>55.95</c:v>
                </c:pt>
                <c:pt idx="1">
                  <c:v>50.51</c:v>
                </c:pt>
              </c:numCache>
            </c:numRef>
          </c:val>
          <c:smooth val="0"/>
          <c:extLst xmlns:c16r2="http://schemas.microsoft.com/office/drawing/2015/06/chart">
            <c:ext xmlns:c16="http://schemas.microsoft.com/office/drawing/2014/chart" uri="{C3380CC4-5D6E-409C-BE32-E72D297353CC}">
              <c16:uniqueId val="{00000005-F760-46D1-9D35-6DD60D409CE0}"/>
            </c:ext>
          </c:extLst>
        </c:ser>
        <c:dLbls>
          <c:showLegendKey val="0"/>
          <c:showVal val="0"/>
          <c:showCatName val="0"/>
          <c:showSerName val="0"/>
          <c:showPercent val="0"/>
          <c:showBubbleSize val="0"/>
        </c:dLbls>
        <c:marker val="1"/>
        <c:smooth val="0"/>
        <c:axId val="2141800152"/>
        <c:axId val="2141805624"/>
      </c:lineChart>
      <c:catAx>
        <c:axId val="214180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crossAx val="2141805624"/>
        <c:crosses val="autoZero"/>
        <c:auto val="1"/>
        <c:lblAlgn val="ctr"/>
        <c:lblOffset val="100"/>
        <c:noMultiLvlLbl val="0"/>
      </c:catAx>
      <c:valAx>
        <c:axId val="2141805624"/>
        <c:scaling>
          <c:orientation val="minMax"/>
          <c:max val="110.0"/>
          <c:min val="3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crossAx val="2141800152"/>
        <c:crosses val="autoZero"/>
        <c:crossBetween val="between"/>
        <c:maj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chart>
  <c:spPr>
    <a:solidFill>
      <a:schemeClr val="tx2"/>
    </a:solidFill>
    <a:ln>
      <a:noFill/>
    </a:ln>
    <a:effectLst/>
  </c:spPr>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sz="2400" dirty="0">
                <a:solidFill>
                  <a:schemeClr val="bg1"/>
                </a:solidFill>
              </a:rPr>
              <a:t>Trauma Symptom Checklist for Children </a:t>
            </a:r>
          </a:p>
          <a:p>
            <a:pPr>
              <a:defRPr sz="1920" b="0" i="0" u="none" strike="noStrike" kern="1200" spc="0" baseline="0">
                <a:solidFill>
                  <a:schemeClr val="tx1">
                    <a:lumMod val="65000"/>
                    <a:lumOff val="35000"/>
                  </a:schemeClr>
                </a:solidFill>
                <a:latin typeface="+mn-lt"/>
                <a:ea typeface="+mn-ea"/>
                <a:cs typeface="+mn-cs"/>
              </a:defRPr>
            </a:pPr>
            <a:r>
              <a:rPr lang="en-US" sz="2400" dirty="0">
                <a:solidFill>
                  <a:schemeClr val="bg1"/>
                </a:solidFill>
              </a:rPr>
              <a:t>Clinical Range</a:t>
            </a:r>
          </a:p>
          <a:p>
            <a:pPr>
              <a:defRPr sz="1920" b="0" i="0" u="none" strike="noStrike" kern="1200" spc="0" baseline="0">
                <a:solidFill>
                  <a:schemeClr val="tx1">
                    <a:lumMod val="65000"/>
                    <a:lumOff val="35000"/>
                  </a:schemeClr>
                </a:solidFill>
                <a:latin typeface="+mn-lt"/>
                <a:ea typeface="+mn-ea"/>
                <a:cs typeface="+mn-cs"/>
              </a:defRPr>
            </a:pPr>
            <a:r>
              <a:rPr lang="en-US" sz="2400" dirty="0">
                <a:solidFill>
                  <a:schemeClr val="bg1"/>
                </a:solidFill>
              </a:rPr>
              <a:t>All Significant</a:t>
            </a:r>
          </a:p>
        </c:rich>
      </c:tx>
      <c:overlay val="0"/>
      <c:spPr>
        <a:noFill/>
        <a:ln>
          <a:noFill/>
        </a:ln>
        <a:effectLst/>
      </c:spPr>
    </c:title>
    <c:autoTitleDeleted val="0"/>
    <c:plotArea>
      <c:layout/>
      <c:lineChart>
        <c:grouping val="standard"/>
        <c:varyColors val="0"/>
        <c:ser>
          <c:idx val="0"/>
          <c:order val="0"/>
          <c:tx>
            <c:strRef>
              <c:f>Sheet1!$B$1</c:f>
              <c:strCache>
                <c:ptCount val="1"/>
                <c:pt idx="0">
                  <c:v>Anx</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cat>
            <c:strRef>
              <c:f>Sheet1!$A$2:$A$3</c:f>
              <c:strCache>
                <c:ptCount val="2"/>
                <c:pt idx="0">
                  <c:v>Intake</c:v>
                </c:pt>
                <c:pt idx="1">
                  <c:v>3mo Review</c:v>
                </c:pt>
              </c:strCache>
            </c:strRef>
          </c:cat>
          <c:val>
            <c:numRef>
              <c:f>Sheet1!$B$2:$B$3</c:f>
              <c:numCache>
                <c:formatCode>General</c:formatCode>
                <c:ptCount val="2"/>
                <c:pt idx="0">
                  <c:v>80.1</c:v>
                </c:pt>
                <c:pt idx="1">
                  <c:v>66.3</c:v>
                </c:pt>
              </c:numCache>
            </c:numRef>
          </c:val>
          <c:smooth val="0"/>
          <c:extLst xmlns:c16r2="http://schemas.microsoft.com/office/drawing/2015/06/chart">
            <c:ext xmlns:c16="http://schemas.microsoft.com/office/drawing/2014/chart" uri="{C3380CC4-5D6E-409C-BE32-E72D297353CC}">
              <c16:uniqueId val="{00000000-56BF-4C3C-B2A4-A56F822F7D30}"/>
            </c:ext>
          </c:extLst>
        </c:ser>
        <c:ser>
          <c:idx val="1"/>
          <c:order val="1"/>
          <c:tx>
            <c:strRef>
              <c:f>Sheet1!$C$1</c:f>
              <c:strCache>
                <c:ptCount val="1"/>
                <c:pt idx="0">
                  <c:v>Dep</c:v>
                </c:pt>
              </c:strCache>
            </c:strRef>
          </c:tx>
          <c:spPr>
            <a:ln w="28575" cap="rnd">
              <a:solidFill>
                <a:schemeClr val="accent2"/>
              </a:solidFill>
              <a:round/>
            </a:ln>
            <a:effectLst/>
          </c:spPr>
          <c:marker>
            <c:symbol val="diamond"/>
            <c:size val="5"/>
            <c:spPr>
              <a:solidFill>
                <a:schemeClr val="accent2"/>
              </a:solidFill>
              <a:ln w="9525">
                <a:solidFill>
                  <a:schemeClr val="accent2"/>
                </a:solidFill>
              </a:ln>
              <a:effectLst/>
            </c:spPr>
          </c:marker>
          <c:cat>
            <c:strRef>
              <c:f>Sheet1!$A$2:$A$3</c:f>
              <c:strCache>
                <c:ptCount val="2"/>
                <c:pt idx="0">
                  <c:v>Intake</c:v>
                </c:pt>
                <c:pt idx="1">
                  <c:v>3mo Review</c:v>
                </c:pt>
              </c:strCache>
            </c:strRef>
          </c:cat>
          <c:val>
            <c:numRef>
              <c:f>Sheet1!$C$2:$C$3</c:f>
              <c:numCache>
                <c:formatCode>General</c:formatCode>
                <c:ptCount val="2"/>
                <c:pt idx="0">
                  <c:v>79.82</c:v>
                </c:pt>
                <c:pt idx="1">
                  <c:v>59.82</c:v>
                </c:pt>
              </c:numCache>
            </c:numRef>
          </c:val>
          <c:smooth val="0"/>
          <c:extLst xmlns:c16r2="http://schemas.microsoft.com/office/drawing/2015/06/chart">
            <c:ext xmlns:c16="http://schemas.microsoft.com/office/drawing/2014/chart" uri="{C3380CC4-5D6E-409C-BE32-E72D297353CC}">
              <c16:uniqueId val="{00000001-56BF-4C3C-B2A4-A56F822F7D30}"/>
            </c:ext>
          </c:extLst>
        </c:ser>
        <c:ser>
          <c:idx val="2"/>
          <c:order val="2"/>
          <c:tx>
            <c:strRef>
              <c:f>Sheet1!$D$1</c:f>
              <c:strCache>
                <c:ptCount val="1"/>
                <c:pt idx="0">
                  <c:v>Ang</c:v>
                </c:pt>
              </c:strCache>
            </c:strRef>
          </c:tx>
          <c:spPr>
            <a:ln w="28575" cap="rnd">
              <a:solidFill>
                <a:schemeClr val="accent3"/>
              </a:solidFill>
              <a:round/>
            </a:ln>
            <a:effectLst/>
          </c:spPr>
          <c:marker>
            <c:symbol val="triangle"/>
            <c:size val="5"/>
            <c:spPr>
              <a:solidFill>
                <a:schemeClr val="accent3"/>
              </a:solidFill>
              <a:ln w="9525">
                <a:solidFill>
                  <a:schemeClr val="accent3"/>
                </a:solidFill>
              </a:ln>
              <a:effectLst/>
            </c:spPr>
          </c:marker>
          <c:cat>
            <c:strRef>
              <c:f>Sheet1!$A$2:$A$3</c:f>
              <c:strCache>
                <c:ptCount val="2"/>
                <c:pt idx="0">
                  <c:v>Intake</c:v>
                </c:pt>
                <c:pt idx="1">
                  <c:v>3mo Review</c:v>
                </c:pt>
              </c:strCache>
            </c:strRef>
          </c:cat>
          <c:val>
            <c:numRef>
              <c:f>Sheet1!$D$2:$D$3</c:f>
              <c:numCache>
                <c:formatCode>General</c:formatCode>
                <c:ptCount val="2"/>
                <c:pt idx="0">
                  <c:v>75.43</c:v>
                </c:pt>
                <c:pt idx="1">
                  <c:v>61.14</c:v>
                </c:pt>
              </c:numCache>
            </c:numRef>
          </c:val>
          <c:smooth val="0"/>
          <c:extLst xmlns:c16r2="http://schemas.microsoft.com/office/drawing/2015/06/chart">
            <c:ext xmlns:c16="http://schemas.microsoft.com/office/drawing/2014/chart" uri="{C3380CC4-5D6E-409C-BE32-E72D297353CC}">
              <c16:uniqueId val="{00000002-56BF-4C3C-B2A4-A56F822F7D30}"/>
            </c:ext>
          </c:extLst>
        </c:ser>
        <c:ser>
          <c:idx val="3"/>
          <c:order val="3"/>
          <c:tx>
            <c:strRef>
              <c:f>Sheet1!$E$1</c:f>
              <c:strCache>
                <c:ptCount val="1"/>
                <c:pt idx="0">
                  <c:v>PTS</c:v>
                </c:pt>
              </c:strCache>
            </c:strRef>
          </c:tx>
          <c:spPr>
            <a:ln w="28575" cap="rnd">
              <a:solidFill>
                <a:schemeClr val="accent4"/>
              </a:solidFill>
              <a:round/>
            </a:ln>
            <a:effectLst/>
          </c:spPr>
          <c:marker>
            <c:symbol val="x"/>
            <c:size val="5"/>
            <c:spPr>
              <a:noFill/>
              <a:ln w="9525">
                <a:solidFill>
                  <a:schemeClr val="accent4"/>
                </a:solidFill>
              </a:ln>
              <a:effectLst/>
            </c:spPr>
          </c:marker>
          <c:cat>
            <c:strRef>
              <c:f>Sheet1!$A$2:$A$3</c:f>
              <c:strCache>
                <c:ptCount val="2"/>
                <c:pt idx="0">
                  <c:v>Intake</c:v>
                </c:pt>
                <c:pt idx="1">
                  <c:v>3mo Review</c:v>
                </c:pt>
              </c:strCache>
            </c:strRef>
          </c:cat>
          <c:val>
            <c:numRef>
              <c:f>Sheet1!$E$2:$E$3</c:f>
              <c:numCache>
                <c:formatCode>General</c:formatCode>
                <c:ptCount val="2"/>
                <c:pt idx="0">
                  <c:v>76.22</c:v>
                </c:pt>
                <c:pt idx="1">
                  <c:v>60.78</c:v>
                </c:pt>
              </c:numCache>
            </c:numRef>
          </c:val>
          <c:smooth val="0"/>
          <c:extLst xmlns:c16r2="http://schemas.microsoft.com/office/drawing/2015/06/chart">
            <c:ext xmlns:c16="http://schemas.microsoft.com/office/drawing/2014/chart" uri="{C3380CC4-5D6E-409C-BE32-E72D297353CC}">
              <c16:uniqueId val="{00000003-56BF-4C3C-B2A4-A56F822F7D30}"/>
            </c:ext>
          </c:extLst>
        </c:ser>
        <c:ser>
          <c:idx val="4"/>
          <c:order val="4"/>
          <c:tx>
            <c:strRef>
              <c:f>Sheet1!$F$1</c:f>
              <c:strCache>
                <c:ptCount val="1"/>
                <c:pt idx="0">
                  <c:v>Diss</c:v>
                </c:pt>
              </c:strCache>
            </c:strRef>
          </c:tx>
          <c:spPr>
            <a:ln w="28575" cap="rnd">
              <a:solidFill>
                <a:schemeClr val="accent5"/>
              </a:solidFill>
              <a:round/>
            </a:ln>
            <a:effectLst/>
          </c:spPr>
          <c:marker>
            <c:symbol val="dash"/>
            <c:size val="5"/>
            <c:spPr>
              <a:solidFill>
                <a:schemeClr val="accent5"/>
              </a:solidFill>
              <a:ln w="9525">
                <a:solidFill>
                  <a:schemeClr val="accent5"/>
                </a:solidFill>
              </a:ln>
              <a:effectLst/>
            </c:spPr>
          </c:marker>
          <c:cat>
            <c:strRef>
              <c:f>Sheet1!$A$2:$A$3</c:f>
              <c:strCache>
                <c:ptCount val="2"/>
                <c:pt idx="0">
                  <c:v>Intake</c:v>
                </c:pt>
                <c:pt idx="1">
                  <c:v>3mo Review</c:v>
                </c:pt>
              </c:strCache>
            </c:strRef>
          </c:cat>
          <c:val>
            <c:numRef>
              <c:f>Sheet1!$F$2:$F$3</c:f>
              <c:numCache>
                <c:formatCode>General</c:formatCode>
                <c:ptCount val="2"/>
                <c:pt idx="0">
                  <c:v>76.93</c:v>
                </c:pt>
                <c:pt idx="1">
                  <c:v>64.6</c:v>
                </c:pt>
              </c:numCache>
            </c:numRef>
          </c:val>
          <c:smooth val="0"/>
          <c:extLst xmlns:c16r2="http://schemas.microsoft.com/office/drawing/2015/06/chart">
            <c:ext xmlns:c16="http://schemas.microsoft.com/office/drawing/2014/chart" uri="{C3380CC4-5D6E-409C-BE32-E72D297353CC}">
              <c16:uniqueId val="{00000004-56BF-4C3C-B2A4-A56F822F7D30}"/>
            </c:ext>
          </c:extLst>
        </c:ser>
        <c:ser>
          <c:idx val="5"/>
          <c:order val="5"/>
          <c:tx>
            <c:strRef>
              <c:f>Sheet1!$G$1</c:f>
              <c:strCache>
                <c:ptCount val="1"/>
                <c:pt idx="0">
                  <c:v>SC</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Pt>
            <c:idx val="1"/>
            <c:bubble3D val="0"/>
            <c:spPr>
              <a:ln w="41275" cap="rnd">
                <a:solidFill>
                  <a:schemeClr val="accent6"/>
                </a:solidFill>
                <a:round/>
              </a:ln>
              <a:effectLst/>
            </c:spPr>
            <c:extLst xmlns:c16r2="http://schemas.microsoft.com/office/drawing/2015/06/chart">
              <c:ext xmlns:c16="http://schemas.microsoft.com/office/drawing/2014/chart" uri="{C3380CC4-5D6E-409C-BE32-E72D297353CC}">
                <c16:uniqueId val="{00000000-C355-46B5-8724-2459BA0789E9}"/>
              </c:ext>
            </c:extLst>
          </c:dPt>
          <c:cat>
            <c:strRef>
              <c:f>Sheet1!$A$2:$A$3</c:f>
              <c:strCache>
                <c:ptCount val="2"/>
                <c:pt idx="0">
                  <c:v>Intake</c:v>
                </c:pt>
                <c:pt idx="1">
                  <c:v>3mo Review</c:v>
                </c:pt>
              </c:strCache>
            </c:strRef>
          </c:cat>
          <c:val>
            <c:numRef>
              <c:f>Sheet1!$G$2:$G$3</c:f>
              <c:numCache>
                <c:formatCode>General</c:formatCode>
                <c:ptCount val="2"/>
                <c:pt idx="0">
                  <c:v>104.75</c:v>
                </c:pt>
                <c:pt idx="1">
                  <c:v>50.51</c:v>
                </c:pt>
              </c:numCache>
            </c:numRef>
          </c:val>
          <c:smooth val="0"/>
          <c:extLst xmlns:c16r2="http://schemas.microsoft.com/office/drawing/2015/06/chart">
            <c:ext xmlns:c16="http://schemas.microsoft.com/office/drawing/2014/chart" uri="{C3380CC4-5D6E-409C-BE32-E72D297353CC}">
              <c16:uniqueId val="{00000005-56BF-4C3C-B2A4-A56F822F7D30}"/>
            </c:ext>
          </c:extLst>
        </c:ser>
        <c:dLbls>
          <c:showLegendKey val="0"/>
          <c:showVal val="0"/>
          <c:showCatName val="0"/>
          <c:showSerName val="0"/>
          <c:showPercent val="0"/>
          <c:showBubbleSize val="0"/>
        </c:dLbls>
        <c:marker val="1"/>
        <c:smooth val="0"/>
        <c:axId val="2129624024"/>
        <c:axId val="2141103064"/>
      </c:lineChart>
      <c:catAx>
        <c:axId val="2129624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crossAx val="2141103064"/>
        <c:crosses val="autoZero"/>
        <c:auto val="1"/>
        <c:lblAlgn val="ctr"/>
        <c:lblOffset val="100"/>
        <c:noMultiLvlLbl val="0"/>
      </c:catAx>
      <c:valAx>
        <c:axId val="2141103064"/>
        <c:scaling>
          <c:orientation val="minMax"/>
          <c:max val="110.0"/>
          <c:min val="3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crossAx val="2129624024"/>
        <c:crosses val="autoZero"/>
        <c:crossBetween val="between"/>
        <c:majorUnit val="10.0"/>
      </c:valAx>
      <c:spPr>
        <a:solidFill>
          <a:schemeClr val="tx2"/>
        </a:solid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chart>
  <c:spPr>
    <a:solidFill>
      <a:schemeClr val="tx2"/>
    </a:solidFill>
    <a:ln>
      <a:noFill/>
    </a:ln>
    <a:effectLst/>
  </c:spPr>
  <c:txPr>
    <a:bodyPr/>
    <a:lstStyle/>
    <a:p>
      <a:pPr>
        <a:defRPr sz="16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2000" b="1" dirty="0">
                <a:solidFill>
                  <a:schemeClr val="bg1"/>
                </a:solidFill>
                <a:effectLst>
                  <a:outerShdw blurRad="38100" dist="38100" dir="2700000" algn="tl">
                    <a:srgbClr val="000000">
                      <a:alpha val="43137"/>
                    </a:srgbClr>
                  </a:outerShdw>
                </a:effectLst>
              </a:rPr>
              <a:t>Trauma Symptom Checklist for Young Children (N=50)</a:t>
            </a:r>
          </a:p>
          <a:p>
            <a:pPr>
              <a:defRPr sz="1680" b="0" i="0" u="none" strike="noStrike" kern="1200" spc="0" baseline="0">
                <a:solidFill>
                  <a:schemeClr val="tx1">
                    <a:lumMod val="65000"/>
                    <a:lumOff val="35000"/>
                  </a:schemeClr>
                </a:solidFill>
                <a:latin typeface="+mn-lt"/>
                <a:ea typeface="+mn-ea"/>
                <a:cs typeface="+mn-cs"/>
              </a:defRPr>
            </a:pPr>
            <a:r>
              <a:rPr lang="en-US" sz="2000" b="1" dirty="0">
                <a:solidFill>
                  <a:schemeClr val="bg1"/>
                </a:solidFill>
                <a:effectLst>
                  <a:outerShdw blurRad="38100" dist="38100" dir="2700000" algn="tl">
                    <a:srgbClr val="000000">
                      <a:alpha val="43137"/>
                    </a:srgbClr>
                  </a:outerShdw>
                </a:effectLst>
              </a:rPr>
              <a:t>All Children--Clinical &amp; Non-Clinical Range</a:t>
            </a:r>
          </a:p>
          <a:p>
            <a:pPr>
              <a:defRPr sz="1680" b="0" i="0" u="none" strike="noStrike" kern="1200" spc="0" baseline="0">
                <a:solidFill>
                  <a:schemeClr val="tx1">
                    <a:lumMod val="65000"/>
                    <a:lumOff val="35000"/>
                  </a:schemeClr>
                </a:solidFill>
                <a:latin typeface="+mn-lt"/>
                <a:ea typeface="+mn-ea"/>
                <a:cs typeface="+mn-cs"/>
              </a:defRPr>
            </a:pPr>
            <a:r>
              <a:rPr lang="en-US" sz="2000" b="1" dirty="0">
                <a:solidFill>
                  <a:schemeClr val="bg1"/>
                </a:solidFill>
                <a:effectLst>
                  <a:outerShdw blurRad="38100" dist="38100" dir="2700000" algn="tl">
                    <a:srgbClr val="000000">
                      <a:alpha val="43137"/>
                    </a:srgbClr>
                  </a:outerShdw>
                </a:effectLst>
              </a:rPr>
              <a:t>All Non-Significant</a:t>
            </a:r>
          </a:p>
        </c:rich>
      </c:tx>
      <c:overlay val="0"/>
      <c:spPr>
        <a:noFill/>
        <a:ln>
          <a:noFill/>
        </a:ln>
        <a:effectLst/>
      </c:spPr>
    </c:title>
    <c:autoTitleDeleted val="0"/>
    <c:plotArea>
      <c:layout/>
      <c:lineChart>
        <c:grouping val="standard"/>
        <c:varyColors val="0"/>
        <c:ser>
          <c:idx val="0"/>
          <c:order val="0"/>
          <c:tx>
            <c:strRef>
              <c:f>Sheet1!$B$1</c:f>
              <c:strCache>
                <c:ptCount val="1"/>
                <c:pt idx="0">
                  <c:v>Anx</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cat>
            <c:strRef>
              <c:f>Sheet1!$A$2:$A$3</c:f>
              <c:strCache>
                <c:ptCount val="2"/>
                <c:pt idx="0">
                  <c:v>Intake</c:v>
                </c:pt>
                <c:pt idx="1">
                  <c:v>3mo Review</c:v>
                </c:pt>
              </c:strCache>
            </c:strRef>
          </c:cat>
          <c:val>
            <c:numRef>
              <c:f>Sheet1!$B$2:$B$3</c:f>
              <c:numCache>
                <c:formatCode>General</c:formatCode>
                <c:ptCount val="2"/>
                <c:pt idx="0">
                  <c:v>66.28</c:v>
                </c:pt>
                <c:pt idx="1">
                  <c:v>64.54</c:v>
                </c:pt>
              </c:numCache>
            </c:numRef>
          </c:val>
          <c:smooth val="0"/>
          <c:extLst xmlns:c16r2="http://schemas.microsoft.com/office/drawing/2015/06/chart">
            <c:ext xmlns:c16="http://schemas.microsoft.com/office/drawing/2014/chart" uri="{C3380CC4-5D6E-409C-BE32-E72D297353CC}">
              <c16:uniqueId val="{00000000-AE1C-4E18-B349-FCC907A0EEE8}"/>
            </c:ext>
          </c:extLst>
        </c:ser>
        <c:ser>
          <c:idx val="1"/>
          <c:order val="1"/>
          <c:tx>
            <c:strRef>
              <c:f>Sheet1!$C$1</c:f>
              <c:strCache>
                <c:ptCount val="1"/>
                <c:pt idx="0">
                  <c:v>Dep</c:v>
                </c:pt>
              </c:strCache>
            </c:strRef>
          </c:tx>
          <c:spPr>
            <a:ln w="28575" cap="rnd">
              <a:solidFill>
                <a:schemeClr val="accent2"/>
              </a:solidFill>
              <a:round/>
            </a:ln>
            <a:effectLst/>
          </c:spPr>
          <c:marker>
            <c:symbol val="diamond"/>
            <c:size val="5"/>
            <c:spPr>
              <a:solidFill>
                <a:schemeClr val="accent2"/>
              </a:solidFill>
              <a:ln w="9525">
                <a:solidFill>
                  <a:schemeClr val="accent2"/>
                </a:solidFill>
              </a:ln>
              <a:effectLst/>
            </c:spPr>
          </c:marker>
          <c:cat>
            <c:strRef>
              <c:f>Sheet1!$A$2:$A$3</c:f>
              <c:strCache>
                <c:ptCount val="2"/>
                <c:pt idx="0">
                  <c:v>Intake</c:v>
                </c:pt>
                <c:pt idx="1">
                  <c:v>3mo Review</c:v>
                </c:pt>
              </c:strCache>
            </c:strRef>
          </c:cat>
          <c:val>
            <c:numRef>
              <c:f>Sheet1!$C$2:$C$3</c:f>
              <c:numCache>
                <c:formatCode>General</c:formatCode>
                <c:ptCount val="2"/>
                <c:pt idx="0">
                  <c:v>62.24</c:v>
                </c:pt>
                <c:pt idx="1">
                  <c:v>59.1</c:v>
                </c:pt>
              </c:numCache>
            </c:numRef>
          </c:val>
          <c:smooth val="0"/>
          <c:extLst xmlns:c16r2="http://schemas.microsoft.com/office/drawing/2015/06/chart">
            <c:ext xmlns:c16="http://schemas.microsoft.com/office/drawing/2014/chart" uri="{C3380CC4-5D6E-409C-BE32-E72D297353CC}">
              <c16:uniqueId val="{00000001-AE1C-4E18-B349-FCC907A0EEE8}"/>
            </c:ext>
          </c:extLst>
        </c:ser>
        <c:ser>
          <c:idx val="2"/>
          <c:order val="2"/>
          <c:tx>
            <c:strRef>
              <c:f>Sheet1!$D$1</c:f>
              <c:strCache>
                <c:ptCount val="1"/>
                <c:pt idx="0">
                  <c:v>Ang</c:v>
                </c:pt>
              </c:strCache>
            </c:strRef>
          </c:tx>
          <c:spPr>
            <a:ln w="28575" cap="rnd">
              <a:solidFill>
                <a:schemeClr val="accent3"/>
              </a:solidFill>
              <a:round/>
            </a:ln>
            <a:effectLst/>
          </c:spPr>
          <c:marker>
            <c:symbol val="triangle"/>
            <c:size val="5"/>
            <c:spPr>
              <a:solidFill>
                <a:schemeClr val="accent3"/>
              </a:solidFill>
              <a:ln w="9525">
                <a:solidFill>
                  <a:schemeClr val="accent3"/>
                </a:solidFill>
              </a:ln>
              <a:effectLst/>
            </c:spPr>
          </c:marker>
          <c:cat>
            <c:strRef>
              <c:f>Sheet1!$A$2:$A$3</c:f>
              <c:strCache>
                <c:ptCount val="2"/>
                <c:pt idx="0">
                  <c:v>Intake</c:v>
                </c:pt>
                <c:pt idx="1">
                  <c:v>3mo Review</c:v>
                </c:pt>
              </c:strCache>
            </c:strRef>
          </c:cat>
          <c:val>
            <c:numRef>
              <c:f>Sheet1!$D$2:$D$3</c:f>
              <c:numCache>
                <c:formatCode>General</c:formatCode>
                <c:ptCount val="2"/>
                <c:pt idx="0">
                  <c:v>60.94</c:v>
                </c:pt>
                <c:pt idx="1">
                  <c:v>57.98</c:v>
                </c:pt>
              </c:numCache>
            </c:numRef>
          </c:val>
          <c:smooth val="0"/>
          <c:extLst xmlns:c16r2="http://schemas.microsoft.com/office/drawing/2015/06/chart">
            <c:ext xmlns:c16="http://schemas.microsoft.com/office/drawing/2014/chart" uri="{C3380CC4-5D6E-409C-BE32-E72D297353CC}">
              <c16:uniqueId val="{00000002-AE1C-4E18-B349-FCC907A0EEE8}"/>
            </c:ext>
          </c:extLst>
        </c:ser>
        <c:ser>
          <c:idx val="3"/>
          <c:order val="3"/>
          <c:tx>
            <c:strRef>
              <c:f>Sheet1!$E$1</c:f>
              <c:strCache>
                <c:ptCount val="1"/>
                <c:pt idx="0">
                  <c:v>PTS</c:v>
                </c:pt>
              </c:strCache>
            </c:strRef>
          </c:tx>
          <c:spPr>
            <a:ln w="28575" cap="rnd">
              <a:solidFill>
                <a:schemeClr val="accent4"/>
              </a:solidFill>
              <a:round/>
            </a:ln>
            <a:effectLst/>
          </c:spPr>
          <c:marker>
            <c:symbol val="x"/>
            <c:size val="5"/>
            <c:spPr>
              <a:noFill/>
              <a:ln w="9525">
                <a:solidFill>
                  <a:schemeClr val="accent4"/>
                </a:solidFill>
              </a:ln>
              <a:effectLst/>
            </c:spPr>
          </c:marker>
          <c:cat>
            <c:strRef>
              <c:f>Sheet1!$A$2:$A$3</c:f>
              <c:strCache>
                <c:ptCount val="2"/>
                <c:pt idx="0">
                  <c:v>Intake</c:v>
                </c:pt>
                <c:pt idx="1">
                  <c:v>3mo Review</c:v>
                </c:pt>
              </c:strCache>
            </c:strRef>
          </c:cat>
          <c:val>
            <c:numRef>
              <c:f>Sheet1!$E$2:$E$3</c:f>
              <c:numCache>
                <c:formatCode>General</c:formatCode>
                <c:ptCount val="2"/>
                <c:pt idx="0">
                  <c:v>73.0</c:v>
                </c:pt>
                <c:pt idx="1">
                  <c:v>69.7</c:v>
                </c:pt>
              </c:numCache>
            </c:numRef>
          </c:val>
          <c:smooth val="0"/>
          <c:extLst xmlns:c16r2="http://schemas.microsoft.com/office/drawing/2015/06/chart">
            <c:ext xmlns:c16="http://schemas.microsoft.com/office/drawing/2014/chart" uri="{C3380CC4-5D6E-409C-BE32-E72D297353CC}">
              <c16:uniqueId val="{00000003-AE1C-4E18-B349-FCC907A0EEE8}"/>
            </c:ext>
          </c:extLst>
        </c:ser>
        <c:ser>
          <c:idx val="4"/>
          <c:order val="4"/>
          <c:tx>
            <c:strRef>
              <c:f>Sheet1!$F$1</c:f>
              <c:strCache>
                <c:ptCount val="1"/>
                <c:pt idx="0">
                  <c:v>Diss</c:v>
                </c:pt>
              </c:strCache>
            </c:strRef>
          </c:tx>
          <c:spPr>
            <a:ln w="28575" cap="rnd">
              <a:solidFill>
                <a:schemeClr val="accent5"/>
              </a:solidFill>
              <a:round/>
            </a:ln>
            <a:effectLst/>
          </c:spPr>
          <c:marker>
            <c:symbol val="dash"/>
            <c:size val="5"/>
            <c:spPr>
              <a:solidFill>
                <a:schemeClr val="accent5"/>
              </a:solidFill>
              <a:ln w="9525">
                <a:solidFill>
                  <a:schemeClr val="accent5"/>
                </a:solidFill>
              </a:ln>
              <a:effectLst/>
            </c:spPr>
          </c:marker>
          <c:cat>
            <c:strRef>
              <c:f>Sheet1!$A$2:$A$3</c:f>
              <c:strCache>
                <c:ptCount val="2"/>
                <c:pt idx="0">
                  <c:v>Intake</c:v>
                </c:pt>
                <c:pt idx="1">
                  <c:v>3mo Review</c:v>
                </c:pt>
              </c:strCache>
            </c:strRef>
          </c:cat>
          <c:val>
            <c:numRef>
              <c:f>Sheet1!$F$2:$F$3</c:f>
              <c:numCache>
                <c:formatCode>General</c:formatCode>
                <c:ptCount val="2"/>
                <c:pt idx="0">
                  <c:v>60.76</c:v>
                </c:pt>
                <c:pt idx="1">
                  <c:v>58.74</c:v>
                </c:pt>
              </c:numCache>
            </c:numRef>
          </c:val>
          <c:smooth val="0"/>
          <c:extLst xmlns:c16r2="http://schemas.microsoft.com/office/drawing/2015/06/chart">
            <c:ext xmlns:c16="http://schemas.microsoft.com/office/drawing/2014/chart" uri="{C3380CC4-5D6E-409C-BE32-E72D297353CC}">
              <c16:uniqueId val="{00000004-AE1C-4E18-B349-FCC907A0EEE8}"/>
            </c:ext>
          </c:extLst>
        </c:ser>
        <c:ser>
          <c:idx val="5"/>
          <c:order val="5"/>
          <c:tx>
            <c:strRef>
              <c:f>Sheet1!$G$1</c:f>
              <c:strCache>
                <c:ptCount val="1"/>
                <c:pt idx="0">
                  <c:v>SC</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Sheet1!$A$2:$A$3</c:f>
              <c:strCache>
                <c:ptCount val="2"/>
                <c:pt idx="0">
                  <c:v>Intake</c:v>
                </c:pt>
                <c:pt idx="1">
                  <c:v>3mo Review</c:v>
                </c:pt>
              </c:strCache>
            </c:strRef>
          </c:cat>
          <c:val>
            <c:numRef>
              <c:f>Sheet1!$G$2:$G$3</c:f>
              <c:numCache>
                <c:formatCode>General</c:formatCode>
                <c:ptCount val="2"/>
                <c:pt idx="0">
                  <c:v>68.35</c:v>
                </c:pt>
                <c:pt idx="1">
                  <c:v>67.51</c:v>
                </c:pt>
              </c:numCache>
            </c:numRef>
          </c:val>
          <c:smooth val="0"/>
          <c:extLst xmlns:c16r2="http://schemas.microsoft.com/office/drawing/2015/06/chart">
            <c:ext xmlns:c16="http://schemas.microsoft.com/office/drawing/2014/chart" uri="{C3380CC4-5D6E-409C-BE32-E72D297353CC}">
              <c16:uniqueId val="{00000005-AE1C-4E18-B349-FCC907A0EEE8}"/>
            </c:ext>
          </c:extLst>
        </c:ser>
        <c:dLbls>
          <c:showLegendKey val="0"/>
          <c:showVal val="0"/>
          <c:showCatName val="0"/>
          <c:showSerName val="0"/>
          <c:showPercent val="0"/>
          <c:showBubbleSize val="0"/>
        </c:dLbls>
        <c:marker val="1"/>
        <c:smooth val="0"/>
        <c:axId val="2143112984"/>
        <c:axId val="2140657896"/>
      </c:lineChart>
      <c:catAx>
        <c:axId val="2143112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crossAx val="2140657896"/>
        <c:crosses val="autoZero"/>
        <c:auto val="1"/>
        <c:lblAlgn val="ctr"/>
        <c:lblOffset val="100"/>
        <c:noMultiLvlLbl val="0"/>
      </c:catAx>
      <c:valAx>
        <c:axId val="2140657896"/>
        <c:scaling>
          <c:orientation val="minMax"/>
          <c:max val="110.0"/>
          <c:min val="3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crossAx val="2143112984"/>
        <c:crosses val="autoZero"/>
        <c:crossBetween val="between"/>
        <c:maj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chart>
  <c:spPr>
    <a:solidFill>
      <a:schemeClr val="tx2"/>
    </a:solidFill>
    <a:ln>
      <a:solidFill>
        <a:srgbClr val="FF0000"/>
      </a:solidFill>
    </a:ln>
    <a:effectLst/>
  </c:spPr>
  <c:txPr>
    <a:bodyPr/>
    <a:lstStyle/>
    <a:p>
      <a:pPr>
        <a:defRPr sz="14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2000" b="1" dirty="0">
                <a:solidFill>
                  <a:schemeClr val="bg1"/>
                </a:solidFill>
                <a:effectLst>
                  <a:outerShdw blurRad="38100" dist="38100" dir="2700000" algn="tl">
                    <a:srgbClr val="000000">
                      <a:alpha val="43137"/>
                    </a:srgbClr>
                  </a:outerShdw>
                </a:effectLst>
              </a:rPr>
              <a:t>Trauma Symptom Checklist for Young Children</a:t>
            </a:r>
          </a:p>
          <a:p>
            <a:pPr>
              <a:defRPr sz="1680" b="0" i="0" u="none" strike="noStrike" kern="1200" spc="0" baseline="0">
                <a:solidFill>
                  <a:schemeClr val="tx1">
                    <a:lumMod val="65000"/>
                    <a:lumOff val="35000"/>
                  </a:schemeClr>
                </a:solidFill>
                <a:latin typeface="+mn-lt"/>
                <a:ea typeface="+mn-ea"/>
                <a:cs typeface="+mn-cs"/>
              </a:defRPr>
            </a:pPr>
            <a:r>
              <a:rPr lang="en-US" sz="2000" b="1" dirty="0">
                <a:solidFill>
                  <a:schemeClr val="bg1"/>
                </a:solidFill>
                <a:effectLst>
                  <a:outerShdw blurRad="38100" dist="38100" dir="2700000" algn="tl">
                    <a:srgbClr val="000000">
                      <a:alpha val="43137"/>
                    </a:srgbClr>
                  </a:outerShdw>
                </a:effectLst>
              </a:rPr>
              <a:t>All Significant</a:t>
            </a:r>
          </a:p>
        </c:rich>
      </c:tx>
      <c:overlay val="0"/>
      <c:spPr>
        <a:noFill/>
        <a:ln>
          <a:noFill/>
        </a:ln>
        <a:effectLst/>
      </c:spPr>
    </c:title>
    <c:autoTitleDeleted val="0"/>
    <c:plotArea>
      <c:layout/>
      <c:lineChart>
        <c:grouping val="standard"/>
        <c:varyColors val="0"/>
        <c:ser>
          <c:idx val="0"/>
          <c:order val="0"/>
          <c:tx>
            <c:strRef>
              <c:f>Sheet1!$B$1</c:f>
              <c:strCache>
                <c:ptCount val="1"/>
                <c:pt idx="0">
                  <c:v>Anx</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cat>
            <c:strRef>
              <c:f>Sheet1!$A$2:$A$3</c:f>
              <c:strCache>
                <c:ptCount val="2"/>
                <c:pt idx="0">
                  <c:v>Intake</c:v>
                </c:pt>
                <c:pt idx="1">
                  <c:v>3mo Review</c:v>
                </c:pt>
              </c:strCache>
            </c:strRef>
          </c:cat>
          <c:val>
            <c:numRef>
              <c:f>Sheet1!$B$2:$B$3</c:f>
              <c:numCache>
                <c:formatCode>General</c:formatCode>
                <c:ptCount val="2"/>
                <c:pt idx="0">
                  <c:v>84.55</c:v>
                </c:pt>
                <c:pt idx="1">
                  <c:v>73.25</c:v>
                </c:pt>
              </c:numCache>
            </c:numRef>
          </c:val>
          <c:smooth val="0"/>
          <c:extLst xmlns:c16r2="http://schemas.microsoft.com/office/drawing/2015/06/chart">
            <c:ext xmlns:c16="http://schemas.microsoft.com/office/drawing/2014/chart" uri="{C3380CC4-5D6E-409C-BE32-E72D297353CC}">
              <c16:uniqueId val="{00000000-14A9-425F-968C-09A611537888}"/>
            </c:ext>
          </c:extLst>
        </c:ser>
        <c:ser>
          <c:idx val="1"/>
          <c:order val="1"/>
          <c:tx>
            <c:strRef>
              <c:f>Sheet1!$C$1</c:f>
              <c:strCache>
                <c:ptCount val="1"/>
                <c:pt idx="0">
                  <c:v>Dep</c:v>
                </c:pt>
              </c:strCache>
            </c:strRef>
          </c:tx>
          <c:spPr>
            <a:ln w="28575" cap="rnd">
              <a:solidFill>
                <a:schemeClr val="accent2"/>
              </a:solidFill>
              <a:round/>
            </a:ln>
            <a:effectLst/>
          </c:spPr>
          <c:marker>
            <c:symbol val="diamond"/>
            <c:size val="5"/>
            <c:spPr>
              <a:solidFill>
                <a:schemeClr val="accent2"/>
              </a:solidFill>
              <a:ln w="9525">
                <a:solidFill>
                  <a:schemeClr val="accent2"/>
                </a:solidFill>
              </a:ln>
              <a:effectLst/>
            </c:spPr>
          </c:marker>
          <c:cat>
            <c:strRef>
              <c:f>Sheet1!$A$2:$A$3</c:f>
              <c:strCache>
                <c:ptCount val="2"/>
                <c:pt idx="0">
                  <c:v>Intake</c:v>
                </c:pt>
                <c:pt idx="1">
                  <c:v>3mo Review</c:v>
                </c:pt>
              </c:strCache>
            </c:strRef>
          </c:cat>
          <c:val>
            <c:numRef>
              <c:f>Sheet1!$C$2:$C$3</c:f>
              <c:numCache>
                <c:formatCode>General</c:formatCode>
                <c:ptCount val="2"/>
                <c:pt idx="0">
                  <c:v>82.47</c:v>
                </c:pt>
                <c:pt idx="1">
                  <c:v>68.88</c:v>
                </c:pt>
              </c:numCache>
            </c:numRef>
          </c:val>
          <c:smooth val="0"/>
          <c:extLst xmlns:c16r2="http://schemas.microsoft.com/office/drawing/2015/06/chart">
            <c:ext xmlns:c16="http://schemas.microsoft.com/office/drawing/2014/chart" uri="{C3380CC4-5D6E-409C-BE32-E72D297353CC}">
              <c16:uniqueId val="{00000001-14A9-425F-968C-09A611537888}"/>
            </c:ext>
          </c:extLst>
        </c:ser>
        <c:ser>
          <c:idx val="2"/>
          <c:order val="2"/>
          <c:tx>
            <c:strRef>
              <c:f>Sheet1!$D$1</c:f>
              <c:strCache>
                <c:ptCount val="1"/>
                <c:pt idx="0">
                  <c:v>Ang</c:v>
                </c:pt>
              </c:strCache>
            </c:strRef>
          </c:tx>
          <c:spPr>
            <a:ln w="28575" cap="rnd">
              <a:solidFill>
                <a:schemeClr val="accent3"/>
              </a:solidFill>
              <a:round/>
            </a:ln>
            <a:effectLst/>
          </c:spPr>
          <c:marker>
            <c:symbol val="triangle"/>
            <c:size val="5"/>
            <c:spPr>
              <a:solidFill>
                <a:schemeClr val="accent3"/>
              </a:solidFill>
              <a:ln w="9525">
                <a:solidFill>
                  <a:schemeClr val="accent3"/>
                </a:solidFill>
              </a:ln>
              <a:effectLst/>
            </c:spPr>
          </c:marker>
          <c:cat>
            <c:strRef>
              <c:f>Sheet1!$A$2:$A$3</c:f>
              <c:strCache>
                <c:ptCount val="2"/>
                <c:pt idx="0">
                  <c:v>Intake</c:v>
                </c:pt>
                <c:pt idx="1">
                  <c:v>3mo Review</c:v>
                </c:pt>
              </c:strCache>
            </c:strRef>
          </c:cat>
          <c:val>
            <c:numRef>
              <c:f>Sheet1!$D$2:$D$3</c:f>
              <c:numCache>
                <c:formatCode>General</c:formatCode>
                <c:ptCount val="2"/>
                <c:pt idx="0">
                  <c:v>86.16999999999998</c:v>
                </c:pt>
                <c:pt idx="1">
                  <c:v>72.66999999999998</c:v>
                </c:pt>
              </c:numCache>
            </c:numRef>
          </c:val>
          <c:smooth val="0"/>
          <c:extLst xmlns:c16r2="http://schemas.microsoft.com/office/drawing/2015/06/chart">
            <c:ext xmlns:c16="http://schemas.microsoft.com/office/drawing/2014/chart" uri="{C3380CC4-5D6E-409C-BE32-E72D297353CC}">
              <c16:uniqueId val="{00000002-14A9-425F-968C-09A611537888}"/>
            </c:ext>
          </c:extLst>
        </c:ser>
        <c:ser>
          <c:idx val="3"/>
          <c:order val="3"/>
          <c:tx>
            <c:strRef>
              <c:f>Sheet1!$E$1</c:f>
              <c:strCache>
                <c:ptCount val="1"/>
                <c:pt idx="0">
                  <c:v>PTS</c:v>
                </c:pt>
              </c:strCache>
            </c:strRef>
          </c:tx>
          <c:spPr>
            <a:ln w="28575" cap="rnd">
              <a:solidFill>
                <a:schemeClr val="accent4"/>
              </a:solidFill>
              <a:round/>
            </a:ln>
            <a:effectLst/>
          </c:spPr>
          <c:marker>
            <c:symbol val="x"/>
            <c:size val="5"/>
            <c:spPr>
              <a:noFill/>
              <a:ln w="9525">
                <a:solidFill>
                  <a:schemeClr val="accent4"/>
                </a:solidFill>
              </a:ln>
              <a:effectLst/>
            </c:spPr>
          </c:marker>
          <c:cat>
            <c:strRef>
              <c:f>Sheet1!$A$2:$A$3</c:f>
              <c:strCache>
                <c:ptCount val="2"/>
                <c:pt idx="0">
                  <c:v>Intake</c:v>
                </c:pt>
                <c:pt idx="1">
                  <c:v>3mo Review</c:v>
                </c:pt>
              </c:strCache>
            </c:strRef>
          </c:cat>
          <c:val>
            <c:numRef>
              <c:f>Sheet1!$E$2:$E$3</c:f>
              <c:numCache>
                <c:formatCode>General</c:formatCode>
                <c:ptCount val="2"/>
                <c:pt idx="0">
                  <c:v>87.44</c:v>
                </c:pt>
                <c:pt idx="1">
                  <c:v>75.56</c:v>
                </c:pt>
              </c:numCache>
            </c:numRef>
          </c:val>
          <c:smooth val="0"/>
          <c:extLst xmlns:c16r2="http://schemas.microsoft.com/office/drawing/2015/06/chart">
            <c:ext xmlns:c16="http://schemas.microsoft.com/office/drawing/2014/chart" uri="{C3380CC4-5D6E-409C-BE32-E72D297353CC}">
              <c16:uniqueId val="{00000003-14A9-425F-968C-09A611537888}"/>
            </c:ext>
          </c:extLst>
        </c:ser>
        <c:ser>
          <c:idx val="4"/>
          <c:order val="4"/>
          <c:tx>
            <c:strRef>
              <c:f>Sheet1!$F$1</c:f>
              <c:strCache>
                <c:ptCount val="1"/>
                <c:pt idx="0">
                  <c:v>Diss</c:v>
                </c:pt>
              </c:strCache>
            </c:strRef>
          </c:tx>
          <c:spPr>
            <a:ln w="28575" cap="rnd">
              <a:solidFill>
                <a:schemeClr val="accent5"/>
              </a:solidFill>
              <a:round/>
            </a:ln>
            <a:effectLst/>
          </c:spPr>
          <c:marker>
            <c:symbol val="dash"/>
            <c:size val="5"/>
            <c:spPr>
              <a:solidFill>
                <a:schemeClr val="accent5"/>
              </a:solidFill>
              <a:ln w="9525">
                <a:solidFill>
                  <a:schemeClr val="accent5"/>
                </a:solidFill>
              </a:ln>
              <a:effectLst/>
            </c:spPr>
          </c:marker>
          <c:cat>
            <c:strRef>
              <c:f>Sheet1!$A$2:$A$3</c:f>
              <c:strCache>
                <c:ptCount val="2"/>
                <c:pt idx="0">
                  <c:v>Intake</c:v>
                </c:pt>
                <c:pt idx="1">
                  <c:v>3mo Review</c:v>
                </c:pt>
              </c:strCache>
            </c:strRef>
          </c:cat>
          <c:val>
            <c:numRef>
              <c:f>Sheet1!$F$2:$F$3</c:f>
              <c:numCache>
                <c:formatCode>General</c:formatCode>
                <c:ptCount val="2"/>
                <c:pt idx="0">
                  <c:v>81.21</c:v>
                </c:pt>
                <c:pt idx="1">
                  <c:v>67.07</c:v>
                </c:pt>
              </c:numCache>
            </c:numRef>
          </c:val>
          <c:smooth val="0"/>
          <c:extLst xmlns:c16r2="http://schemas.microsoft.com/office/drawing/2015/06/chart">
            <c:ext xmlns:c16="http://schemas.microsoft.com/office/drawing/2014/chart" uri="{C3380CC4-5D6E-409C-BE32-E72D297353CC}">
              <c16:uniqueId val="{00000004-14A9-425F-968C-09A611537888}"/>
            </c:ext>
          </c:extLst>
        </c:ser>
        <c:ser>
          <c:idx val="5"/>
          <c:order val="5"/>
          <c:tx>
            <c:strRef>
              <c:f>Sheet1!$G$1</c:f>
              <c:strCache>
                <c:ptCount val="1"/>
                <c:pt idx="0">
                  <c:v>SC</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Sheet1!$A$2:$A$3</c:f>
              <c:strCache>
                <c:ptCount val="2"/>
                <c:pt idx="0">
                  <c:v>Intake</c:v>
                </c:pt>
                <c:pt idx="1">
                  <c:v>3mo Review</c:v>
                </c:pt>
              </c:strCache>
            </c:strRef>
          </c:cat>
          <c:val>
            <c:numRef>
              <c:f>Sheet1!$G$2:$G$3</c:f>
              <c:numCache>
                <c:formatCode>General</c:formatCode>
                <c:ptCount val="2"/>
                <c:pt idx="0">
                  <c:v>94.74</c:v>
                </c:pt>
                <c:pt idx="1">
                  <c:v>82.37</c:v>
                </c:pt>
              </c:numCache>
            </c:numRef>
          </c:val>
          <c:smooth val="0"/>
          <c:extLst xmlns:c16r2="http://schemas.microsoft.com/office/drawing/2015/06/chart">
            <c:ext xmlns:c16="http://schemas.microsoft.com/office/drawing/2014/chart" uri="{C3380CC4-5D6E-409C-BE32-E72D297353CC}">
              <c16:uniqueId val="{00000005-14A9-425F-968C-09A611537888}"/>
            </c:ext>
          </c:extLst>
        </c:ser>
        <c:dLbls>
          <c:showLegendKey val="0"/>
          <c:showVal val="0"/>
          <c:showCatName val="0"/>
          <c:showSerName val="0"/>
          <c:showPercent val="0"/>
          <c:showBubbleSize val="0"/>
        </c:dLbls>
        <c:marker val="1"/>
        <c:smooth val="0"/>
        <c:axId val="2127229832"/>
        <c:axId val="2142164104"/>
      </c:lineChart>
      <c:catAx>
        <c:axId val="2127229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crossAx val="2142164104"/>
        <c:crosses val="autoZero"/>
        <c:auto val="1"/>
        <c:lblAlgn val="ctr"/>
        <c:lblOffset val="100"/>
        <c:noMultiLvlLbl val="0"/>
      </c:catAx>
      <c:valAx>
        <c:axId val="2142164104"/>
        <c:scaling>
          <c:orientation val="minMax"/>
          <c:max val="110.0"/>
          <c:min val="3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crossAx val="2127229832"/>
        <c:crosses val="autoZero"/>
        <c:crossBetween val="between"/>
        <c:majorUnit val="10.0"/>
      </c:valAx>
      <c:spPr>
        <a:solidFill>
          <a:schemeClr val="tx2"/>
        </a:solid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chart>
  <c:spPr>
    <a:solidFill>
      <a:schemeClr val="tx2"/>
    </a:solidFill>
    <a:ln>
      <a:noFill/>
    </a:ln>
    <a:effectLst/>
  </c:spPr>
  <c:txPr>
    <a:bodyPr/>
    <a:lstStyle/>
    <a:p>
      <a:pPr>
        <a:defRPr sz="14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drawing1.xml><?xml version="1.0" encoding="utf-8"?>
<c:userShapes xmlns:c="http://schemas.openxmlformats.org/drawingml/2006/chart">
  <cdr:relSizeAnchor xmlns:cdr="http://schemas.openxmlformats.org/drawingml/2006/chartDrawing">
    <cdr:from>
      <cdr:x>0.06593</cdr:x>
      <cdr:y>0.22951</cdr:y>
    </cdr:from>
    <cdr:to>
      <cdr:x>0.12669</cdr:x>
      <cdr:y>0.5807</cdr:y>
    </cdr:to>
    <cdr:sp macro="" textlink="">
      <cdr:nvSpPr>
        <cdr:cNvPr id="2" name="Text Box 1"/>
        <cdr:cNvSpPr txBox="1"/>
      </cdr:nvSpPr>
      <cdr:spPr>
        <a:xfrm xmlns:a="http://schemas.openxmlformats.org/drawingml/2006/main" rot="16200000">
          <a:off x="-148340" y="1672339"/>
          <a:ext cx="1632401" cy="4213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T-Scores</a:t>
          </a:r>
        </a:p>
      </cdr:txBody>
    </cdr:sp>
  </cdr:relSizeAnchor>
  <cdr:relSizeAnchor xmlns:cdr="http://schemas.openxmlformats.org/drawingml/2006/chartDrawing">
    <cdr:from>
      <cdr:x>0.05376</cdr:x>
      <cdr:y>0.56452</cdr:y>
    </cdr:from>
    <cdr:to>
      <cdr:x>0.96521</cdr:x>
      <cdr:y>0.5675</cdr:y>
    </cdr:to>
    <cdr:cxnSp macro="">
      <cdr:nvCxnSpPr>
        <cdr:cNvPr id="4" name="Straight Connector 3"/>
        <cdr:cNvCxnSpPr/>
      </cdr:nvCxnSpPr>
      <cdr:spPr>
        <a:xfrm xmlns:a="http://schemas.openxmlformats.org/drawingml/2006/main" flipV="1">
          <a:off x="381000" y="2667000"/>
          <a:ext cx="6459082" cy="14079"/>
        </a:xfrm>
        <a:prstGeom xmlns:a="http://schemas.openxmlformats.org/drawingml/2006/main" prst="line">
          <a:avLst/>
        </a:prstGeom>
        <a:ln xmlns:a="http://schemas.openxmlformats.org/drawingml/2006/main" w="317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0.06048</cdr:x>
      <cdr:y>0.52459</cdr:y>
    </cdr:from>
    <cdr:to>
      <cdr:x>0.93952</cdr:x>
      <cdr:y>0.53034</cdr:y>
    </cdr:to>
    <cdr:cxnSp macro="">
      <cdr:nvCxnSpPr>
        <cdr:cNvPr id="7" name="Straight Connector 6"/>
        <cdr:cNvCxnSpPr/>
      </cdr:nvCxnSpPr>
      <cdr:spPr>
        <a:xfrm xmlns:a="http://schemas.openxmlformats.org/drawingml/2006/main" flipV="1">
          <a:off x="419353" y="2438400"/>
          <a:ext cx="6095494" cy="26744"/>
        </a:xfrm>
        <a:prstGeom xmlns:a="http://schemas.openxmlformats.org/drawingml/2006/main" prst="line">
          <a:avLst/>
        </a:prstGeom>
        <a:ln xmlns:a="http://schemas.openxmlformats.org/drawingml/2006/main" w="127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0.06061</cdr:x>
      <cdr:y>0.22581</cdr:y>
    </cdr:from>
    <cdr:to>
      <cdr:x>0.12137</cdr:x>
      <cdr:y>0.577</cdr:y>
    </cdr:to>
    <cdr:sp macro="" textlink="">
      <cdr:nvSpPr>
        <cdr:cNvPr id="2" name="Text Box 1"/>
        <cdr:cNvSpPr txBox="1"/>
      </cdr:nvSpPr>
      <cdr:spPr>
        <a:xfrm xmlns:a="http://schemas.openxmlformats.org/drawingml/2006/main" rot="16200000">
          <a:off x="-143200" y="1667200"/>
          <a:ext cx="1659162" cy="4583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T-Scores</a:t>
          </a:r>
        </a:p>
      </cdr:txBody>
    </cdr:sp>
  </cdr:relSizeAnchor>
  <cdr:relSizeAnchor xmlns:cdr="http://schemas.openxmlformats.org/drawingml/2006/chartDrawing">
    <cdr:from>
      <cdr:x>0.06</cdr:x>
      <cdr:y>0.58065</cdr:y>
    </cdr:from>
    <cdr:to>
      <cdr:x>0.97145</cdr:x>
      <cdr:y>0.58363</cdr:y>
    </cdr:to>
    <cdr:cxnSp macro="">
      <cdr:nvCxnSpPr>
        <cdr:cNvPr id="4" name="Straight Connector 3"/>
        <cdr:cNvCxnSpPr/>
      </cdr:nvCxnSpPr>
      <cdr:spPr>
        <a:xfrm xmlns:a="http://schemas.openxmlformats.org/drawingml/2006/main" flipV="1">
          <a:off x="457200" y="2743200"/>
          <a:ext cx="6945249" cy="14079"/>
        </a:xfrm>
        <a:prstGeom xmlns:a="http://schemas.openxmlformats.org/drawingml/2006/main" prst="line">
          <a:avLst/>
        </a:prstGeom>
        <a:ln xmlns:a="http://schemas.openxmlformats.org/drawingml/2006/main" w="2222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0.0868</cdr:x>
      <cdr:y>0.53226</cdr:y>
    </cdr:from>
    <cdr:to>
      <cdr:x>1</cdr:x>
      <cdr:y>0.53523</cdr:y>
    </cdr:to>
    <cdr:cxnSp macro="">
      <cdr:nvCxnSpPr>
        <cdr:cNvPr id="7" name="Straight Connector 6"/>
        <cdr:cNvCxnSpPr/>
      </cdr:nvCxnSpPr>
      <cdr:spPr>
        <a:xfrm xmlns:a="http://schemas.openxmlformats.org/drawingml/2006/main">
          <a:off x="654802" y="2514609"/>
          <a:ext cx="6888998" cy="14032"/>
        </a:xfrm>
        <a:prstGeom xmlns:a="http://schemas.openxmlformats.org/drawingml/2006/main" prst="line">
          <a:avLst/>
        </a:prstGeom>
        <a:ln xmlns:a="http://schemas.openxmlformats.org/drawingml/2006/main" w="317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0.0408</cdr:x>
      <cdr:y>0.2247</cdr:y>
    </cdr:from>
    <cdr:to>
      <cdr:x>0.10156</cdr:x>
      <cdr:y>0.57589</cdr:y>
    </cdr:to>
    <cdr:sp macro="" textlink="">
      <cdr:nvSpPr>
        <cdr:cNvPr id="2" name="Text Box 1"/>
        <cdr:cNvSpPr txBox="1"/>
      </cdr:nvSpPr>
      <cdr:spPr>
        <a:xfrm xmlns:a="http://schemas.openxmlformats.org/drawingml/2006/main" rot="16200000">
          <a:off x="-171451" y="1114425"/>
          <a:ext cx="1123950" cy="333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T-Scores</a:t>
          </a:r>
        </a:p>
      </cdr:txBody>
    </cdr:sp>
  </cdr:relSizeAnchor>
  <cdr:relSizeAnchor xmlns:cdr="http://schemas.openxmlformats.org/drawingml/2006/chartDrawing">
    <cdr:from>
      <cdr:x>0.05435</cdr:x>
      <cdr:y>0.57377</cdr:y>
    </cdr:from>
    <cdr:to>
      <cdr:x>0.96754</cdr:x>
      <cdr:y>0.57674</cdr:y>
    </cdr:to>
    <cdr:cxnSp macro="">
      <cdr:nvCxnSpPr>
        <cdr:cNvPr id="4" name="Straight Connector 3"/>
        <cdr:cNvCxnSpPr/>
      </cdr:nvCxnSpPr>
      <cdr:spPr>
        <a:xfrm xmlns:a="http://schemas.openxmlformats.org/drawingml/2006/main">
          <a:off x="381000" y="2667000"/>
          <a:ext cx="6401827" cy="13805"/>
        </a:xfrm>
        <a:prstGeom xmlns:a="http://schemas.openxmlformats.org/drawingml/2006/main" prst="line">
          <a:avLst/>
        </a:prstGeom>
        <a:ln xmlns:a="http://schemas.openxmlformats.org/drawingml/2006/main" w="254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0.05435</cdr:x>
      <cdr:y>0.22388</cdr:y>
    </cdr:from>
    <cdr:to>
      <cdr:x>0.11511</cdr:x>
      <cdr:y>0.57507</cdr:y>
    </cdr:to>
    <cdr:sp macro="" textlink="">
      <cdr:nvSpPr>
        <cdr:cNvPr id="2" name="Text Box 1"/>
        <cdr:cNvSpPr txBox="1"/>
      </cdr:nvSpPr>
      <cdr:spPr>
        <a:xfrm xmlns:a="http://schemas.openxmlformats.org/drawingml/2006/main" rot="16200000">
          <a:off x="-302507" y="1826507"/>
          <a:ext cx="1792966" cy="4259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T-Scores</a:t>
          </a:r>
        </a:p>
      </cdr:txBody>
    </cdr:sp>
  </cdr:relSizeAnchor>
  <cdr:relSizeAnchor xmlns:cdr="http://schemas.openxmlformats.org/drawingml/2006/chartDrawing">
    <cdr:from>
      <cdr:x>0.06316</cdr:x>
      <cdr:y>0.53968</cdr:y>
    </cdr:from>
    <cdr:to>
      <cdr:x>0.97635</cdr:x>
      <cdr:y>0.54265</cdr:y>
    </cdr:to>
    <cdr:cxnSp macro="">
      <cdr:nvCxnSpPr>
        <cdr:cNvPr id="4" name="Straight Connector 3"/>
        <cdr:cNvCxnSpPr/>
      </cdr:nvCxnSpPr>
      <cdr:spPr>
        <a:xfrm xmlns:a="http://schemas.openxmlformats.org/drawingml/2006/main">
          <a:off x="457200" y="2590800"/>
          <a:ext cx="6610582" cy="14258"/>
        </a:xfrm>
        <a:prstGeom xmlns:a="http://schemas.openxmlformats.org/drawingml/2006/main" prst="line">
          <a:avLst/>
        </a:prstGeom>
        <a:ln xmlns:a="http://schemas.openxmlformats.org/drawingml/2006/main" w="127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84962-BFBA-421B-AB21-BF07D088D9B7}" type="datetimeFigureOut">
              <a:rPr lang="en-US" smtClean="0"/>
              <a:t>1/19/17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20C52-DF2A-42B1-9D7F-EE8C3ADC848B}" type="slidenum">
              <a:rPr lang="en-US" smtClean="0"/>
              <a:t>‹#›</a:t>
            </a:fld>
            <a:endParaRPr lang="en-US"/>
          </a:p>
        </p:txBody>
      </p:sp>
    </p:spTree>
    <p:extLst>
      <p:ext uri="{BB962C8B-B14F-4D97-AF65-F5344CB8AC3E}">
        <p14:creationId xmlns:p14="http://schemas.microsoft.com/office/powerpoint/2010/main" val="3270729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60CA5A5-6A34-4A97-9240-8029F11E4025}" type="slidenum">
              <a:rPr lang="en-US"/>
              <a:pPr/>
              <a:t>7</a:t>
            </a:fld>
            <a:endParaRPr lang="en-US"/>
          </a:p>
        </p:txBody>
      </p:sp>
    </p:spTree>
    <p:extLst>
      <p:ext uri="{BB962C8B-B14F-4D97-AF65-F5344CB8AC3E}">
        <p14:creationId xmlns:p14="http://schemas.microsoft.com/office/powerpoint/2010/main" val="168821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7778DBCC-A768-40F8-8598-C0BD5B0C0554}" type="slidenum">
              <a:rPr lang="en-US" smtClean="0">
                <a:latin typeface="Times New Roman" charset="0"/>
              </a:rPr>
              <a:pPr/>
              <a:t>8</a:t>
            </a:fld>
            <a:endParaRPr lang="en-US">
              <a:latin typeface="Times New Roman" charset="0"/>
            </a:endParaRPr>
          </a:p>
        </p:txBody>
      </p:sp>
    </p:spTree>
    <p:extLst>
      <p:ext uri="{BB962C8B-B14F-4D97-AF65-F5344CB8AC3E}">
        <p14:creationId xmlns:p14="http://schemas.microsoft.com/office/powerpoint/2010/main" val="351427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88DE4E0-9D32-4A20-B85F-CA8F23C8A9F4}" type="slidenum">
              <a:rPr lang="en-US" smtClean="0">
                <a:latin typeface="Times New Roman" charset="0"/>
              </a:rPr>
              <a:pPr/>
              <a:t>10</a:t>
            </a:fld>
            <a:endParaRPr lang="en-US">
              <a:latin typeface="Times New Roman" charset="0"/>
            </a:endParaRPr>
          </a:p>
        </p:txBody>
      </p:sp>
    </p:spTree>
    <p:extLst>
      <p:ext uri="{BB962C8B-B14F-4D97-AF65-F5344CB8AC3E}">
        <p14:creationId xmlns:p14="http://schemas.microsoft.com/office/powerpoint/2010/main" val="3006815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1BFA56-A5ED-4D0A-96C5-542CF4CFEF70}" type="slidenum">
              <a:rPr lang="en-US">
                <a:latin typeface="Times New Roman" pitchFamily="18" charset="0"/>
              </a:rPr>
              <a:pPr fontAlgn="base">
                <a:spcBef>
                  <a:spcPct val="0"/>
                </a:spcBef>
                <a:spcAft>
                  <a:spcPct val="0"/>
                </a:spcAft>
              </a:pPr>
              <a:t>16</a:t>
            </a:fld>
            <a:endParaRPr lang="en-US">
              <a:latin typeface="Times New Roman" pitchFamily="18" charset="0"/>
            </a:endParaRPr>
          </a:p>
        </p:txBody>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966715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1BFA56-A5ED-4D0A-96C5-542CF4CFEF70}" type="slidenum">
              <a:rPr lang="en-US">
                <a:latin typeface="Times New Roman" pitchFamily="18" charset="0"/>
              </a:rPr>
              <a:pPr fontAlgn="base">
                <a:spcBef>
                  <a:spcPct val="0"/>
                </a:spcBef>
                <a:spcAft>
                  <a:spcPct val="0"/>
                </a:spcAft>
              </a:pPr>
              <a:t>17</a:t>
            </a:fld>
            <a:endParaRPr lang="en-US">
              <a:latin typeface="Times New Roman" pitchFamily="18" charset="0"/>
            </a:endParaRPr>
          </a:p>
        </p:txBody>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71836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5313A6E3-8998-4F34-9009-1C2036D093D6}" type="slidenum">
              <a:rPr lang="en-US" smtClean="0">
                <a:latin typeface="Arial" pitchFamily="34" charset="0"/>
              </a:rPr>
              <a:pPr/>
              <a:t>18</a:t>
            </a:fld>
            <a:endParaRPr lang="en-US">
              <a:latin typeface="Arial" pitchFamily="34" charset="0"/>
            </a:endParaRPr>
          </a:p>
        </p:txBody>
      </p:sp>
    </p:spTree>
    <p:extLst>
      <p:ext uri="{BB962C8B-B14F-4D97-AF65-F5344CB8AC3E}">
        <p14:creationId xmlns:p14="http://schemas.microsoft.com/office/powerpoint/2010/main" val="2776744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395A75D-CB44-4613-B2E9-10C16D8C4538}" type="slidenum">
              <a:rPr lang="en-US" smtClean="0">
                <a:latin typeface="Arial" pitchFamily="34" charset="0"/>
              </a:rPr>
              <a:pPr/>
              <a:t>19</a:t>
            </a:fld>
            <a:endParaRPr lang="en-US">
              <a:latin typeface="Arial" pitchFamily="34" charset="0"/>
            </a:endParaRPr>
          </a:p>
        </p:txBody>
      </p:sp>
    </p:spTree>
    <p:extLst>
      <p:ext uri="{BB962C8B-B14F-4D97-AF65-F5344CB8AC3E}">
        <p14:creationId xmlns:p14="http://schemas.microsoft.com/office/powerpoint/2010/main" val="3334980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AF1B5A3-19B4-4EB3-A222-A5658FFA7505}" type="slidenum">
              <a:rPr lang="en-US" smtClean="0"/>
              <a:pPr/>
              <a:t>21</a:t>
            </a:fld>
            <a:endParaRPr lang="en-US"/>
          </a:p>
        </p:txBody>
      </p:sp>
    </p:spTree>
    <p:extLst>
      <p:ext uri="{BB962C8B-B14F-4D97-AF65-F5344CB8AC3E}">
        <p14:creationId xmlns:p14="http://schemas.microsoft.com/office/powerpoint/2010/main" val="3685388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84F419-607D-4534-99A0-F026C737CC1E}"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3866E-E309-4B61-9323-42D9204EE42C}" type="slidenum">
              <a:rPr lang="en-US" smtClean="0"/>
              <a:t>‹#›</a:t>
            </a:fld>
            <a:endParaRPr lang="en-US"/>
          </a:p>
        </p:txBody>
      </p:sp>
    </p:spTree>
    <p:extLst>
      <p:ext uri="{BB962C8B-B14F-4D97-AF65-F5344CB8AC3E}">
        <p14:creationId xmlns:p14="http://schemas.microsoft.com/office/powerpoint/2010/main" val="1470410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84F419-607D-4534-99A0-F026C737CC1E}"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3866E-E309-4B61-9323-42D9204EE42C}" type="slidenum">
              <a:rPr lang="en-US" smtClean="0"/>
              <a:t>‹#›</a:t>
            </a:fld>
            <a:endParaRPr lang="en-US"/>
          </a:p>
        </p:txBody>
      </p:sp>
    </p:spTree>
    <p:extLst>
      <p:ext uri="{BB962C8B-B14F-4D97-AF65-F5344CB8AC3E}">
        <p14:creationId xmlns:p14="http://schemas.microsoft.com/office/powerpoint/2010/main" val="151329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84F419-607D-4534-99A0-F026C737CC1E}"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3866E-E309-4B61-9323-42D9204EE42C}" type="slidenum">
              <a:rPr lang="en-US" smtClean="0"/>
              <a:t>‹#›</a:t>
            </a:fld>
            <a:endParaRPr lang="en-US"/>
          </a:p>
        </p:txBody>
      </p:sp>
    </p:spTree>
    <p:extLst>
      <p:ext uri="{BB962C8B-B14F-4D97-AF65-F5344CB8AC3E}">
        <p14:creationId xmlns:p14="http://schemas.microsoft.com/office/powerpoint/2010/main" val="2243585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333" y="722313"/>
            <a:ext cx="11516784" cy="762000"/>
          </a:xfrm>
        </p:spPr>
        <p:txBody>
          <a:bodyPr/>
          <a:lstStyle/>
          <a:p>
            <a:r>
              <a:rPr lang="en-US"/>
              <a:t>Click to edit Master title style</a:t>
            </a:r>
          </a:p>
        </p:txBody>
      </p:sp>
      <p:sp>
        <p:nvSpPr>
          <p:cNvPr id="3" name="Text Placeholder 2"/>
          <p:cNvSpPr>
            <a:spLocks noGrp="1"/>
          </p:cNvSpPr>
          <p:nvPr>
            <p:ph type="body" sz="half" idx="1"/>
          </p:nvPr>
        </p:nvSpPr>
        <p:spPr>
          <a:xfrm>
            <a:off x="438151" y="1941513"/>
            <a:ext cx="5369983"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4" y="1941513"/>
            <a:ext cx="53721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892C7E2A-442B-44B4-936E-6D3CDBE86A3A}" type="slidenum">
              <a:rPr lang="en-US"/>
              <a:pPr>
                <a:defRPr/>
              </a:pPr>
              <a:t>‹#›</a:t>
            </a:fld>
            <a:endParaRPr lang="en-US"/>
          </a:p>
        </p:txBody>
      </p:sp>
    </p:spTree>
    <p:extLst>
      <p:ext uri="{BB962C8B-B14F-4D97-AF65-F5344CB8AC3E}">
        <p14:creationId xmlns:p14="http://schemas.microsoft.com/office/powerpoint/2010/main" val="1406718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D84F419-607D-4534-99A0-F026C737CC1E}"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3866E-E309-4B61-9323-42D9204EE42C}" type="slidenum">
              <a:rPr lang="en-US" smtClean="0"/>
              <a:t>‹#›</a:t>
            </a:fld>
            <a:endParaRPr lang="en-US"/>
          </a:p>
        </p:txBody>
      </p:sp>
    </p:spTree>
    <p:extLst>
      <p:ext uri="{BB962C8B-B14F-4D97-AF65-F5344CB8AC3E}">
        <p14:creationId xmlns:p14="http://schemas.microsoft.com/office/powerpoint/2010/main" val="2356065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84F419-607D-4534-99A0-F026C737CC1E}"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3866E-E309-4B61-9323-42D9204EE42C}" type="slidenum">
              <a:rPr lang="en-US" smtClean="0"/>
              <a:t>‹#›</a:t>
            </a:fld>
            <a:endParaRPr lang="en-US"/>
          </a:p>
        </p:txBody>
      </p:sp>
    </p:spTree>
    <p:extLst>
      <p:ext uri="{BB962C8B-B14F-4D97-AF65-F5344CB8AC3E}">
        <p14:creationId xmlns:p14="http://schemas.microsoft.com/office/powerpoint/2010/main" val="50527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84F419-607D-4534-99A0-F026C737CC1E}" type="datetimeFigureOut">
              <a:rPr lang="en-US" smtClean="0"/>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3866E-E309-4B61-9323-42D9204EE42C}" type="slidenum">
              <a:rPr lang="en-US" smtClean="0"/>
              <a:t>‹#›</a:t>
            </a:fld>
            <a:endParaRPr lang="en-US"/>
          </a:p>
        </p:txBody>
      </p:sp>
    </p:spTree>
    <p:extLst>
      <p:ext uri="{BB962C8B-B14F-4D97-AF65-F5344CB8AC3E}">
        <p14:creationId xmlns:p14="http://schemas.microsoft.com/office/powerpoint/2010/main" val="2802922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84F419-607D-4534-99A0-F026C737CC1E}" type="datetimeFigureOut">
              <a:rPr lang="en-US" smtClean="0"/>
              <a:t>1/19/17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23866E-E309-4B61-9323-42D9204EE42C}" type="slidenum">
              <a:rPr lang="en-US" smtClean="0"/>
              <a:t>‹#›</a:t>
            </a:fld>
            <a:endParaRPr lang="en-US"/>
          </a:p>
        </p:txBody>
      </p:sp>
    </p:spTree>
    <p:extLst>
      <p:ext uri="{BB962C8B-B14F-4D97-AF65-F5344CB8AC3E}">
        <p14:creationId xmlns:p14="http://schemas.microsoft.com/office/powerpoint/2010/main" val="1898815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84F419-607D-4534-99A0-F026C737CC1E}" type="datetimeFigureOut">
              <a:rPr lang="en-US" smtClean="0"/>
              <a:t>1/19/17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23866E-E309-4B61-9323-42D9204EE42C}" type="slidenum">
              <a:rPr lang="en-US" smtClean="0"/>
              <a:t>‹#›</a:t>
            </a:fld>
            <a:endParaRPr lang="en-US"/>
          </a:p>
        </p:txBody>
      </p:sp>
    </p:spTree>
    <p:extLst>
      <p:ext uri="{BB962C8B-B14F-4D97-AF65-F5344CB8AC3E}">
        <p14:creationId xmlns:p14="http://schemas.microsoft.com/office/powerpoint/2010/main" val="2814657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4F419-607D-4534-99A0-F026C737CC1E}" type="datetimeFigureOut">
              <a:rPr lang="en-US" smtClean="0"/>
              <a:t>1/19/17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23866E-E309-4B61-9323-42D9204EE42C}" type="slidenum">
              <a:rPr lang="en-US" smtClean="0"/>
              <a:t>‹#›</a:t>
            </a:fld>
            <a:endParaRPr lang="en-US"/>
          </a:p>
        </p:txBody>
      </p:sp>
    </p:spTree>
    <p:extLst>
      <p:ext uri="{BB962C8B-B14F-4D97-AF65-F5344CB8AC3E}">
        <p14:creationId xmlns:p14="http://schemas.microsoft.com/office/powerpoint/2010/main" val="418809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84F419-607D-4534-99A0-F026C737CC1E}" type="datetimeFigureOut">
              <a:rPr lang="en-US" smtClean="0"/>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3866E-E309-4B61-9323-42D9204EE42C}" type="slidenum">
              <a:rPr lang="en-US" smtClean="0"/>
              <a:t>‹#›</a:t>
            </a:fld>
            <a:endParaRPr lang="en-US"/>
          </a:p>
        </p:txBody>
      </p:sp>
    </p:spTree>
    <p:extLst>
      <p:ext uri="{BB962C8B-B14F-4D97-AF65-F5344CB8AC3E}">
        <p14:creationId xmlns:p14="http://schemas.microsoft.com/office/powerpoint/2010/main" val="1836088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84F419-607D-4534-99A0-F026C737CC1E}" type="datetimeFigureOut">
              <a:rPr lang="en-US" smtClean="0"/>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3866E-E309-4B61-9323-42D9204EE42C}" type="slidenum">
              <a:rPr lang="en-US" smtClean="0"/>
              <a:t>‹#›</a:t>
            </a:fld>
            <a:endParaRPr lang="en-US"/>
          </a:p>
        </p:txBody>
      </p:sp>
    </p:spTree>
    <p:extLst>
      <p:ext uri="{BB962C8B-B14F-4D97-AF65-F5344CB8AC3E}">
        <p14:creationId xmlns:p14="http://schemas.microsoft.com/office/powerpoint/2010/main" val="34078072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rgbClr val="003015"/>
            </a:gs>
            <a:gs pos="25680">
              <a:srgbClr val="FFBC19"/>
            </a:gs>
            <a:gs pos="34000">
              <a:schemeClr val="accent6">
                <a:lumMod val="50000"/>
              </a:schemeClr>
            </a:gs>
            <a:gs pos="74000">
              <a:srgbClr val="FFBC19"/>
            </a:gs>
            <a:gs pos="91143">
              <a:srgbClr val="EBBE22"/>
            </a:gs>
            <a:gs pos="83000">
              <a:srgbClr val="FFBC19"/>
            </a:gs>
            <a:gs pos="100000">
              <a:srgbClr val="FFBC19"/>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84F419-607D-4534-99A0-F026C737CC1E}" type="datetimeFigureOut">
              <a:rPr lang="en-US" smtClean="0"/>
              <a:t>1/19/17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23866E-E309-4B61-9323-42D9204EE42C}" type="slidenum">
              <a:rPr lang="en-US" smtClean="0"/>
              <a:t>‹#›</a:t>
            </a:fld>
            <a:endParaRPr lang="en-US"/>
          </a:p>
        </p:txBody>
      </p:sp>
    </p:spTree>
    <p:extLst>
      <p:ext uri="{BB962C8B-B14F-4D97-AF65-F5344CB8AC3E}">
        <p14:creationId xmlns:p14="http://schemas.microsoft.com/office/powerpoint/2010/main" val="2869568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jeffreynei@aol.com" TargetMode="Externa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2.bin"/><Relationship Id="rId5"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7.jpg"/><Relationship Id="rId7"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png"/><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ebc4cw.org/assessment-tools/measurement-tools-highlighted-on-the-cebc/" TargetMode="External"/></Relationships>
</file>

<file path=ppt/slides/_rels/slide31.xml.rels><?xml version="1.0" encoding="UTF-8" standalone="yes"?>
<Relationships xmlns="http://schemas.openxmlformats.org/package/2006/relationships"><Relationship Id="rId11" Type="http://schemas.openxmlformats.org/officeDocument/2006/relationships/hyperlink" Target="http://www.cebc4cw.org/assessment-tool/pediatric-symptom-checklist-17/" TargetMode="External"/><Relationship Id="rId12" Type="http://schemas.openxmlformats.org/officeDocument/2006/relationships/hyperlink" Target="http://www.cebc4cw.org/assessment-tool/screen-for-childhood-anxiety-related-emotional-disorders-scared/" TargetMode="External"/><Relationship Id="rId13" Type="http://schemas.openxmlformats.org/officeDocument/2006/relationships/hyperlink" Target="http://www.cebc4cw.org/assessment-tool/strengths-and-difficulties-questionnaire/" TargetMode="External"/><Relationship Id="rId1" Type="http://schemas.openxmlformats.org/officeDocument/2006/relationships/slideLayout" Target="../slideLayouts/slideLayout2.xml"/><Relationship Id="rId2" Type="http://schemas.openxmlformats.org/officeDocument/2006/relationships/hyperlink" Target="http://www.cebc4cw.org/assessment-tool/ages-and-stages-questionnaire/" TargetMode="External"/><Relationship Id="rId3" Type="http://schemas.openxmlformats.org/officeDocument/2006/relationships/hyperlink" Target="http://www.cebc4cw.org/assessment-tool/ages-stages-questionnaires-social-emotional-asq-se/" TargetMode="External"/><Relationship Id="rId4" Type="http://schemas.openxmlformats.org/officeDocument/2006/relationships/hyperlink" Target="http://www.cebc4cw.org/assessment-tool/the-mental-health-screening-tool/" TargetMode="External"/><Relationship Id="rId5" Type="http://schemas.openxmlformats.org/officeDocument/2006/relationships/hyperlink" Target="http://www.cebc4cw.org/assessment-tool/modified-checklist-for-autism-in-toddlers/" TargetMode="External"/><Relationship Id="rId6" Type="http://schemas.openxmlformats.org/officeDocument/2006/relationships/hyperlink" Target="http://www.cebc4cw.org/assessment-tool/mood-and-feelings-questionnaire-mfq/" TargetMode="External"/><Relationship Id="rId7" Type="http://schemas.openxmlformats.org/officeDocument/2006/relationships/hyperlink" Target="http://www.cebc4cw.org/assessment-tool/mood-and-feelings-questionnaire-short-form/" TargetMode="External"/><Relationship Id="rId8" Type="http://schemas.openxmlformats.org/officeDocument/2006/relationships/hyperlink" Target="http://www.cebc4cw.org/assessment-tool/the-mood-disorder-questionnaire/" TargetMode="External"/><Relationship Id="rId9" Type="http://schemas.openxmlformats.org/officeDocument/2006/relationships/hyperlink" Target="http://www.cebc4cw.org/assessment-tool/north-carolina-family-assessment-scale/" TargetMode="External"/><Relationship Id="rId10" Type="http://schemas.openxmlformats.org/officeDocument/2006/relationships/hyperlink" Target="http://www.cebc4cw.org/assessment-tool/patient-health-questionnair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gif"/><Relationship Id="rId3" Type="http://schemas.openxmlformats.org/officeDocument/2006/relationships/image" Target="../media/image25.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2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27.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jpeg"/><Relationship Id="rId3"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 Id="rId3" Type="http://schemas.openxmlformats.org/officeDocument/2006/relationships/image" Target="../media/image3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png"/><Relationship Id="rId3"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37.emf"/><Relationship Id="rId5" Type="http://schemas.openxmlformats.org/officeDocument/2006/relationships/image" Target="../media/image38.jpeg"/><Relationship Id="rId6" Type="http://schemas.openxmlformats.org/officeDocument/2006/relationships/image" Target="../media/image39.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hyperlink" Target="http://www.spiderzrule.com/stand.htm" TargetMode="External"/><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9325" y="2800162"/>
            <a:ext cx="10726722" cy="2387600"/>
          </a:xfrm>
        </p:spPr>
        <p:txBody>
          <a:bodyPr>
            <a:normAutofit fontScale="90000"/>
          </a:bodyPr>
          <a:lstStyle/>
          <a:p>
            <a:r>
              <a:rPr lang="en-US" i="1" dirty="0">
                <a:solidFill>
                  <a:schemeClr val="bg1"/>
                </a:solidFill>
                <a:latin typeface="+mn-lt"/>
              </a:rPr>
              <a:t>Preparing for the New NCA Standards</a:t>
            </a:r>
            <a:br>
              <a:rPr lang="en-US" i="1" dirty="0">
                <a:solidFill>
                  <a:schemeClr val="bg1"/>
                </a:solidFill>
                <a:latin typeface="+mn-lt"/>
              </a:rPr>
            </a:br>
            <a:r>
              <a:rPr lang="en-US" i="1" dirty="0">
                <a:solidFill>
                  <a:schemeClr val="bg1"/>
                </a:solidFill>
                <a:latin typeface="+mn-lt"/>
              </a:rPr>
              <a:t>on Mental Health Assessment: Best</a:t>
            </a:r>
            <a:br>
              <a:rPr lang="en-US" i="1" dirty="0">
                <a:solidFill>
                  <a:schemeClr val="bg1"/>
                </a:solidFill>
                <a:latin typeface="+mn-lt"/>
              </a:rPr>
            </a:br>
            <a:r>
              <a:rPr lang="en-US" i="1" dirty="0">
                <a:solidFill>
                  <a:schemeClr val="bg1"/>
                </a:solidFill>
                <a:latin typeface="+mn-lt"/>
              </a:rPr>
              <a:t>Practices and Training</a:t>
            </a:r>
            <a:r>
              <a:rPr lang="en-US" i="1" dirty="0"/>
              <a:t/>
            </a:r>
            <a:br>
              <a:rPr lang="en-US" i="1" dirty="0"/>
            </a:br>
            <a:endParaRPr lang="en-US" dirty="0"/>
          </a:p>
        </p:txBody>
      </p:sp>
      <p:sp>
        <p:nvSpPr>
          <p:cNvPr id="3" name="Subtitle 2"/>
          <p:cNvSpPr>
            <a:spLocks noGrp="1"/>
          </p:cNvSpPr>
          <p:nvPr>
            <p:ph type="subTitle" idx="1"/>
          </p:nvPr>
        </p:nvSpPr>
        <p:spPr>
          <a:xfrm>
            <a:off x="1742114" y="4994611"/>
            <a:ext cx="9144000" cy="1655762"/>
          </a:xfrm>
        </p:spPr>
        <p:txBody>
          <a:bodyPr>
            <a:normAutofit fontScale="92500" lnSpcReduction="20000"/>
          </a:bodyPr>
          <a:lstStyle/>
          <a:p>
            <a:r>
              <a:rPr lang="en-US" sz="4000" b="1" dirty="0">
                <a:solidFill>
                  <a:schemeClr val="bg1"/>
                </a:solidFill>
              </a:rPr>
              <a:t>Jeffrey N. Wherry, Ph.D., ABPP</a:t>
            </a:r>
          </a:p>
          <a:p>
            <a:r>
              <a:rPr lang="en-US" sz="4000" b="1" dirty="0">
                <a:solidFill>
                  <a:schemeClr val="bg1"/>
                </a:solidFill>
              </a:rPr>
              <a:t>806.470.3342</a:t>
            </a:r>
          </a:p>
          <a:p>
            <a:r>
              <a:rPr lang="en-US" sz="4000" b="1" dirty="0">
                <a:hlinkClick r:id="rId2"/>
              </a:rPr>
              <a:t>jeffreynei@aol.com</a:t>
            </a:r>
            <a:endParaRPr lang="en-US" sz="4000" b="1" dirty="0"/>
          </a:p>
          <a:p>
            <a:endParaRPr lang="en-US" sz="4000" dirty="0"/>
          </a:p>
        </p:txBody>
      </p:sp>
      <p:pic>
        <p:nvPicPr>
          <p:cNvPr id="4" name="Picture 3"/>
          <p:cNvPicPr>
            <a:picLocks noChangeAspect="1"/>
          </p:cNvPicPr>
          <p:nvPr/>
        </p:nvPicPr>
        <p:blipFill rotWithShape="1">
          <a:blip r:embed="rId3"/>
          <a:srcRect l="25104" t="10010" r="25856" b="2725"/>
          <a:stretch/>
        </p:blipFill>
        <p:spPr>
          <a:xfrm>
            <a:off x="10064953" y="118082"/>
            <a:ext cx="2021834" cy="19488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82106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1828800" y="533400"/>
            <a:ext cx="8637588" cy="641350"/>
          </a:xfrm>
        </p:spPr>
        <p:txBody>
          <a:bodyPr>
            <a:noAutofit/>
          </a:bodyPr>
          <a:lstStyle/>
          <a:p>
            <a:pPr eaLnBrk="1" hangingPunct="1">
              <a:defRPr/>
            </a:pPr>
            <a:r>
              <a:rPr lang="en-US" sz="5400" b="1" dirty="0">
                <a:solidFill>
                  <a:schemeClr val="bg1"/>
                </a:solidFill>
                <a:effectLst>
                  <a:outerShdw blurRad="38100" dist="38100" dir="2700000" algn="tl">
                    <a:srgbClr val="FFFFFF"/>
                  </a:outerShdw>
                </a:effectLst>
              </a:rPr>
              <a:t>Stress Response (Dissociation)</a:t>
            </a:r>
          </a:p>
        </p:txBody>
      </p:sp>
      <p:sp>
        <p:nvSpPr>
          <p:cNvPr id="58371" name="Rectangle 3"/>
          <p:cNvSpPr>
            <a:spLocks noGrp="1" noChangeArrowheads="1"/>
          </p:cNvSpPr>
          <p:nvPr>
            <p:ph type="body" idx="1"/>
          </p:nvPr>
        </p:nvSpPr>
        <p:spPr>
          <a:xfrm>
            <a:off x="2667001" y="2360613"/>
            <a:ext cx="7638142" cy="2286000"/>
          </a:xfrm>
        </p:spPr>
        <p:txBody>
          <a:bodyPr>
            <a:noAutofit/>
          </a:bodyPr>
          <a:lstStyle/>
          <a:p>
            <a:pPr eaLnBrk="1" hangingPunct="1"/>
            <a:endParaRPr lang="en-US" sz="2000" dirty="0"/>
          </a:p>
          <a:p>
            <a:pPr eaLnBrk="1" hangingPunct="1"/>
            <a:r>
              <a:rPr lang="en-US" sz="4400" b="1" dirty="0">
                <a:solidFill>
                  <a:schemeClr val="bg1"/>
                </a:solidFill>
                <a:effectLst>
                  <a:outerShdw blurRad="38100" dist="38100" dir="2700000" algn="tl">
                    <a:srgbClr val="000000">
                      <a:alpha val="43137"/>
                    </a:srgbClr>
                  </a:outerShdw>
                </a:effectLst>
              </a:rPr>
              <a:t>Decreased blood pressure</a:t>
            </a:r>
          </a:p>
          <a:p>
            <a:pPr eaLnBrk="1" hangingPunct="1"/>
            <a:r>
              <a:rPr lang="en-US" sz="4400" b="1" dirty="0">
                <a:solidFill>
                  <a:schemeClr val="bg1"/>
                </a:solidFill>
                <a:effectLst>
                  <a:outerShdw blurRad="38100" dist="38100" dir="2700000" algn="tl">
                    <a:srgbClr val="000000">
                      <a:alpha val="43137"/>
                    </a:srgbClr>
                  </a:outerShdw>
                </a:effectLst>
              </a:rPr>
              <a:t>Decreased heart rate</a:t>
            </a:r>
          </a:p>
          <a:p>
            <a:pPr eaLnBrk="1" hangingPunct="1"/>
            <a:r>
              <a:rPr lang="en-US" sz="4400" b="1" dirty="0">
                <a:solidFill>
                  <a:schemeClr val="bg1"/>
                </a:solidFill>
                <a:effectLst>
                  <a:outerShdw blurRad="38100" dist="38100" dir="2700000" algn="tl">
                    <a:srgbClr val="000000">
                      <a:alpha val="43137"/>
                    </a:srgbClr>
                  </a:outerShdw>
                </a:effectLst>
              </a:rPr>
              <a:t>Endogenous opioids</a:t>
            </a:r>
          </a:p>
        </p:txBody>
      </p:sp>
    </p:spTree>
    <p:extLst>
      <p:ext uri="{BB962C8B-B14F-4D97-AF65-F5344CB8AC3E}">
        <p14:creationId xmlns:p14="http://schemas.microsoft.com/office/powerpoint/2010/main" val="1786727509"/>
      </p:ext>
    </p:extLst>
  </p:cSld>
  <p:clrMapOvr>
    <a:masterClrMapping/>
  </p:clrMapOvr>
  <p:transition xmlns:p14="http://schemas.microsoft.com/office/powerpoint/2010/mai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885" y="288786"/>
            <a:ext cx="8229600" cy="1143000"/>
          </a:xfrm>
        </p:spPr>
        <p:txBody>
          <a:bodyPr>
            <a:normAutofit/>
          </a:bodyPr>
          <a:lstStyle/>
          <a:p>
            <a:r>
              <a:rPr lang="en-US" sz="6600" b="1" dirty="0">
                <a:solidFill>
                  <a:schemeClr val="bg1"/>
                </a:solidFill>
                <a:effectLst>
                  <a:outerShdw blurRad="38100" dist="38100" dir="2700000" algn="tl">
                    <a:srgbClr val="000000">
                      <a:alpha val="43137"/>
                    </a:srgbClr>
                  </a:outerShdw>
                </a:effectLst>
              </a:rPr>
              <a:t>Arousal + Dissociation</a:t>
            </a:r>
          </a:p>
        </p:txBody>
      </p:sp>
      <p:sp>
        <p:nvSpPr>
          <p:cNvPr id="3" name="Rectangle 2"/>
          <p:cNvSpPr/>
          <p:nvPr/>
        </p:nvSpPr>
        <p:spPr>
          <a:xfrm>
            <a:off x="1905000" y="2209800"/>
            <a:ext cx="8458200" cy="411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981201" y="2286001"/>
            <a:ext cx="8339959" cy="3909849"/>
          </a:xfrm>
          <a:custGeom>
            <a:avLst/>
            <a:gdLst>
              <a:gd name="connsiteX0" fmla="*/ 8261131 w 8261131"/>
              <a:gd name="connsiteY0" fmla="*/ 3499945 h 3499945"/>
              <a:gd name="connsiteX1" fmla="*/ 5864772 w 8261131"/>
              <a:gd name="connsiteY1" fmla="*/ 2963918 h 3499945"/>
              <a:gd name="connsiteX2" fmla="*/ 1277006 w 8261131"/>
              <a:gd name="connsiteY2" fmla="*/ 2002221 h 3499945"/>
              <a:gd name="connsiteX3" fmla="*/ 0 w 8261131"/>
              <a:gd name="connsiteY3" fmla="*/ 0 h 3499945"/>
              <a:gd name="connsiteX4" fmla="*/ 0 w 8261131"/>
              <a:gd name="connsiteY4" fmla="*/ 0 h 349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1131" h="3499945">
                <a:moveTo>
                  <a:pt x="8261131" y="3499945"/>
                </a:moveTo>
                <a:lnTo>
                  <a:pt x="5864772" y="2963918"/>
                </a:lnTo>
                <a:cubicBezTo>
                  <a:pt x="4700751" y="2714297"/>
                  <a:pt x="2254468" y="2496207"/>
                  <a:pt x="1277006" y="2002221"/>
                </a:cubicBezTo>
                <a:cubicBezTo>
                  <a:pt x="299544" y="1508235"/>
                  <a:pt x="0" y="0"/>
                  <a:pt x="0" y="0"/>
                </a:cubicBezTo>
                <a:lnTo>
                  <a:pt x="0" y="0"/>
                </a:lnTo>
              </a:path>
            </a:pathLst>
          </a:custGeom>
          <a:ln w="50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2514600" y="5410200"/>
            <a:ext cx="37338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Dissociation</a:t>
            </a:r>
          </a:p>
        </p:txBody>
      </p:sp>
      <p:sp>
        <p:nvSpPr>
          <p:cNvPr id="10" name="TextBox 9"/>
          <p:cNvSpPr txBox="1"/>
          <p:nvPr/>
        </p:nvSpPr>
        <p:spPr>
          <a:xfrm>
            <a:off x="5943600" y="3352800"/>
            <a:ext cx="36576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Arousal/PTSD</a:t>
            </a:r>
          </a:p>
        </p:txBody>
      </p:sp>
    </p:spTree>
    <p:extLst>
      <p:ext uri="{BB962C8B-B14F-4D97-AF65-F5344CB8AC3E}">
        <p14:creationId xmlns:p14="http://schemas.microsoft.com/office/powerpoint/2010/main" val="3800689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028" y="1223772"/>
            <a:ext cx="8229600" cy="2167128"/>
          </a:xfrm>
        </p:spPr>
        <p:txBody>
          <a:bodyPr>
            <a:normAutofit/>
          </a:bodyPr>
          <a:lstStyle/>
          <a:p>
            <a:r>
              <a:rPr lang="en-US" sz="4400" b="1" dirty="0">
                <a:solidFill>
                  <a:schemeClr val="bg1"/>
                </a:solidFill>
                <a:effectLst>
                  <a:outerShdw blurRad="38100" dist="38100" dir="2700000" algn="tl">
                    <a:srgbClr val="000000">
                      <a:alpha val="43137"/>
                    </a:srgbClr>
                  </a:outerShdw>
                </a:effectLst>
              </a:rPr>
              <a:t>Common Signs </a:t>
            </a:r>
            <a:br>
              <a:rPr lang="en-US" sz="4400" b="1" dirty="0">
                <a:solidFill>
                  <a:schemeClr val="bg1"/>
                </a:solidFill>
                <a:effectLst>
                  <a:outerShdw blurRad="38100" dist="38100" dir="2700000" algn="tl">
                    <a:srgbClr val="000000">
                      <a:alpha val="43137"/>
                    </a:srgbClr>
                  </a:outerShdw>
                </a:effectLst>
              </a:rPr>
            </a:br>
            <a:r>
              <a:rPr lang="en-US" sz="4400" b="1" dirty="0">
                <a:solidFill>
                  <a:schemeClr val="bg1"/>
                </a:solidFill>
                <a:effectLst>
                  <a:outerShdw blurRad="38100" dist="38100" dir="2700000" algn="tl">
                    <a:srgbClr val="000000">
                      <a:alpha val="43137"/>
                    </a:srgbClr>
                  </a:outerShdw>
                </a:effectLst>
              </a:rPr>
              <a:t>and Symptoms</a:t>
            </a:r>
          </a:p>
        </p:txBody>
      </p:sp>
      <p:sp>
        <p:nvSpPr>
          <p:cNvPr id="4" name="Subtitle 3"/>
          <p:cNvSpPr>
            <a:spLocks noGrp="1"/>
          </p:cNvSpPr>
          <p:nvPr>
            <p:ph type="subTitle" idx="1"/>
          </p:nvPr>
        </p:nvSpPr>
        <p:spPr>
          <a:xfrm>
            <a:off x="689429" y="614172"/>
            <a:ext cx="5105400" cy="1219200"/>
          </a:xfrm>
        </p:spPr>
        <p:txBody>
          <a:bodyPr>
            <a:normAutofit/>
          </a:bodyPr>
          <a:lstStyle/>
          <a:p>
            <a:r>
              <a:rPr lang="en-US" sz="5400" dirty="0">
                <a:solidFill>
                  <a:schemeClr val="bg1"/>
                </a:solidFill>
              </a:rPr>
              <a:t>Recognition</a:t>
            </a:r>
          </a:p>
        </p:txBody>
      </p:sp>
      <p:pic>
        <p:nvPicPr>
          <p:cNvPr id="139268" name="Picture 4"/>
          <p:cNvPicPr>
            <a:picLocks noChangeAspect="1" noChangeArrowheads="1"/>
          </p:cNvPicPr>
          <p:nvPr/>
        </p:nvPicPr>
        <p:blipFill>
          <a:blip r:embed="rId2" cstate="print"/>
          <a:srcRect/>
          <a:stretch>
            <a:fillRect/>
          </a:stretch>
        </p:blipFill>
        <p:spPr bwMode="auto">
          <a:xfrm>
            <a:off x="7391400" y="2362200"/>
            <a:ext cx="2884544" cy="3733800"/>
          </a:xfrm>
          <a:prstGeom prst="rect">
            <a:avLst/>
          </a:prstGeom>
          <a:noFill/>
          <a:ln w="9525">
            <a:noFill/>
            <a:miter lim="800000"/>
            <a:headEnd/>
            <a:tailEnd/>
          </a:ln>
          <a:effectLst/>
        </p:spPr>
      </p:pic>
    </p:spTree>
    <p:extLst>
      <p:ext uri="{BB962C8B-B14F-4D97-AF65-F5344CB8AC3E}">
        <p14:creationId xmlns:p14="http://schemas.microsoft.com/office/powerpoint/2010/main" val="1992759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515" y="290286"/>
            <a:ext cx="8229600" cy="1066800"/>
          </a:xfrm>
        </p:spPr>
        <p:txBody>
          <a:bodyPr>
            <a:normAutofit/>
          </a:bodyPr>
          <a:lstStyle/>
          <a:p>
            <a:r>
              <a:rPr lang="en-US" sz="6600" b="1" dirty="0">
                <a:solidFill>
                  <a:schemeClr val="bg1"/>
                </a:solidFill>
                <a:effectLst>
                  <a:outerShdw blurRad="38100" dist="38100" dir="2700000" algn="tl">
                    <a:srgbClr val="000000">
                      <a:alpha val="43137"/>
                    </a:srgbClr>
                  </a:outerShdw>
                </a:effectLst>
              </a:rPr>
              <a:t>Signs and Symptoms</a:t>
            </a:r>
          </a:p>
        </p:txBody>
      </p:sp>
      <p:sp>
        <p:nvSpPr>
          <p:cNvPr id="3" name="Content Placeholder 2"/>
          <p:cNvSpPr>
            <a:spLocks noGrp="1"/>
          </p:cNvSpPr>
          <p:nvPr>
            <p:ph idx="1"/>
          </p:nvPr>
        </p:nvSpPr>
        <p:spPr>
          <a:xfrm>
            <a:off x="1904999" y="1676399"/>
            <a:ext cx="8908143" cy="4898571"/>
          </a:xfrm>
        </p:spPr>
        <p:txBody>
          <a:bodyPr>
            <a:normAutofit fontScale="92500"/>
          </a:bodyPr>
          <a:lstStyle/>
          <a:p>
            <a:r>
              <a:rPr lang="en-US" sz="3600" b="1" dirty="0">
                <a:solidFill>
                  <a:schemeClr val="bg1"/>
                </a:solidFill>
                <a:effectLst>
                  <a:outerShdw blurRad="38100" dist="38100" dir="2700000" algn="tl">
                    <a:srgbClr val="000000">
                      <a:alpha val="43137"/>
                    </a:srgbClr>
                  </a:outerShdw>
                </a:effectLst>
              </a:rPr>
              <a:t>Physical/Medical Indicators</a:t>
            </a:r>
          </a:p>
          <a:p>
            <a:pPr lvl="1"/>
            <a:r>
              <a:rPr lang="en-US" sz="3600" b="1" dirty="0">
                <a:solidFill>
                  <a:schemeClr val="bg1"/>
                </a:solidFill>
                <a:effectLst>
                  <a:outerShdw blurRad="38100" dist="38100" dir="2700000" algn="tl">
                    <a:srgbClr val="000000">
                      <a:alpha val="43137"/>
                    </a:srgbClr>
                  </a:outerShdw>
                </a:effectLst>
              </a:rPr>
              <a:t>Enuresis</a:t>
            </a:r>
          </a:p>
          <a:p>
            <a:pPr lvl="1"/>
            <a:r>
              <a:rPr lang="en-US" sz="3600" b="1" dirty="0">
                <a:solidFill>
                  <a:schemeClr val="bg1"/>
                </a:solidFill>
                <a:effectLst>
                  <a:outerShdw blurRad="38100" dist="38100" dir="2700000" algn="tl">
                    <a:srgbClr val="000000">
                      <a:alpha val="43137"/>
                    </a:srgbClr>
                  </a:outerShdw>
                </a:effectLst>
              </a:rPr>
              <a:t>Encopresis</a:t>
            </a:r>
          </a:p>
          <a:p>
            <a:pPr lvl="1"/>
            <a:r>
              <a:rPr lang="en-US" sz="3600" b="1" dirty="0">
                <a:solidFill>
                  <a:schemeClr val="bg1"/>
                </a:solidFill>
                <a:effectLst>
                  <a:outerShdw blurRad="38100" dist="38100" dir="2700000" algn="tl">
                    <a:srgbClr val="000000">
                      <a:alpha val="43137"/>
                    </a:srgbClr>
                  </a:outerShdw>
                </a:effectLst>
              </a:rPr>
              <a:t>Abdominal pain</a:t>
            </a:r>
          </a:p>
          <a:p>
            <a:pPr lvl="1"/>
            <a:r>
              <a:rPr lang="en-US" sz="3600" b="1" dirty="0">
                <a:solidFill>
                  <a:schemeClr val="bg1"/>
                </a:solidFill>
                <a:effectLst>
                  <a:outerShdw blurRad="38100" dist="38100" dir="2700000" algn="tl">
                    <a:srgbClr val="000000">
                      <a:alpha val="43137"/>
                    </a:srgbClr>
                  </a:outerShdw>
                </a:effectLst>
              </a:rPr>
              <a:t>Sexually transmitted diseases</a:t>
            </a:r>
          </a:p>
          <a:p>
            <a:pPr lvl="1"/>
            <a:r>
              <a:rPr lang="en-US" sz="3600" b="1" dirty="0">
                <a:solidFill>
                  <a:schemeClr val="bg1"/>
                </a:solidFill>
                <a:effectLst>
                  <a:outerShdw blurRad="38100" dist="38100" dir="2700000" algn="tl">
                    <a:srgbClr val="000000">
                      <a:alpha val="43137"/>
                    </a:srgbClr>
                  </a:outerShdw>
                </a:effectLst>
              </a:rPr>
              <a:t>Recurring urinary tract infections</a:t>
            </a:r>
          </a:p>
          <a:p>
            <a:pPr lvl="1"/>
            <a:r>
              <a:rPr lang="en-US" sz="3600" b="1" dirty="0">
                <a:solidFill>
                  <a:schemeClr val="bg1"/>
                </a:solidFill>
                <a:effectLst>
                  <a:outerShdw blurRad="38100" dist="38100" dir="2700000" algn="tl">
                    <a:srgbClr val="000000">
                      <a:alpha val="43137"/>
                    </a:srgbClr>
                  </a:outerShdw>
                </a:effectLst>
              </a:rPr>
              <a:t>Recurrent vaginal infections</a:t>
            </a:r>
          </a:p>
          <a:p>
            <a:pPr lvl="1"/>
            <a:r>
              <a:rPr lang="en-US" sz="3600" b="1" dirty="0">
                <a:solidFill>
                  <a:schemeClr val="bg1"/>
                </a:solidFill>
                <a:effectLst>
                  <a:outerShdw blurRad="38100" dist="38100" dir="2700000" algn="tl">
                    <a:srgbClr val="000000">
                      <a:alpha val="43137"/>
                    </a:srgbClr>
                  </a:outerShdw>
                </a:effectLst>
              </a:rPr>
              <a:t>Pregnancy</a:t>
            </a:r>
          </a:p>
          <a:p>
            <a:pPr lvl="1"/>
            <a:r>
              <a:rPr lang="en-US" sz="3600" b="1" dirty="0">
                <a:solidFill>
                  <a:schemeClr val="bg1"/>
                </a:solidFill>
                <a:effectLst>
                  <a:outerShdw blurRad="38100" dist="38100" dir="2700000" algn="tl">
                    <a:srgbClr val="000000">
                      <a:alpha val="43137"/>
                    </a:srgbClr>
                  </a:outerShdw>
                </a:effectLst>
              </a:rPr>
              <a:t>Conversion disorder or somatic complaints</a:t>
            </a:r>
            <a:endParaRPr lang="en-US" sz="3200" b="1" dirty="0">
              <a:solidFill>
                <a:schemeClr val="bg1"/>
              </a:solidFill>
              <a:effectLst>
                <a:outerShdw blurRad="38100" dist="38100" dir="2700000" algn="tl">
                  <a:srgbClr val="000000">
                    <a:alpha val="43137"/>
                  </a:srgbClr>
                </a:outerShdw>
              </a:effectLst>
            </a:endParaRPr>
          </a:p>
          <a:p>
            <a:pPr lvl="1"/>
            <a:endParaRPr lang="en-US" dirty="0"/>
          </a:p>
          <a:p>
            <a:pPr lvl="1"/>
            <a:endParaRPr lang="en-US" dirty="0"/>
          </a:p>
        </p:txBody>
      </p:sp>
    </p:spTree>
    <p:extLst>
      <p:ext uri="{BB962C8B-B14F-4D97-AF65-F5344CB8AC3E}">
        <p14:creationId xmlns:p14="http://schemas.microsoft.com/office/powerpoint/2010/main" val="924477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971" y="137886"/>
            <a:ext cx="8229600" cy="914400"/>
          </a:xfrm>
        </p:spPr>
        <p:txBody>
          <a:bodyPr>
            <a:normAutofit/>
          </a:bodyPr>
          <a:lstStyle/>
          <a:p>
            <a:r>
              <a:rPr lang="en-US" sz="6000" b="1" dirty="0">
                <a:solidFill>
                  <a:schemeClr val="bg1"/>
                </a:solidFill>
                <a:effectLst>
                  <a:outerShdw blurRad="38100" dist="38100" dir="2700000" algn="tl">
                    <a:srgbClr val="000000">
                      <a:alpha val="43137"/>
                    </a:srgbClr>
                  </a:outerShdw>
                </a:effectLst>
              </a:rPr>
              <a:t>Signs and Symptoms</a:t>
            </a:r>
          </a:p>
        </p:txBody>
      </p:sp>
      <p:sp>
        <p:nvSpPr>
          <p:cNvPr id="3" name="Content Placeholder 2"/>
          <p:cNvSpPr>
            <a:spLocks noGrp="1"/>
          </p:cNvSpPr>
          <p:nvPr>
            <p:ph idx="1"/>
          </p:nvPr>
        </p:nvSpPr>
        <p:spPr>
          <a:xfrm>
            <a:off x="1320800" y="1052286"/>
            <a:ext cx="9118600" cy="5577114"/>
          </a:xfrm>
        </p:spPr>
        <p:txBody>
          <a:bodyPr>
            <a:normAutofit/>
          </a:bodyPr>
          <a:lstStyle/>
          <a:p>
            <a:r>
              <a:rPr lang="en-US" sz="3200" b="1" dirty="0">
                <a:solidFill>
                  <a:schemeClr val="bg1"/>
                </a:solidFill>
                <a:effectLst>
                  <a:outerShdw blurRad="38100" dist="38100" dir="2700000" algn="tl">
                    <a:srgbClr val="000000">
                      <a:alpha val="43137"/>
                    </a:srgbClr>
                  </a:outerShdw>
                </a:effectLst>
              </a:rPr>
              <a:t>Behavioral Indications</a:t>
            </a:r>
          </a:p>
          <a:p>
            <a:pPr lvl="1"/>
            <a:r>
              <a:rPr lang="en-US" sz="3200" b="1" dirty="0">
                <a:solidFill>
                  <a:schemeClr val="bg1"/>
                </a:solidFill>
                <a:effectLst>
                  <a:outerShdw blurRad="38100" dist="38100" dir="2700000" algn="tl">
                    <a:srgbClr val="000000">
                      <a:alpha val="43137"/>
                    </a:srgbClr>
                  </a:outerShdw>
                </a:effectLst>
              </a:rPr>
              <a:t>Self-destructive/Suicidal behavior (34%)</a:t>
            </a:r>
          </a:p>
          <a:p>
            <a:pPr lvl="1"/>
            <a:r>
              <a:rPr lang="en-US" sz="3200" b="1" dirty="0">
                <a:solidFill>
                  <a:schemeClr val="bg1"/>
                </a:solidFill>
                <a:effectLst>
                  <a:outerShdw blurRad="38100" dist="38100" dir="2700000" algn="tl">
                    <a:srgbClr val="000000">
                      <a:alpha val="43137"/>
                    </a:srgbClr>
                  </a:outerShdw>
                </a:effectLst>
              </a:rPr>
              <a:t>Sleep/Bedtime difficulties</a:t>
            </a:r>
          </a:p>
          <a:p>
            <a:pPr lvl="1"/>
            <a:r>
              <a:rPr lang="en-US" sz="3200" b="1" dirty="0">
                <a:solidFill>
                  <a:schemeClr val="bg1"/>
                </a:solidFill>
                <a:effectLst>
                  <a:outerShdw blurRad="38100" dist="38100" dir="2700000" algn="tl">
                    <a:srgbClr val="000000">
                      <a:alpha val="43137"/>
                    </a:srgbClr>
                  </a:outerShdw>
                </a:effectLst>
              </a:rPr>
              <a:t>Sexual acting out—especially in preschool and adolescent children</a:t>
            </a:r>
          </a:p>
          <a:p>
            <a:pPr lvl="1"/>
            <a:r>
              <a:rPr lang="en-US" sz="3200" b="1" dirty="0">
                <a:solidFill>
                  <a:schemeClr val="bg1"/>
                </a:solidFill>
                <a:effectLst>
                  <a:outerShdw blurRad="38100" dist="38100" dir="2700000" algn="tl">
                    <a:srgbClr val="000000">
                      <a:alpha val="43137"/>
                    </a:srgbClr>
                  </a:outerShdw>
                </a:effectLst>
              </a:rPr>
              <a:t>Fire setting</a:t>
            </a:r>
          </a:p>
          <a:p>
            <a:pPr lvl="1"/>
            <a:r>
              <a:rPr lang="en-US" sz="3200" b="1" dirty="0">
                <a:solidFill>
                  <a:schemeClr val="bg1"/>
                </a:solidFill>
                <a:effectLst>
                  <a:outerShdw blurRad="38100" dist="38100" dir="2700000" algn="tl">
                    <a:srgbClr val="000000">
                      <a:alpha val="43137"/>
                    </a:srgbClr>
                  </a:outerShdw>
                </a:effectLst>
              </a:rPr>
              <a:t>Running away</a:t>
            </a:r>
          </a:p>
          <a:p>
            <a:pPr lvl="1"/>
            <a:r>
              <a:rPr lang="en-US" sz="3200" b="1" dirty="0">
                <a:solidFill>
                  <a:schemeClr val="bg1"/>
                </a:solidFill>
                <a:effectLst>
                  <a:outerShdw blurRad="38100" dist="38100" dir="2700000" algn="tl">
                    <a:srgbClr val="000000">
                      <a:alpha val="43137"/>
                    </a:srgbClr>
                  </a:outerShdw>
                </a:effectLst>
              </a:rPr>
              <a:t>Concentration</a:t>
            </a:r>
          </a:p>
          <a:p>
            <a:pPr lvl="1"/>
            <a:r>
              <a:rPr lang="en-US" sz="3200" b="1" dirty="0">
                <a:solidFill>
                  <a:schemeClr val="bg1"/>
                </a:solidFill>
                <a:effectLst>
                  <a:outerShdw blurRad="38100" dist="38100" dir="2700000" algn="tl">
                    <a:srgbClr val="000000">
                      <a:alpha val="43137"/>
                    </a:srgbClr>
                  </a:outerShdw>
                </a:effectLst>
              </a:rPr>
              <a:t>Eating disorders among adolescents</a:t>
            </a:r>
          </a:p>
          <a:p>
            <a:pPr lvl="1"/>
            <a:r>
              <a:rPr lang="en-US" sz="3200" b="1" dirty="0">
                <a:solidFill>
                  <a:schemeClr val="bg1"/>
                </a:solidFill>
                <a:effectLst>
                  <a:outerShdw blurRad="38100" dist="38100" dir="2700000" algn="tl">
                    <a:srgbClr val="000000">
                      <a:alpha val="43137"/>
                    </a:srgbClr>
                  </a:outerShdw>
                </a:effectLst>
              </a:rPr>
              <a:t>Substance abuse</a:t>
            </a:r>
          </a:p>
          <a:p>
            <a:pPr lvl="1"/>
            <a:r>
              <a:rPr lang="en-US" sz="3200" b="1" dirty="0">
                <a:solidFill>
                  <a:schemeClr val="bg1"/>
                </a:solidFill>
                <a:effectLst>
                  <a:outerShdw blurRad="38100" dist="38100" dir="2700000" algn="tl">
                    <a:srgbClr val="000000">
                      <a:alpha val="43137"/>
                    </a:srgbClr>
                  </a:outerShdw>
                </a:effectLst>
              </a:rPr>
              <a:t>Anger</a:t>
            </a:r>
            <a:endParaRPr lang="en-US" sz="2800" b="1" dirty="0">
              <a:solidFill>
                <a:schemeClr val="bg1"/>
              </a:solidFill>
              <a:effectLst>
                <a:outerShdw blurRad="38100" dist="38100" dir="2700000" algn="tl">
                  <a:srgbClr val="000000">
                    <a:alpha val="43137"/>
                  </a:srgbClr>
                </a:outerShdw>
              </a:effectLst>
            </a:endParaRPr>
          </a:p>
          <a:p>
            <a:pPr lvl="1"/>
            <a:endParaRPr lang="en-US" dirty="0"/>
          </a:p>
          <a:p>
            <a:pPr lvl="1"/>
            <a:endParaRPr lang="en-US" dirty="0"/>
          </a:p>
        </p:txBody>
      </p:sp>
    </p:spTree>
    <p:extLst>
      <p:ext uri="{BB962C8B-B14F-4D97-AF65-F5344CB8AC3E}">
        <p14:creationId xmlns:p14="http://schemas.microsoft.com/office/powerpoint/2010/main" val="3283557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743" y="0"/>
            <a:ext cx="8229600" cy="1066800"/>
          </a:xfrm>
        </p:spPr>
        <p:txBody>
          <a:bodyPr/>
          <a:lstStyle/>
          <a:p>
            <a:r>
              <a:rPr lang="en-US" b="1" dirty="0">
                <a:solidFill>
                  <a:schemeClr val="bg1"/>
                </a:solidFill>
                <a:effectLst>
                  <a:outerShdw blurRad="38100" dist="38100" dir="2700000" algn="tl">
                    <a:srgbClr val="000000">
                      <a:alpha val="43137"/>
                    </a:srgbClr>
                  </a:outerShdw>
                </a:effectLst>
              </a:rPr>
              <a:t>Abuse Reactions</a:t>
            </a:r>
          </a:p>
        </p:txBody>
      </p:sp>
      <p:sp>
        <p:nvSpPr>
          <p:cNvPr id="3" name="Content Placeholder 2"/>
          <p:cNvSpPr>
            <a:spLocks noGrp="1"/>
          </p:cNvSpPr>
          <p:nvPr>
            <p:ph idx="1"/>
          </p:nvPr>
        </p:nvSpPr>
        <p:spPr>
          <a:xfrm>
            <a:off x="1538514" y="1371601"/>
            <a:ext cx="8672286" cy="4906964"/>
          </a:xfrm>
        </p:spPr>
        <p:txBody>
          <a:bodyPr>
            <a:normAutofit fontScale="92500" lnSpcReduction="10000"/>
          </a:bodyPr>
          <a:lstStyle/>
          <a:p>
            <a:pPr>
              <a:lnSpc>
                <a:spcPct val="90000"/>
              </a:lnSpc>
              <a:buNone/>
            </a:pPr>
            <a:r>
              <a:rPr lang="en-US" sz="3200" b="1" dirty="0">
                <a:solidFill>
                  <a:srgbClr val="7030A0"/>
                </a:solidFill>
                <a:effectLst>
                  <a:outerShdw blurRad="38100" dist="38100" dir="2700000" algn="tl">
                    <a:srgbClr val="000000">
                      <a:alpha val="43137"/>
                    </a:srgbClr>
                  </a:outerShdw>
                </a:effectLst>
              </a:rPr>
              <a:t>Trauma</a:t>
            </a:r>
          </a:p>
          <a:p>
            <a:pPr>
              <a:lnSpc>
                <a:spcPct val="90000"/>
              </a:lnSpc>
              <a:buNone/>
            </a:pPr>
            <a:r>
              <a:rPr lang="en-US" sz="3200" b="1" dirty="0">
                <a:effectLst>
                  <a:outerShdw blurRad="38100" dist="38100" dir="2700000" algn="tl">
                    <a:srgbClr val="000000">
                      <a:alpha val="43137"/>
                    </a:srgbClr>
                  </a:outerShdw>
                </a:effectLst>
              </a:rPr>
              <a:t>	</a:t>
            </a:r>
            <a:r>
              <a:rPr lang="en-US" sz="3200" b="1" dirty="0">
                <a:solidFill>
                  <a:srgbClr val="FF00FF"/>
                </a:solidFill>
                <a:effectLst>
                  <a:outerShdw blurRad="38100" dist="38100" dir="2700000" algn="tl">
                    <a:srgbClr val="000000">
                      <a:alpha val="43137"/>
                    </a:srgbClr>
                  </a:outerShdw>
                </a:effectLst>
              </a:rPr>
              <a:t>PTSD</a:t>
            </a:r>
          </a:p>
          <a:p>
            <a:pPr>
              <a:lnSpc>
                <a:spcPct val="90000"/>
              </a:lnSpc>
              <a:buNone/>
            </a:pPr>
            <a:r>
              <a:rPr lang="en-US" sz="3200" b="1" dirty="0">
                <a:solidFill>
                  <a:srgbClr val="FF00FF"/>
                </a:solidFill>
                <a:effectLst>
                  <a:outerShdw blurRad="38100" dist="38100" dir="2700000" algn="tl">
                    <a:srgbClr val="000000">
                      <a:alpha val="43137"/>
                    </a:srgbClr>
                  </a:outerShdw>
                </a:effectLst>
              </a:rPr>
              <a:t>	Dissociation</a:t>
            </a:r>
          </a:p>
          <a:p>
            <a:pPr>
              <a:lnSpc>
                <a:spcPct val="90000"/>
              </a:lnSpc>
              <a:buNone/>
            </a:pPr>
            <a:endParaRPr lang="en-US" sz="3200" b="1" dirty="0">
              <a:solidFill>
                <a:srgbClr val="FF00FF"/>
              </a:solidFill>
              <a:effectLst>
                <a:outerShdw blurRad="38100" dist="38100" dir="2700000" algn="tl">
                  <a:srgbClr val="000000">
                    <a:alpha val="43137"/>
                  </a:srgbClr>
                </a:outerShdw>
              </a:effectLst>
            </a:endParaRPr>
          </a:p>
          <a:p>
            <a:pPr>
              <a:lnSpc>
                <a:spcPct val="90000"/>
              </a:lnSpc>
              <a:buNone/>
            </a:pPr>
            <a:r>
              <a:rPr lang="en-US" sz="3200" b="1" dirty="0">
                <a:solidFill>
                  <a:srgbClr val="FF0000"/>
                </a:solidFill>
                <a:effectLst>
                  <a:outerShdw blurRad="38100" dist="38100" dir="2700000" algn="tl">
                    <a:srgbClr val="000000">
                      <a:alpha val="43137"/>
                    </a:srgbClr>
                  </a:outerShdw>
                </a:effectLst>
              </a:rPr>
              <a:t>Sexualized response</a:t>
            </a:r>
          </a:p>
          <a:p>
            <a:pPr>
              <a:lnSpc>
                <a:spcPct val="90000"/>
              </a:lnSpc>
              <a:buNone/>
            </a:pPr>
            <a:endParaRPr lang="en-US" sz="3200" b="1" dirty="0">
              <a:effectLst>
                <a:outerShdw blurRad="38100" dist="38100" dir="2700000" algn="tl">
                  <a:srgbClr val="000000">
                    <a:alpha val="43137"/>
                  </a:srgbClr>
                </a:outerShdw>
              </a:effectLst>
            </a:endParaRPr>
          </a:p>
          <a:p>
            <a:pPr>
              <a:lnSpc>
                <a:spcPct val="90000"/>
              </a:lnSpc>
              <a:buNone/>
            </a:pPr>
            <a:r>
              <a:rPr lang="en-US" sz="3200" b="1" dirty="0">
                <a:solidFill>
                  <a:schemeClr val="accent6">
                    <a:lumMod val="50000"/>
                  </a:schemeClr>
                </a:solidFill>
                <a:effectLst>
                  <a:outerShdw blurRad="38100" dist="38100" dir="2700000" algn="tl">
                    <a:srgbClr val="000000">
                      <a:alpha val="43137"/>
                    </a:srgbClr>
                  </a:outerShdw>
                </a:effectLst>
              </a:rPr>
              <a:t>Behavioral problems and negative affectivity</a:t>
            </a:r>
          </a:p>
          <a:p>
            <a:pPr>
              <a:lnSpc>
                <a:spcPct val="90000"/>
              </a:lnSpc>
              <a:buNone/>
            </a:pPr>
            <a:r>
              <a:rPr lang="en-US" sz="3200" b="1" dirty="0">
                <a:effectLst>
                  <a:outerShdw blurRad="38100" dist="38100" dir="2700000" algn="tl">
                    <a:srgbClr val="000000">
                      <a:alpha val="43137"/>
                    </a:srgbClr>
                  </a:outerShdw>
                </a:effectLst>
              </a:rPr>
              <a:t>	</a:t>
            </a:r>
            <a:r>
              <a:rPr lang="en-US" sz="3200" b="1" dirty="0">
                <a:solidFill>
                  <a:srgbClr val="92D050"/>
                </a:solidFill>
                <a:effectLst>
                  <a:outerShdw blurRad="38100" dist="38100" dir="2700000" algn="tl">
                    <a:srgbClr val="000000">
                      <a:alpha val="43137"/>
                    </a:srgbClr>
                  </a:outerShdw>
                </a:effectLst>
              </a:rPr>
              <a:t>Anxiety</a:t>
            </a:r>
          </a:p>
          <a:p>
            <a:pPr>
              <a:lnSpc>
                <a:spcPct val="90000"/>
              </a:lnSpc>
              <a:buNone/>
            </a:pPr>
            <a:r>
              <a:rPr lang="en-US" sz="3200" b="1" dirty="0">
                <a:effectLst>
                  <a:outerShdw blurRad="38100" dist="38100" dir="2700000" algn="tl">
                    <a:srgbClr val="000000">
                      <a:alpha val="43137"/>
                    </a:srgbClr>
                  </a:outerShdw>
                </a:effectLst>
              </a:rPr>
              <a:t>	</a:t>
            </a:r>
            <a:r>
              <a:rPr lang="en-US" sz="3200" b="1" dirty="0">
                <a:solidFill>
                  <a:srgbClr val="00B050"/>
                </a:solidFill>
                <a:effectLst>
                  <a:outerShdw blurRad="38100" dist="38100" dir="2700000" algn="tl">
                    <a:srgbClr val="000000">
                      <a:alpha val="43137"/>
                    </a:srgbClr>
                  </a:outerShdw>
                </a:effectLst>
              </a:rPr>
              <a:t>Depression</a:t>
            </a:r>
          </a:p>
          <a:p>
            <a:pPr>
              <a:lnSpc>
                <a:spcPct val="90000"/>
              </a:lnSpc>
              <a:buNone/>
            </a:pPr>
            <a:r>
              <a:rPr lang="en-US" sz="3200" b="1" dirty="0">
                <a:effectLst>
                  <a:outerShdw blurRad="38100" dist="38100" dir="2700000" algn="tl">
                    <a:srgbClr val="000000">
                      <a:alpha val="43137"/>
                    </a:srgbClr>
                  </a:outerShdw>
                </a:effectLst>
              </a:rPr>
              <a:t>	</a:t>
            </a:r>
            <a:r>
              <a:rPr lang="en-US" sz="3200" b="1" dirty="0">
                <a:solidFill>
                  <a:schemeClr val="accent6">
                    <a:lumMod val="60000"/>
                    <a:lumOff val="40000"/>
                  </a:schemeClr>
                </a:solidFill>
                <a:effectLst>
                  <a:outerShdw blurRad="38100" dist="38100" dir="2700000" algn="tl">
                    <a:srgbClr val="000000">
                      <a:alpha val="43137"/>
                    </a:srgbClr>
                  </a:outerShdw>
                </a:effectLst>
              </a:rPr>
              <a:t>Anger</a:t>
            </a:r>
          </a:p>
          <a:p>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9359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24543" y="359229"/>
            <a:ext cx="7772400" cy="701675"/>
          </a:xfrm>
        </p:spPr>
        <p:txBody>
          <a:bodyPr>
            <a:noAutofit/>
          </a:bodyPr>
          <a:lstStyle/>
          <a:p>
            <a:pPr>
              <a:defRPr/>
            </a:pPr>
            <a:r>
              <a:rPr lang="en-US" sz="7200" b="1" dirty="0">
                <a:solidFill>
                  <a:schemeClr val="bg1"/>
                </a:solidFill>
                <a:effectLst>
                  <a:outerShdw blurRad="38100" dist="38100" dir="2700000" algn="tl">
                    <a:srgbClr val="000000">
                      <a:alpha val="43137"/>
                    </a:srgbClr>
                  </a:outerShdw>
                </a:effectLst>
              </a:rPr>
              <a:t>PTSD Criteria</a:t>
            </a:r>
          </a:p>
        </p:txBody>
      </p:sp>
      <p:sp>
        <p:nvSpPr>
          <p:cNvPr id="121859" name="Rectangle 3"/>
          <p:cNvSpPr>
            <a:spLocks noGrp="1" noChangeArrowheads="1"/>
          </p:cNvSpPr>
          <p:nvPr>
            <p:ph idx="1"/>
          </p:nvPr>
        </p:nvSpPr>
        <p:spPr>
          <a:xfrm>
            <a:off x="0" y="1676399"/>
            <a:ext cx="12192000" cy="4956629"/>
          </a:xfrm>
        </p:spPr>
        <p:txBody>
          <a:bodyPr>
            <a:normAutofit/>
          </a:bodyPr>
          <a:lstStyle/>
          <a:p>
            <a:pPr marL="320040" indent="-320040">
              <a:buNone/>
              <a:tabLst>
                <a:tab pos="2582863" algn="l"/>
                <a:tab pos="3314700" algn="l"/>
                <a:tab pos="5257800" algn="l"/>
              </a:tabLst>
              <a:defRPr/>
            </a:pPr>
            <a:r>
              <a:rPr lang="en-US" sz="2000" b="1" dirty="0">
                <a:effectLst>
                  <a:outerShdw blurRad="38100" dist="38100" dir="2700000" algn="tl">
                    <a:srgbClr val="FFFFFF"/>
                  </a:outerShdw>
                </a:effectLst>
              </a:rPr>
              <a:t>	</a:t>
            </a:r>
            <a:r>
              <a:rPr lang="en-US" sz="3600" b="1" i="1" u="sng" dirty="0">
                <a:solidFill>
                  <a:srgbClr val="C00000"/>
                </a:solidFill>
                <a:effectLst>
                  <a:outerShdw blurRad="38100" dist="38100" dir="2700000" algn="tl">
                    <a:srgbClr val="000000">
                      <a:alpha val="43137"/>
                    </a:srgbClr>
                  </a:outerShdw>
                </a:effectLst>
              </a:rPr>
              <a:t>Arousal (</a:t>
            </a:r>
            <a:r>
              <a:rPr lang="en-US" sz="3600" b="1" i="1" dirty="0">
                <a:solidFill>
                  <a:srgbClr val="C00000"/>
                </a:solidFill>
                <a:effectLst>
                  <a:outerShdw blurRad="38100" dist="38100" dir="2700000" algn="tl">
                    <a:srgbClr val="000000">
                      <a:alpha val="43137"/>
                    </a:srgbClr>
                  </a:outerShdw>
                </a:effectLst>
              </a:rPr>
              <a:t>2)        </a:t>
            </a:r>
            <a:r>
              <a:rPr lang="en-US" sz="3600" b="1" i="1" u="sng" dirty="0">
                <a:solidFill>
                  <a:schemeClr val="bg1"/>
                </a:solidFill>
                <a:effectLst>
                  <a:outerShdw blurRad="38100" dist="38100" dir="2700000" algn="tl">
                    <a:srgbClr val="000000">
                      <a:alpha val="43137"/>
                    </a:srgbClr>
                  </a:outerShdw>
                </a:effectLst>
              </a:rPr>
              <a:t>Re-Experiencing (</a:t>
            </a:r>
            <a:r>
              <a:rPr lang="en-US" sz="3600" b="1" i="1" dirty="0">
                <a:solidFill>
                  <a:schemeClr val="bg1"/>
                </a:solidFill>
                <a:effectLst>
                  <a:outerShdw blurRad="38100" dist="38100" dir="2700000" algn="tl">
                    <a:srgbClr val="000000">
                      <a:alpha val="43137"/>
                    </a:srgbClr>
                  </a:outerShdw>
                </a:effectLst>
              </a:rPr>
              <a:t>1)</a:t>
            </a:r>
            <a:r>
              <a:rPr lang="en-US" sz="3600" b="1" dirty="0">
                <a:solidFill>
                  <a:schemeClr val="bg1"/>
                </a:solidFill>
                <a:effectLst>
                  <a:outerShdw blurRad="38100" dist="38100" dir="2700000" algn="tl">
                    <a:srgbClr val="000000">
                      <a:alpha val="43137"/>
                    </a:srgbClr>
                  </a:outerShdw>
                </a:effectLst>
              </a:rPr>
              <a:t>     </a:t>
            </a:r>
            <a:r>
              <a:rPr lang="en-US" sz="3600" b="1" i="1" u="sng" dirty="0">
                <a:solidFill>
                  <a:srgbClr val="00B050"/>
                </a:solidFill>
                <a:effectLst>
                  <a:outerShdw blurRad="38100" dist="38100" dir="2700000" algn="tl">
                    <a:srgbClr val="000000">
                      <a:alpha val="43137"/>
                    </a:srgbClr>
                  </a:outerShdw>
                </a:effectLst>
              </a:rPr>
              <a:t>Avoidant (3)</a:t>
            </a:r>
            <a:r>
              <a:rPr lang="en-US" sz="3600" b="1" dirty="0"/>
              <a:t/>
            </a:r>
            <a:br>
              <a:rPr lang="en-US" sz="3600" b="1" dirty="0"/>
            </a:br>
            <a:r>
              <a:rPr lang="en-US" sz="3600" b="1" dirty="0">
                <a:solidFill>
                  <a:srgbClr val="C00000"/>
                </a:solidFill>
              </a:rPr>
              <a:t>Sleep</a:t>
            </a:r>
            <a:r>
              <a:rPr lang="en-US" sz="3600" b="1" dirty="0"/>
              <a:t>	  	</a:t>
            </a:r>
            <a:r>
              <a:rPr lang="en-US" sz="3600" b="1" dirty="0">
                <a:solidFill>
                  <a:schemeClr val="bg1"/>
                </a:solidFill>
              </a:rPr>
              <a:t>Recollections</a:t>
            </a:r>
            <a:r>
              <a:rPr lang="en-US" sz="3600" b="1" dirty="0"/>
              <a:t>		</a:t>
            </a:r>
            <a:r>
              <a:rPr lang="en-US" sz="3600" b="1" dirty="0">
                <a:solidFill>
                  <a:srgbClr val="00B050"/>
                </a:solidFill>
              </a:rPr>
              <a:t>Thoughts/Feelings</a:t>
            </a:r>
            <a:r>
              <a:rPr lang="en-US" sz="3600" b="1" dirty="0"/>
              <a:t/>
            </a:r>
            <a:br>
              <a:rPr lang="en-US" sz="3600" b="1" dirty="0"/>
            </a:br>
            <a:r>
              <a:rPr lang="en-US" sz="3600" b="1" dirty="0">
                <a:solidFill>
                  <a:srgbClr val="C00000"/>
                </a:solidFill>
              </a:rPr>
              <a:t>Irritability</a:t>
            </a:r>
            <a:r>
              <a:rPr lang="en-US" sz="3600" b="1" dirty="0"/>
              <a:t>	  	</a:t>
            </a:r>
            <a:r>
              <a:rPr lang="en-US" sz="3600" b="1" dirty="0">
                <a:solidFill>
                  <a:schemeClr val="bg1"/>
                </a:solidFill>
              </a:rPr>
              <a:t>Dreams	</a:t>
            </a:r>
            <a:r>
              <a:rPr lang="en-US" sz="3600" b="1" dirty="0"/>
              <a:t>			</a:t>
            </a:r>
            <a:r>
              <a:rPr lang="en-US" sz="3600" b="1" dirty="0">
                <a:solidFill>
                  <a:srgbClr val="00B050"/>
                </a:solidFill>
              </a:rPr>
              <a:t>Activities</a:t>
            </a:r>
            <a:r>
              <a:rPr lang="en-US" sz="3600" b="1" dirty="0"/>
              <a:t/>
            </a:r>
            <a:br>
              <a:rPr lang="en-US" sz="3600" b="1" dirty="0"/>
            </a:br>
            <a:r>
              <a:rPr lang="en-US" sz="3600" b="1" dirty="0">
                <a:solidFill>
                  <a:srgbClr val="C00000"/>
                </a:solidFill>
              </a:rPr>
              <a:t>Concentration</a:t>
            </a:r>
            <a:r>
              <a:rPr lang="en-US" sz="3600" b="1" dirty="0"/>
              <a:t>	</a:t>
            </a:r>
            <a:r>
              <a:rPr lang="en-US" sz="3600" b="1" dirty="0">
                <a:solidFill>
                  <a:schemeClr val="bg1"/>
                </a:solidFill>
              </a:rPr>
              <a:t>Seems to Recur	</a:t>
            </a:r>
            <a:r>
              <a:rPr lang="en-US" sz="3600" b="1" dirty="0"/>
              <a:t>	</a:t>
            </a:r>
            <a:r>
              <a:rPr lang="en-US" sz="3600" b="1" dirty="0">
                <a:solidFill>
                  <a:srgbClr val="00B050"/>
                </a:solidFill>
              </a:rPr>
              <a:t>Memories</a:t>
            </a:r>
            <a:r>
              <a:rPr lang="en-US" sz="3600" b="1" dirty="0"/>
              <a:t/>
            </a:r>
            <a:br>
              <a:rPr lang="en-US" sz="3600" b="1" dirty="0"/>
            </a:br>
            <a:r>
              <a:rPr lang="en-US" sz="3600" b="1" dirty="0">
                <a:solidFill>
                  <a:srgbClr val="C00000"/>
                </a:solidFill>
              </a:rPr>
              <a:t>Hypervigilance</a:t>
            </a:r>
            <a:r>
              <a:rPr lang="en-US" sz="3600" b="1" dirty="0">
                <a:solidFill>
                  <a:srgbClr val="FFFF00"/>
                </a:solidFill>
              </a:rPr>
              <a:t>  </a:t>
            </a:r>
            <a:r>
              <a:rPr lang="en-US" sz="3600" b="1" dirty="0">
                <a:solidFill>
                  <a:schemeClr val="bg1"/>
                </a:solidFill>
              </a:rPr>
              <a:t>Symbols</a:t>
            </a:r>
            <a:r>
              <a:rPr lang="en-US" sz="3600" b="1" dirty="0"/>
              <a:t>				</a:t>
            </a:r>
            <a:r>
              <a:rPr lang="en-US" sz="3600" b="1" dirty="0">
                <a:solidFill>
                  <a:srgbClr val="00B050"/>
                </a:solidFill>
              </a:rPr>
              <a:t>Interests</a:t>
            </a:r>
            <a:r>
              <a:rPr lang="en-US" sz="3600" b="1" dirty="0"/>
              <a:t/>
            </a:r>
            <a:br>
              <a:rPr lang="en-US" sz="3600" b="1" dirty="0"/>
            </a:br>
            <a:r>
              <a:rPr lang="en-US" sz="3600" b="1" dirty="0">
                <a:solidFill>
                  <a:srgbClr val="C00000"/>
                </a:solidFill>
              </a:rPr>
              <a:t>Startle</a:t>
            </a:r>
            <a:r>
              <a:rPr lang="en-US" sz="3600" b="1" dirty="0"/>
              <a:t>						</a:t>
            </a:r>
            <a:r>
              <a:rPr lang="en-US" sz="3600" b="1" dirty="0">
                <a:solidFill>
                  <a:srgbClr val="00B050"/>
                </a:solidFill>
              </a:rPr>
              <a:t>Others</a:t>
            </a:r>
            <a:r>
              <a:rPr lang="en-US" sz="3600" b="1" dirty="0"/>
              <a:t/>
            </a:r>
            <a:br>
              <a:rPr lang="en-US" sz="3600" b="1" dirty="0"/>
            </a:br>
            <a:r>
              <a:rPr lang="en-US" sz="3600" b="1" dirty="0">
                <a:solidFill>
                  <a:srgbClr val="C00000"/>
                </a:solidFill>
              </a:rPr>
              <a:t>Physiologic</a:t>
            </a:r>
            <a:r>
              <a:rPr lang="en-US" sz="3600" b="1" dirty="0"/>
              <a:t>						</a:t>
            </a:r>
            <a:r>
              <a:rPr lang="en-US" sz="3600" b="1" dirty="0">
                <a:solidFill>
                  <a:srgbClr val="00B050"/>
                </a:solidFill>
              </a:rPr>
              <a:t>Affect</a:t>
            </a:r>
            <a:r>
              <a:rPr lang="en-US" sz="3600" b="1" dirty="0"/>
              <a:t/>
            </a:r>
            <a:br>
              <a:rPr lang="en-US" sz="3600" b="1" dirty="0"/>
            </a:br>
            <a:r>
              <a:rPr lang="en-US" sz="3600" b="1" dirty="0"/>
              <a:t>						</a:t>
            </a:r>
            <a:r>
              <a:rPr lang="en-US" sz="3600" b="1" dirty="0">
                <a:solidFill>
                  <a:srgbClr val="00B050"/>
                </a:solidFill>
              </a:rPr>
              <a:t>Future</a:t>
            </a:r>
            <a:endParaRPr lang="en-US" sz="2200" b="1" dirty="0">
              <a:solidFill>
                <a:srgbClr val="00B050"/>
              </a:solidFill>
            </a:endParaRPr>
          </a:p>
        </p:txBody>
      </p:sp>
    </p:spTree>
    <p:extLst>
      <p:ext uri="{BB962C8B-B14F-4D97-AF65-F5344CB8AC3E}">
        <p14:creationId xmlns:p14="http://schemas.microsoft.com/office/powerpoint/2010/main" val="1064371437"/>
      </p:ext>
    </p:extLst>
  </p:cSld>
  <p:clrMapOvr>
    <a:masterClrMapping/>
  </p:clrMapOvr>
  <p:transition xmlns:p14="http://schemas.microsoft.com/office/powerpoint/2010/mai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31800" y="315687"/>
            <a:ext cx="8915400" cy="701675"/>
          </a:xfrm>
        </p:spPr>
        <p:txBody>
          <a:bodyPr>
            <a:noAutofit/>
          </a:bodyPr>
          <a:lstStyle/>
          <a:p>
            <a:pPr>
              <a:defRPr/>
            </a:pPr>
            <a:r>
              <a:rPr lang="en-US" sz="7200" b="1" dirty="0">
                <a:solidFill>
                  <a:schemeClr val="bg1"/>
                </a:solidFill>
                <a:effectLst>
                  <a:outerShdw blurRad="38100" dist="38100" dir="2700000" algn="tl">
                    <a:srgbClr val="000000">
                      <a:alpha val="43137"/>
                    </a:srgbClr>
                  </a:outerShdw>
                </a:effectLst>
              </a:rPr>
              <a:t>PTSD Criteria—DSM-V</a:t>
            </a:r>
          </a:p>
        </p:txBody>
      </p:sp>
      <p:sp>
        <p:nvSpPr>
          <p:cNvPr id="121859" name="Rectangle 3"/>
          <p:cNvSpPr>
            <a:spLocks noGrp="1" noChangeArrowheads="1"/>
          </p:cNvSpPr>
          <p:nvPr>
            <p:ph idx="1"/>
          </p:nvPr>
        </p:nvSpPr>
        <p:spPr>
          <a:xfrm>
            <a:off x="431800" y="1393371"/>
            <a:ext cx="11455399" cy="5216979"/>
          </a:xfrm>
        </p:spPr>
        <p:txBody>
          <a:bodyPr>
            <a:normAutofit fontScale="92500" lnSpcReduction="20000"/>
          </a:bodyPr>
          <a:lstStyle/>
          <a:p>
            <a:pPr>
              <a:buNone/>
              <a:tabLst>
                <a:tab pos="2582863" algn="l"/>
                <a:tab pos="3314700" algn="l"/>
                <a:tab pos="5257800" algn="l"/>
              </a:tabLst>
              <a:defRPr/>
            </a:pPr>
            <a:r>
              <a:rPr lang="en-US" sz="2000" b="1" dirty="0">
                <a:effectLst>
                  <a:outerShdw blurRad="38100" dist="38100" dir="2700000" algn="tl">
                    <a:srgbClr val="FFFFFF"/>
                  </a:outerShdw>
                </a:effectLst>
              </a:rPr>
              <a:t>	</a:t>
            </a:r>
            <a:r>
              <a:rPr lang="en-US" sz="3300" b="1" i="1" u="sng" dirty="0">
                <a:solidFill>
                  <a:srgbClr val="00B0F0"/>
                </a:solidFill>
                <a:effectLst>
                  <a:outerShdw blurRad="38100" dist="38100" dir="2700000" algn="tl">
                    <a:srgbClr val="000000">
                      <a:alpha val="43137"/>
                    </a:srgbClr>
                  </a:outerShdw>
                </a:effectLst>
              </a:rPr>
              <a:t>Arousal (</a:t>
            </a:r>
            <a:r>
              <a:rPr lang="en-US" sz="3300" b="1" i="1" dirty="0">
                <a:solidFill>
                  <a:srgbClr val="00B0F0"/>
                </a:solidFill>
                <a:effectLst>
                  <a:outerShdw blurRad="38100" dist="38100" dir="2700000" algn="tl">
                    <a:srgbClr val="000000">
                      <a:alpha val="43137"/>
                    </a:srgbClr>
                  </a:outerShdw>
                </a:effectLst>
              </a:rPr>
              <a:t>2)        </a:t>
            </a:r>
            <a:r>
              <a:rPr lang="en-US" sz="3300" b="1" i="1" u="sng" dirty="0">
                <a:solidFill>
                  <a:schemeClr val="bg1"/>
                </a:solidFill>
                <a:effectLst>
                  <a:outerShdw blurRad="38100" dist="38100" dir="2700000" algn="tl">
                    <a:srgbClr val="000000">
                      <a:alpha val="43137"/>
                    </a:srgbClr>
                  </a:outerShdw>
                </a:effectLst>
              </a:rPr>
              <a:t>Re-Experiencing (</a:t>
            </a:r>
            <a:r>
              <a:rPr lang="en-US" sz="3300" b="1" i="1" dirty="0">
                <a:solidFill>
                  <a:schemeClr val="bg1"/>
                </a:solidFill>
                <a:effectLst>
                  <a:outerShdw blurRad="38100" dist="38100" dir="2700000" algn="tl">
                    <a:srgbClr val="000000">
                      <a:alpha val="43137"/>
                    </a:srgbClr>
                  </a:outerShdw>
                </a:effectLst>
              </a:rPr>
              <a:t>1)</a:t>
            </a:r>
            <a:r>
              <a:rPr lang="en-US" sz="3300" b="1" dirty="0">
                <a:solidFill>
                  <a:schemeClr val="bg1"/>
                </a:solidFill>
                <a:effectLst>
                  <a:outerShdw blurRad="38100" dist="38100" dir="2700000" algn="tl">
                    <a:srgbClr val="000000">
                      <a:alpha val="43137"/>
                    </a:srgbClr>
                  </a:outerShdw>
                </a:effectLst>
              </a:rPr>
              <a:t>     </a:t>
            </a:r>
            <a:r>
              <a:rPr lang="en-US" sz="3300" b="1" i="1" u="sng" dirty="0">
                <a:solidFill>
                  <a:srgbClr val="00B050"/>
                </a:solidFill>
                <a:effectLst>
                  <a:outerShdw blurRad="38100" dist="38100" dir="2700000" algn="tl">
                    <a:srgbClr val="000000">
                      <a:alpha val="43137"/>
                    </a:srgbClr>
                  </a:outerShdw>
                </a:effectLst>
              </a:rPr>
              <a:t>Avoidant (1)</a:t>
            </a:r>
            <a:r>
              <a:rPr lang="en-US" sz="3300" b="1" dirty="0"/>
              <a:t/>
            </a:r>
            <a:br>
              <a:rPr lang="en-US" sz="3300" b="1" dirty="0"/>
            </a:br>
            <a:r>
              <a:rPr lang="en-US" sz="3300" b="1" dirty="0">
                <a:solidFill>
                  <a:srgbClr val="00B0F0"/>
                </a:solidFill>
              </a:rPr>
              <a:t>Sleep</a:t>
            </a:r>
            <a:r>
              <a:rPr lang="en-US" sz="3300" b="1" dirty="0"/>
              <a:t>	  </a:t>
            </a:r>
            <a:r>
              <a:rPr lang="en-US" sz="3300" b="1" dirty="0">
                <a:solidFill>
                  <a:schemeClr val="bg1"/>
                </a:solidFill>
              </a:rPr>
              <a:t>Recollections	</a:t>
            </a:r>
            <a:r>
              <a:rPr lang="en-US" sz="3300" b="1" dirty="0"/>
              <a:t>		</a:t>
            </a:r>
            <a:r>
              <a:rPr lang="en-US" sz="3300" b="1" dirty="0">
                <a:solidFill>
                  <a:srgbClr val="00B050"/>
                </a:solidFill>
              </a:rPr>
              <a:t>Thoughts/Feelings</a:t>
            </a:r>
            <a:r>
              <a:rPr lang="en-US" sz="3300" b="1" dirty="0"/>
              <a:t/>
            </a:r>
            <a:br>
              <a:rPr lang="en-US" sz="3300" b="1" dirty="0"/>
            </a:br>
            <a:r>
              <a:rPr lang="en-US" sz="3300" b="1" dirty="0">
                <a:solidFill>
                  <a:srgbClr val="00B0F0"/>
                </a:solidFill>
              </a:rPr>
              <a:t>Irritability</a:t>
            </a:r>
            <a:r>
              <a:rPr lang="en-US" sz="3300" b="1" dirty="0"/>
              <a:t>	  </a:t>
            </a:r>
            <a:r>
              <a:rPr lang="en-US" sz="3300" b="1" dirty="0">
                <a:solidFill>
                  <a:schemeClr val="bg1"/>
                </a:solidFill>
              </a:rPr>
              <a:t>Dreams</a:t>
            </a:r>
            <a:r>
              <a:rPr lang="en-US" sz="3300" b="1" dirty="0"/>
              <a:t>			</a:t>
            </a:r>
            <a:r>
              <a:rPr lang="en-US" sz="3300" b="1" dirty="0">
                <a:solidFill>
                  <a:srgbClr val="00B050"/>
                </a:solidFill>
              </a:rPr>
              <a:t>Activities </a:t>
            </a:r>
            <a:r>
              <a:rPr lang="en-US" sz="3300" b="1" dirty="0">
                <a:solidFill>
                  <a:srgbClr val="FF0000"/>
                </a:solidFill>
              </a:rPr>
              <a:t>(External)</a:t>
            </a:r>
            <a:r>
              <a:rPr lang="en-US" sz="3300" b="1" dirty="0"/>
              <a:t/>
            </a:r>
            <a:br>
              <a:rPr lang="en-US" sz="3300" b="1" dirty="0"/>
            </a:br>
            <a:r>
              <a:rPr lang="en-US" sz="3300" b="1" dirty="0">
                <a:solidFill>
                  <a:srgbClr val="00B0F0"/>
                </a:solidFill>
              </a:rPr>
              <a:t>Concentration</a:t>
            </a:r>
            <a:r>
              <a:rPr lang="en-US" sz="3300" b="1" dirty="0"/>
              <a:t>	  </a:t>
            </a:r>
            <a:r>
              <a:rPr lang="en-US" sz="3300" b="1" dirty="0">
                <a:solidFill>
                  <a:srgbClr val="FF0000"/>
                </a:solidFill>
              </a:rPr>
              <a:t>Dissociative</a:t>
            </a:r>
            <a:r>
              <a:rPr lang="en-US" sz="3300" b="1" dirty="0">
                <a:solidFill>
                  <a:srgbClr val="7030A0"/>
                </a:solidFill>
              </a:rPr>
              <a:t>	</a:t>
            </a:r>
            <a:r>
              <a:rPr lang="en-US" sz="3300" b="1" dirty="0"/>
              <a:t>		</a:t>
            </a:r>
            <a:r>
              <a:rPr lang="en-US" sz="3300" b="1" i="1" u="sng" dirty="0">
                <a:solidFill>
                  <a:srgbClr val="FF0000"/>
                </a:solidFill>
              </a:rPr>
              <a:t>Cognitions/Moods</a:t>
            </a:r>
            <a:r>
              <a:rPr lang="en-US" b="1" i="1" u="sng" dirty="0">
                <a:solidFill>
                  <a:srgbClr val="FF0000"/>
                </a:solidFill>
              </a:rPr>
              <a:t>(3/2)</a:t>
            </a:r>
            <a:endParaRPr lang="en-US" b="1" dirty="0">
              <a:solidFill>
                <a:srgbClr val="FF0000"/>
              </a:solidFill>
            </a:endParaRPr>
          </a:p>
          <a:p>
            <a:pPr>
              <a:buNone/>
              <a:tabLst>
                <a:tab pos="2582863" algn="l"/>
                <a:tab pos="3314700" algn="l"/>
                <a:tab pos="5257800" algn="l"/>
              </a:tabLst>
              <a:defRPr/>
            </a:pPr>
            <a:r>
              <a:rPr lang="en-US" sz="3300" b="1" dirty="0">
                <a:solidFill>
                  <a:srgbClr val="00B050"/>
                </a:solidFill>
              </a:rPr>
              <a:t>			</a:t>
            </a:r>
            <a:r>
              <a:rPr lang="en-US" sz="3300" b="1" dirty="0">
                <a:solidFill>
                  <a:srgbClr val="FF0000"/>
                </a:solidFill>
              </a:rPr>
              <a:t>flashbacks			Dissociative amnesia</a:t>
            </a:r>
            <a:r>
              <a:rPr lang="en-US" sz="3300" b="1" dirty="0"/>
              <a:t/>
            </a:r>
            <a:br>
              <a:rPr lang="en-US" sz="3300" b="1" dirty="0"/>
            </a:br>
            <a:r>
              <a:rPr lang="en-US" sz="3300" b="1" dirty="0">
                <a:solidFill>
                  <a:srgbClr val="00B0F0"/>
                </a:solidFill>
              </a:rPr>
              <a:t>Hypervigilance </a:t>
            </a:r>
            <a:r>
              <a:rPr lang="en-US" sz="3300" b="1" dirty="0">
                <a:solidFill>
                  <a:srgbClr val="FFFF00"/>
                </a:solidFill>
              </a:rPr>
              <a:t> </a:t>
            </a:r>
            <a:r>
              <a:rPr lang="en-US" sz="3300" b="1" dirty="0">
                <a:solidFill>
                  <a:schemeClr val="bg1"/>
                </a:solidFill>
              </a:rPr>
              <a:t>Distress to symbols</a:t>
            </a:r>
            <a:r>
              <a:rPr lang="en-US" sz="3300" b="1" dirty="0">
                <a:solidFill>
                  <a:srgbClr val="FFFF00"/>
                </a:solidFill>
              </a:rPr>
              <a:t>	</a:t>
            </a:r>
            <a:r>
              <a:rPr lang="en-US" sz="3300" b="1" dirty="0">
                <a:solidFill>
                  <a:srgbClr val="FF0000"/>
                </a:solidFill>
              </a:rPr>
              <a:t>Negative self-expectations</a:t>
            </a:r>
          </a:p>
          <a:p>
            <a:pPr>
              <a:buNone/>
              <a:tabLst>
                <a:tab pos="2582863" algn="l"/>
                <a:tab pos="3314700" algn="l"/>
                <a:tab pos="5257800" algn="l"/>
              </a:tabLst>
              <a:defRPr/>
            </a:pPr>
            <a:r>
              <a:rPr lang="en-US" sz="3300" b="1" dirty="0">
                <a:solidFill>
                  <a:srgbClr val="00B050"/>
                </a:solidFill>
              </a:rPr>
              <a:t>	</a:t>
            </a:r>
            <a:r>
              <a:rPr lang="en-US" sz="3300" b="1" dirty="0"/>
              <a:t/>
            </a:r>
            <a:br>
              <a:rPr lang="en-US" sz="3300" b="1" dirty="0"/>
            </a:br>
            <a:r>
              <a:rPr lang="en-US" sz="3300" b="1" dirty="0">
                <a:solidFill>
                  <a:srgbClr val="00B0F0"/>
                </a:solidFill>
              </a:rPr>
              <a:t>Startle</a:t>
            </a:r>
            <a:r>
              <a:rPr lang="en-US" sz="3300" b="1" dirty="0"/>
              <a:t>	   </a:t>
            </a:r>
            <a:r>
              <a:rPr lang="en-US" sz="3300" b="1" dirty="0">
                <a:solidFill>
                  <a:schemeClr val="bg1"/>
                </a:solidFill>
              </a:rPr>
              <a:t>Physiologic</a:t>
            </a:r>
            <a:r>
              <a:rPr lang="en-US" sz="3300" b="1" dirty="0">
                <a:solidFill>
                  <a:srgbClr val="7030A0"/>
                </a:solidFill>
              </a:rPr>
              <a:t> </a:t>
            </a:r>
            <a:r>
              <a:rPr lang="en-US" sz="3300" b="1" dirty="0"/>
              <a:t>			</a:t>
            </a:r>
            <a:r>
              <a:rPr lang="en-US" sz="3300" b="1" dirty="0">
                <a:solidFill>
                  <a:srgbClr val="FF0000"/>
                </a:solidFill>
              </a:rPr>
              <a:t>Self-blame</a:t>
            </a:r>
            <a:r>
              <a:rPr lang="en-US" sz="3300" b="1" dirty="0"/>
              <a:t/>
            </a:r>
            <a:br>
              <a:rPr lang="en-US" sz="3300" b="1" dirty="0"/>
            </a:br>
            <a:r>
              <a:rPr lang="en-US" sz="3300" b="1" dirty="0">
                <a:solidFill>
                  <a:srgbClr val="FF0000"/>
                </a:solidFill>
              </a:rPr>
              <a:t>Reckless or</a:t>
            </a:r>
            <a:r>
              <a:rPr lang="en-US" sz="3300" b="1" dirty="0"/>
              <a:t>					</a:t>
            </a:r>
            <a:r>
              <a:rPr lang="en-US" sz="3300" b="1" dirty="0">
                <a:solidFill>
                  <a:srgbClr val="FF0000"/>
                </a:solidFill>
              </a:rPr>
              <a:t>Pervasive horror, fear</a:t>
            </a:r>
            <a:r>
              <a:rPr lang="en-US" sz="3300" b="1" dirty="0"/>
              <a:t/>
            </a:r>
            <a:br>
              <a:rPr lang="en-US" sz="3300" b="1" dirty="0"/>
            </a:br>
            <a:r>
              <a:rPr lang="en-US" sz="3300" b="1" dirty="0"/>
              <a:t>   </a:t>
            </a:r>
            <a:r>
              <a:rPr lang="en-US" sz="3300" b="1" dirty="0">
                <a:solidFill>
                  <a:srgbClr val="FF0000"/>
                </a:solidFill>
              </a:rPr>
              <a:t>self-destructive</a:t>
            </a:r>
            <a:r>
              <a:rPr lang="en-US" sz="3300" b="1" dirty="0"/>
              <a:t>				</a:t>
            </a:r>
            <a:r>
              <a:rPr lang="en-US" sz="3300" b="1" dirty="0">
                <a:solidFill>
                  <a:srgbClr val="00B050"/>
                </a:solidFill>
              </a:rPr>
              <a:t>Interests</a:t>
            </a:r>
          </a:p>
          <a:p>
            <a:pPr>
              <a:buNone/>
              <a:tabLst>
                <a:tab pos="2582863" algn="l"/>
                <a:tab pos="3314700" algn="l"/>
                <a:tab pos="5257800" algn="l"/>
              </a:tabLst>
              <a:defRPr/>
            </a:pPr>
            <a:r>
              <a:rPr lang="en-US" sz="3300" b="1" dirty="0">
                <a:solidFill>
                  <a:srgbClr val="00B050"/>
                </a:solidFill>
              </a:rPr>
              <a:t>						Detachment/Others</a:t>
            </a:r>
          </a:p>
          <a:p>
            <a:pPr>
              <a:buNone/>
              <a:tabLst>
                <a:tab pos="2582863" algn="l"/>
                <a:tab pos="3314700" algn="l"/>
                <a:tab pos="5257800" algn="l"/>
              </a:tabLst>
              <a:defRPr/>
            </a:pPr>
            <a:r>
              <a:rPr lang="en-US" sz="3300" b="1" dirty="0"/>
              <a:t>						</a:t>
            </a:r>
            <a:r>
              <a:rPr lang="en-US" sz="3300" b="1" dirty="0">
                <a:solidFill>
                  <a:srgbClr val="00B050"/>
                </a:solidFill>
              </a:rPr>
              <a:t>Restricted Affect</a:t>
            </a:r>
            <a:r>
              <a:rPr lang="en-US" sz="3300" b="1" dirty="0"/>
              <a:t>	</a:t>
            </a:r>
          </a:p>
          <a:p>
            <a:pPr>
              <a:buNone/>
              <a:tabLst>
                <a:tab pos="2582863" algn="l"/>
                <a:tab pos="3314700" algn="l"/>
                <a:tab pos="5257800" algn="l"/>
              </a:tabLst>
              <a:defRPr/>
            </a:pPr>
            <a:r>
              <a:rPr lang="en-US" sz="3300" b="1" dirty="0">
                <a:solidFill>
                  <a:srgbClr val="00B050"/>
                </a:solidFill>
              </a:rPr>
              <a:t>						Future</a:t>
            </a:r>
          </a:p>
        </p:txBody>
      </p:sp>
      <p:sp>
        <p:nvSpPr>
          <p:cNvPr id="4" name="Rectangle 3"/>
          <p:cNvSpPr/>
          <p:nvPr/>
        </p:nvSpPr>
        <p:spPr>
          <a:xfrm>
            <a:off x="0" y="5780782"/>
            <a:ext cx="4911152" cy="107721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See the work of Scheeringa,</a:t>
            </a:r>
          </a:p>
          <a:p>
            <a:pPr algn="ctr"/>
            <a:r>
              <a:rPr 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Zeanah, &amp; Cohen, 2010</a:t>
            </a:r>
          </a:p>
        </p:txBody>
      </p:sp>
    </p:spTree>
    <p:extLst>
      <p:ext uri="{BB962C8B-B14F-4D97-AF65-F5344CB8AC3E}">
        <p14:creationId xmlns:p14="http://schemas.microsoft.com/office/powerpoint/2010/main" val="1250781991"/>
      </p:ext>
    </p:extLst>
  </p:cSld>
  <p:clrMapOvr>
    <a:masterClrMapping/>
  </p:clrMapOvr>
  <p:transition xmlns:p14="http://schemas.microsoft.com/office/powerpoint/2010/mai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extLst>
              <p:ext uri="{D42A27DB-BD31-4B8C-83A1-F6EECF244321}">
                <p14:modId xmlns:p14="http://schemas.microsoft.com/office/powerpoint/2010/main" val="1954578858"/>
              </p:ext>
            </p:extLst>
          </p:nvPr>
        </p:nvGraphicFramePr>
        <p:xfrm>
          <a:off x="-860667" y="555171"/>
          <a:ext cx="13052668" cy="6019800"/>
        </p:xfrm>
        <a:graphic>
          <a:graphicData uri="http://schemas.openxmlformats.org/presentationml/2006/ole">
            <mc:AlternateContent xmlns:mc="http://schemas.openxmlformats.org/markup-compatibility/2006">
              <mc:Choice xmlns:v="urn:schemas-microsoft-com:vml" Requires="v">
                <p:oleObj spid="_x0000_s1033" name="Worksheet" r:id="rId4" imgW="11411124" imgH="4943551" progId="Excel.Sheet.8">
                  <p:embed/>
                </p:oleObj>
              </mc:Choice>
              <mc:Fallback>
                <p:oleObj name="Worksheet" r:id="rId4" imgW="11411124" imgH="4943551" progId="Excel.Sheet.8">
                  <p:embed/>
                  <p:pic>
                    <p:nvPicPr>
                      <p:cNvPr id="10242" name="Object 2"/>
                      <p:cNvPicPr>
                        <a:picLocks noChangeAspect="1" noChangeArrowheads="1"/>
                      </p:cNvPicPr>
                      <p:nvPr/>
                    </p:nvPicPr>
                    <p:blipFill>
                      <a:blip r:embed="rId5"/>
                      <a:srcRect/>
                      <a:stretch>
                        <a:fillRect/>
                      </a:stretch>
                    </p:blipFill>
                    <p:spPr bwMode="auto">
                      <a:xfrm>
                        <a:off x="-860667" y="555171"/>
                        <a:ext cx="13052668" cy="60198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294843796"/>
      </p:ext>
    </p:extLst>
  </p:cSld>
  <p:clrMapOvr>
    <a:masterClrMapping/>
  </p:clrMapOvr>
  <p:transition xmlns:p14="http://schemas.microsoft.com/office/powerpoint/2010/mai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3889563630"/>
              </p:ext>
            </p:extLst>
          </p:nvPr>
        </p:nvGraphicFramePr>
        <p:xfrm>
          <a:off x="350838" y="134938"/>
          <a:ext cx="11671300" cy="5300662"/>
        </p:xfrm>
        <a:graphic>
          <a:graphicData uri="http://schemas.openxmlformats.org/presentationml/2006/ole">
            <mc:AlternateContent xmlns:mc="http://schemas.openxmlformats.org/markup-compatibility/2006">
              <mc:Choice xmlns:v="urn:schemas-microsoft-com:vml" Requires="v">
                <p:oleObj spid="_x0000_s2057" name="Worksheet" r:id="rId4" imgW="11506129" imgH="5143500" progId="Excel.Sheet.8">
                  <p:embed/>
                </p:oleObj>
              </mc:Choice>
              <mc:Fallback>
                <p:oleObj name="Worksheet" r:id="rId4" imgW="11506129" imgH="5143500" progId="Excel.Sheet.8">
                  <p:embed/>
                  <p:pic>
                    <p:nvPicPr>
                      <p:cNvPr id="11266" name="Object 2"/>
                      <p:cNvPicPr>
                        <a:picLocks noChangeAspect="1" noChangeArrowheads="1"/>
                      </p:cNvPicPr>
                      <p:nvPr/>
                    </p:nvPicPr>
                    <p:blipFill>
                      <a:blip r:embed="rId5"/>
                      <a:srcRect/>
                      <a:stretch>
                        <a:fillRect/>
                      </a:stretch>
                    </p:blipFill>
                    <p:spPr bwMode="auto">
                      <a:xfrm>
                        <a:off x="350838" y="134938"/>
                        <a:ext cx="11671300" cy="530066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35515150"/>
      </p:ext>
    </p:extLst>
  </p:cSld>
  <p:clrMapOvr>
    <a:masterClrMapping/>
  </p:clrMapOvr>
  <p:transition xmlns:p14="http://schemas.microsoft.com/office/powerpoint/2010/mai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96" y="128864"/>
            <a:ext cx="10515600" cy="1325563"/>
          </a:xfrm>
        </p:spPr>
        <p:txBody>
          <a:bodyPr>
            <a:normAutofit/>
          </a:bodyPr>
          <a:lstStyle/>
          <a:p>
            <a:r>
              <a:rPr lang="en-US" b="1" dirty="0">
                <a:solidFill>
                  <a:schemeClr val="bg1"/>
                </a:solidFill>
                <a:effectLst>
                  <a:outerShdw blurRad="38100" dist="38100" dir="2700000" algn="tl">
                    <a:srgbClr val="000000">
                      <a:alpha val="43137"/>
                    </a:srgbClr>
                  </a:outerShdw>
                </a:effectLst>
              </a:rPr>
              <a:t>2017 NCA Standards</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Mental Health--C</a:t>
            </a:r>
          </a:p>
        </p:txBody>
      </p:sp>
      <p:sp>
        <p:nvSpPr>
          <p:cNvPr id="3" name="Content Placeholder 2"/>
          <p:cNvSpPr>
            <a:spLocks noGrp="1"/>
          </p:cNvSpPr>
          <p:nvPr>
            <p:ph idx="1"/>
          </p:nvPr>
        </p:nvSpPr>
        <p:spPr>
          <a:xfrm>
            <a:off x="831396" y="1570075"/>
            <a:ext cx="8991600" cy="5181599"/>
          </a:xfrm>
        </p:spPr>
        <p:txBody>
          <a:bodyPr>
            <a:normAutofit fontScale="77500" lnSpcReduction="20000"/>
          </a:bodyPr>
          <a:lstStyle/>
          <a:p>
            <a:pPr marL="385763" indent="-385763">
              <a:buAutoNum type="alphaUcPeriod" startAt="3"/>
            </a:pPr>
            <a:r>
              <a:rPr lang="en-US" sz="4100" dirty="0">
                <a:solidFill>
                  <a:schemeClr val="bg1"/>
                </a:solidFill>
              </a:rPr>
              <a:t>Evidence-supported trauma-focused mental health services for the child client are consistently available and include:</a:t>
            </a:r>
          </a:p>
          <a:p>
            <a:pPr marL="728663" lvl="1" indent="-385763">
              <a:buAutoNum type="alphaLcPeriod"/>
            </a:pPr>
            <a:r>
              <a:rPr lang="en-US" sz="3100" b="1" dirty="0">
                <a:solidFill>
                  <a:srgbClr val="00B0F0"/>
                </a:solidFill>
                <a:effectLst>
                  <a:outerShdw blurRad="38100" dist="38100" dir="2700000" algn="tl">
                    <a:srgbClr val="000000">
                      <a:alpha val="43137"/>
                    </a:srgbClr>
                  </a:outerShdw>
                </a:effectLst>
              </a:rPr>
              <a:t>Trauma-specific</a:t>
            </a:r>
            <a:r>
              <a:rPr lang="en-US" sz="3100" dirty="0"/>
              <a:t> </a:t>
            </a:r>
            <a:r>
              <a:rPr lang="en-US" sz="3100" dirty="0">
                <a:solidFill>
                  <a:schemeClr val="bg1"/>
                </a:solidFill>
              </a:rPr>
              <a:t>assessment including </a:t>
            </a:r>
            <a:r>
              <a:rPr lang="en-US" sz="3100" b="1" dirty="0">
                <a:solidFill>
                  <a:srgbClr val="00B0F0"/>
                </a:solidFill>
                <a:effectLst>
                  <a:outerShdw blurRad="38100" dist="38100" dir="2700000" algn="tl">
                    <a:srgbClr val="000000">
                      <a:alpha val="43137"/>
                    </a:srgbClr>
                  </a:outerShdw>
                </a:effectLst>
              </a:rPr>
              <a:t>traumatic events </a:t>
            </a:r>
            <a:r>
              <a:rPr lang="en-US" sz="3100" dirty="0">
                <a:solidFill>
                  <a:schemeClr val="bg1"/>
                </a:solidFill>
              </a:rPr>
              <a:t>and</a:t>
            </a:r>
            <a:r>
              <a:rPr lang="en-US" sz="3100" dirty="0"/>
              <a:t> </a:t>
            </a:r>
            <a:r>
              <a:rPr lang="en-US" sz="3100" b="1" dirty="0">
                <a:solidFill>
                  <a:srgbClr val="00B0F0"/>
                </a:solidFill>
                <a:effectLst>
                  <a:outerShdw blurRad="38100" dist="38100" dir="2700000" algn="tl">
                    <a:srgbClr val="000000">
                      <a:alpha val="43137"/>
                    </a:srgbClr>
                  </a:outerShdw>
                </a:effectLst>
              </a:rPr>
              <a:t>abuse-</a:t>
            </a:r>
          </a:p>
          <a:p>
            <a:pPr marL="342900" lvl="1" indent="0">
              <a:buNone/>
            </a:pPr>
            <a:r>
              <a:rPr lang="en-US" sz="3100" b="1" dirty="0">
                <a:solidFill>
                  <a:srgbClr val="00B0F0"/>
                </a:solidFill>
                <a:effectLst>
                  <a:outerShdw blurRad="38100" dist="38100" dir="2700000" algn="tl">
                    <a:srgbClr val="000000">
                      <a:alpha val="43137"/>
                    </a:srgbClr>
                  </a:outerShdw>
                </a:effectLst>
              </a:rPr>
              <a:t>       related trauma symptoms</a:t>
            </a:r>
            <a:r>
              <a:rPr lang="en-US" sz="3100" dirty="0"/>
              <a:t>,</a:t>
            </a:r>
          </a:p>
          <a:p>
            <a:pPr marL="728663" lvl="1" indent="-385763">
              <a:buAutoNum type="alphaLcPeriod" startAt="2"/>
            </a:pPr>
            <a:r>
              <a:rPr lang="en-US" sz="3100" dirty="0">
                <a:solidFill>
                  <a:schemeClr val="bg1"/>
                </a:solidFill>
              </a:rPr>
              <a:t>Use of </a:t>
            </a:r>
            <a:r>
              <a:rPr lang="en-US" sz="3100" b="1" dirty="0">
                <a:solidFill>
                  <a:srgbClr val="00B0F0"/>
                </a:solidFill>
                <a:effectLst>
                  <a:outerShdw blurRad="38100" dist="38100" dir="2700000" algn="tl">
                    <a:srgbClr val="000000">
                      <a:alpha val="43137"/>
                    </a:srgbClr>
                  </a:outerShdw>
                </a:effectLst>
              </a:rPr>
              <a:t>standardized</a:t>
            </a:r>
            <a:r>
              <a:rPr lang="en-US" sz="3100" dirty="0"/>
              <a:t> </a:t>
            </a:r>
            <a:r>
              <a:rPr lang="en-US" sz="3100" dirty="0">
                <a:solidFill>
                  <a:schemeClr val="bg1"/>
                </a:solidFill>
              </a:rPr>
              <a:t>assessment measures initially to inform treatment,    </a:t>
            </a:r>
          </a:p>
          <a:p>
            <a:pPr marL="342900" lvl="1" indent="0">
              <a:buNone/>
            </a:pPr>
            <a:r>
              <a:rPr lang="en-US" sz="3100" dirty="0">
                <a:solidFill>
                  <a:schemeClr val="bg1"/>
                </a:solidFill>
              </a:rPr>
              <a:t>       and periodically to assess progress and outcome,</a:t>
            </a:r>
          </a:p>
          <a:p>
            <a:pPr marL="728663" lvl="1" indent="-385763">
              <a:buAutoNum type="alphaLcPeriod" startAt="3"/>
            </a:pPr>
            <a:r>
              <a:rPr lang="en-US" sz="3100" dirty="0">
                <a:solidFill>
                  <a:schemeClr val="bg1"/>
                </a:solidFill>
              </a:rPr>
              <a:t>Individualized treatment plan </a:t>
            </a:r>
            <a:r>
              <a:rPr lang="en-US" sz="3100" b="1" dirty="0">
                <a:solidFill>
                  <a:srgbClr val="FF0000"/>
                </a:solidFill>
                <a:effectLst>
                  <a:outerShdw blurRad="38100" dist="38100" dir="2700000" algn="tl">
                    <a:srgbClr val="000000">
                      <a:alpha val="43137"/>
                    </a:srgbClr>
                  </a:outerShdw>
                </a:effectLst>
              </a:rPr>
              <a:t>based on assessments </a:t>
            </a:r>
            <a:r>
              <a:rPr lang="en-US" sz="3100" dirty="0">
                <a:solidFill>
                  <a:schemeClr val="bg1"/>
                </a:solidFill>
              </a:rPr>
              <a:t>that are </a:t>
            </a:r>
          </a:p>
          <a:p>
            <a:pPr marL="342900" lvl="1" indent="0">
              <a:buNone/>
            </a:pPr>
            <a:r>
              <a:rPr lang="en-US" sz="3100" dirty="0"/>
              <a:t>       </a:t>
            </a:r>
            <a:r>
              <a:rPr lang="en-US" sz="3100" b="1" dirty="0">
                <a:solidFill>
                  <a:srgbClr val="FF0000"/>
                </a:solidFill>
                <a:effectLst>
                  <a:outerShdw blurRad="38100" dist="38100" dir="2700000" algn="tl">
                    <a:srgbClr val="000000">
                      <a:alpha val="43137"/>
                    </a:srgbClr>
                  </a:outerShdw>
                </a:effectLst>
              </a:rPr>
              <a:t>periodically re-assessed</a:t>
            </a:r>
            <a:r>
              <a:rPr lang="en-US" sz="3100" dirty="0">
                <a:solidFill>
                  <a:schemeClr val="bg1"/>
                </a:solidFill>
              </a:rPr>
              <a:t>,</a:t>
            </a:r>
          </a:p>
          <a:p>
            <a:pPr marL="728663" lvl="1" indent="-385763">
              <a:buAutoNum type="alphaLcPeriod" startAt="4"/>
            </a:pPr>
            <a:r>
              <a:rPr lang="en-US" sz="3100" dirty="0">
                <a:solidFill>
                  <a:schemeClr val="bg1"/>
                </a:solidFill>
              </a:rPr>
              <a:t>Individualized evidence supported treatment appropriate for the child </a:t>
            </a:r>
          </a:p>
          <a:p>
            <a:pPr marL="342900" lvl="1" indent="0">
              <a:buNone/>
            </a:pPr>
            <a:r>
              <a:rPr lang="en-US" sz="3100" dirty="0">
                <a:solidFill>
                  <a:schemeClr val="bg1"/>
                </a:solidFill>
              </a:rPr>
              <a:t>       clients and other family members ,</a:t>
            </a:r>
          </a:p>
          <a:p>
            <a:pPr marL="342900" lvl="1" indent="0">
              <a:buNone/>
            </a:pPr>
            <a:r>
              <a:rPr lang="en-US" sz="3100" dirty="0">
                <a:solidFill>
                  <a:schemeClr val="bg1"/>
                </a:solidFill>
              </a:rPr>
              <a:t>e.  Child and caregiver </a:t>
            </a:r>
            <a:r>
              <a:rPr lang="en-US" sz="3100" b="1" dirty="0">
                <a:solidFill>
                  <a:srgbClr val="FF0000"/>
                </a:solidFill>
                <a:effectLst>
                  <a:outerShdw blurRad="38100" dist="38100" dir="2700000" algn="tl">
                    <a:srgbClr val="000000">
                      <a:alpha val="43137"/>
                    </a:srgbClr>
                  </a:outerShdw>
                </a:effectLst>
              </a:rPr>
              <a:t>engagement</a:t>
            </a:r>
            <a:r>
              <a:rPr lang="en-US" sz="3100" dirty="0"/>
              <a:t> </a:t>
            </a:r>
            <a:r>
              <a:rPr lang="en-US" sz="3100" dirty="0">
                <a:solidFill>
                  <a:schemeClr val="bg1"/>
                </a:solidFill>
              </a:rPr>
              <a:t>in treatment,</a:t>
            </a:r>
          </a:p>
          <a:p>
            <a:pPr marL="342900" lvl="1" indent="0">
              <a:buNone/>
            </a:pPr>
            <a:r>
              <a:rPr lang="en-US" sz="3100" dirty="0">
                <a:solidFill>
                  <a:schemeClr val="bg1"/>
                </a:solidFill>
              </a:rPr>
              <a:t>f.   Referral to other community services as needed.</a:t>
            </a:r>
          </a:p>
          <a:p>
            <a:endParaRPr lang="en-US" dirty="0"/>
          </a:p>
        </p:txBody>
      </p:sp>
      <p:pic>
        <p:nvPicPr>
          <p:cNvPr id="5" name="Picture 4"/>
          <p:cNvPicPr>
            <a:picLocks noChangeAspect="1"/>
          </p:cNvPicPr>
          <p:nvPr/>
        </p:nvPicPr>
        <p:blipFill rotWithShape="1">
          <a:blip r:embed="rId2"/>
          <a:srcRect l="32917" t="12308" r="31250" b="1538"/>
          <a:stretch/>
        </p:blipFill>
        <p:spPr>
          <a:xfrm>
            <a:off x="9822996" y="2094460"/>
            <a:ext cx="2024270" cy="2729331"/>
          </a:xfrm>
          <a:prstGeom prst="rect">
            <a:avLst/>
          </a:prstGeom>
          <a:ln>
            <a:solidFill>
              <a:schemeClr val="tx1"/>
            </a:solidFill>
          </a:ln>
        </p:spPr>
      </p:pic>
    </p:spTree>
    <p:extLst>
      <p:ext uri="{BB962C8B-B14F-4D97-AF65-F5344CB8AC3E}">
        <p14:creationId xmlns:p14="http://schemas.microsoft.com/office/powerpoint/2010/main" val="254808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682440" y="228600"/>
            <a:ext cx="8637588" cy="762000"/>
          </a:xfrm>
        </p:spPr>
        <p:txBody>
          <a:bodyPr vert="horz" lIns="92075" tIns="46038" rIns="92075" bIns="46038" rtlCol="0" anchor="ctr">
            <a:noAutofit/>
          </a:bodyPr>
          <a:lstStyle/>
          <a:p>
            <a:pPr>
              <a:defRPr/>
            </a:pPr>
            <a:r>
              <a:rPr lang="en-US" b="1" dirty="0">
                <a:solidFill>
                  <a:schemeClr val="bg1"/>
                </a:solidFill>
                <a:effectLst>
                  <a:outerShdw blurRad="38100" dist="38100" dir="2700000" algn="tl">
                    <a:srgbClr val="000000">
                      <a:alpha val="43137"/>
                    </a:srgbClr>
                  </a:outerShdw>
                </a:effectLst>
              </a:rPr>
              <a:t>DSM-IV Criteria for PTSD</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by DICA Parent Report*</a:t>
            </a:r>
          </a:p>
        </p:txBody>
      </p:sp>
      <p:sp>
        <p:nvSpPr>
          <p:cNvPr id="119811" name="Rectangle 3"/>
          <p:cNvSpPr>
            <a:spLocks noGrp="1" noChangeArrowheads="1"/>
          </p:cNvSpPr>
          <p:nvPr>
            <p:ph idx="1"/>
          </p:nvPr>
        </p:nvSpPr>
        <p:spPr/>
        <p:txBody>
          <a:bodyPr vert="horz" lIns="92075" tIns="46038" rIns="92075" bIns="46038" rtlCol="0">
            <a:normAutofit/>
          </a:bodyPr>
          <a:lstStyle/>
          <a:p>
            <a:pPr>
              <a:buFont typeface="Wingdings" pitchFamily="2" charset="2"/>
              <a:buNone/>
            </a:pPr>
            <a:r>
              <a:rPr lang="en-US" u="sng" dirty="0">
                <a:solidFill>
                  <a:schemeClr val="bg1"/>
                </a:solidFill>
              </a:rPr>
              <a:t>Category			Percent</a:t>
            </a:r>
          </a:p>
          <a:p>
            <a:pPr>
              <a:buFont typeface="Wingdings" pitchFamily="2" charset="2"/>
              <a:buNone/>
            </a:pPr>
            <a:r>
              <a:rPr lang="en-US" dirty="0">
                <a:solidFill>
                  <a:schemeClr val="bg1"/>
                </a:solidFill>
              </a:rPr>
              <a:t>Arousal			89%</a:t>
            </a:r>
          </a:p>
          <a:p>
            <a:pPr>
              <a:buFont typeface="Wingdings" pitchFamily="2" charset="2"/>
              <a:buNone/>
            </a:pPr>
            <a:r>
              <a:rPr lang="en-US" dirty="0">
                <a:solidFill>
                  <a:schemeClr val="bg1"/>
                </a:solidFill>
              </a:rPr>
              <a:t>Re-experiencing		84%</a:t>
            </a:r>
          </a:p>
          <a:p>
            <a:pPr>
              <a:buFont typeface="Wingdings" pitchFamily="2" charset="2"/>
              <a:buNone/>
            </a:pPr>
            <a:r>
              <a:rPr lang="en-US" dirty="0">
                <a:solidFill>
                  <a:schemeClr val="bg1"/>
                </a:solidFill>
              </a:rPr>
              <a:t>Avoidance			53%</a:t>
            </a:r>
          </a:p>
          <a:p>
            <a:pPr>
              <a:buFont typeface="Wingdings" pitchFamily="2" charset="2"/>
              <a:buNone/>
            </a:pPr>
            <a:r>
              <a:rPr lang="en-US" dirty="0">
                <a:solidFill>
                  <a:schemeClr val="bg1"/>
                </a:solidFill>
              </a:rPr>
              <a:t>Full Diagnosis		47%</a:t>
            </a:r>
          </a:p>
          <a:p>
            <a:pPr>
              <a:buFont typeface="Wingdings" pitchFamily="2" charset="2"/>
              <a:buNone/>
            </a:pPr>
            <a:endParaRPr lang="en-US" dirty="0"/>
          </a:p>
          <a:p>
            <a:pPr>
              <a:buFont typeface="Wingdings" pitchFamily="2" charset="2"/>
              <a:buNone/>
            </a:pPr>
            <a:r>
              <a:rPr lang="en-US" dirty="0">
                <a:solidFill>
                  <a:schemeClr val="bg1"/>
                </a:solidFill>
              </a:rPr>
              <a:t>*</a:t>
            </a:r>
            <a:r>
              <a:rPr lang="en-US" dirty="0" err="1">
                <a:solidFill>
                  <a:schemeClr val="bg1"/>
                </a:solidFill>
              </a:rPr>
              <a:t>Pollio</a:t>
            </a:r>
            <a:r>
              <a:rPr lang="en-US" dirty="0">
                <a:solidFill>
                  <a:schemeClr val="bg1"/>
                </a:solidFill>
              </a:rPr>
              <a:t> (2002): 57 sexually abused children</a:t>
            </a:r>
          </a:p>
        </p:txBody>
      </p:sp>
    </p:spTree>
    <p:extLst>
      <p:ext uri="{BB962C8B-B14F-4D97-AF65-F5344CB8AC3E}">
        <p14:creationId xmlns:p14="http://schemas.microsoft.com/office/powerpoint/2010/main" val="1385615126"/>
      </p:ext>
    </p:extLst>
  </p:cSld>
  <p:clrMapOvr>
    <a:masterClrMapping/>
  </p:clrMapOvr>
  <p:transition xmlns:p14="http://schemas.microsoft.com/office/powerpoint/2010/mai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866900" y="63240"/>
            <a:ext cx="7772400" cy="1143000"/>
          </a:xfrm>
        </p:spPr>
        <p:txBody>
          <a:bodyPr>
            <a:normAutofit fontScale="90000"/>
          </a:bodyPr>
          <a:lstStyle/>
          <a:p>
            <a:pPr eaLnBrk="1" hangingPunct="1">
              <a:defRPr/>
            </a:pPr>
            <a:r>
              <a:rPr lang="en-US" sz="4000" b="1" dirty="0">
                <a:solidFill>
                  <a:srgbClr val="C00000"/>
                </a:solidFill>
                <a:effectLst>
                  <a:outerShdw blurRad="38100" dist="38100" dir="2700000" algn="tl">
                    <a:srgbClr val="000000">
                      <a:alpha val="43137"/>
                    </a:srgbClr>
                  </a:outerShdw>
                </a:effectLst>
              </a:rPr>
              <a:t>Misdiagnosis </a:t>
            </a:r>
            <a:r>
              <a:rPr lang="en-US" sz="4000" b="1" dirty="0">
                <a:solidFill>
                  <a:schemeClr val="bg1"/>
                </a:solidFill>
                <a:effectLst>
                  <a:outerShdw blurRad="38100" dist="38100" dir="2700000" algn="tl">
                    <a:srgbClr val="000000">
                      <a:alpha val="43137"/>
                    </a:srgbClr>
                  </a:outerShdw>
                </a:effectLst>
              </a:rPr>
              <a:t>and </a:t>
            </a:r>
            <a:r>
              <a:rPr lang="en-US" sz="4000" b="1" dirty="0" err="1">
                <a:solidFill>
                  <a:srgbClr val="C00000"/>
                </a:solidFill>
                <a:effectLst>
                  <a:outerShdw blurRad="38100" dist="38100" dir="2700000" algn="tl">
                    <a:srgbClr val="000000">
                      <a:alpha val="43137"/>
                    </a:srgbClr>
                  </a:outerShdw>
                </a:effectLst>
              </a:rPr>
              <a:t>Comorbidty</a:t>
            </a:r>
            <a:r>
              <a:rPr lang="en-US" sz="4000" b="1" dirty="0">
                <a:solidFill>
                  <a:srgbClr val="C00000"/>
                </a:solidFill>
                <a:effectLst>
                  <a:outerShdw blurRad="38100" dist="38100" dir="2700000" algn="tl">
                    <a:srgbClr val="000000">
                      <a:alpha val="43137"/>
                    </a:srgbClr>
                  </a:outerShdw>
                </a:effectLst>
              </a:rPr>
              <a:t>:</a:t>
            </a:r>
            <a:br>
              <a:rPr lang="en-US" sz="4000" b="1" dirty="0">
                <a:solidFill>
                  <a:srgbClr val="C00000"/>
                </a:solidFill>
                <a:effectLst>
                  <a:outerShdw blurRad="38100" dist="38100" dir="2700000" algn="tl">
                    <a:srgbClr val="000000">
                      <a:alpha val="43137"/>
                    </a:srgbClr>
                  </a:outerShdw>
                </a:effectLst>
              </a:rPr>
            </a:br>
            <a:r>
              <a:rPr lang="en-US" sz="4000" b="1" dirty="0">
                <a:solidFill>
                  <a:srgbClr val="C00000"/>
                </a:solidFill>
                <a:effectLst>
                  <a:outerShdw blurRad="38100" dist="38100" dir="2700000" algn="tl">
                    <a:srgbClr val="000000">
                      <a:alpha val="43137"/>
                    </a:srgbClr>
                  </a:outerShdw>
                </a:effectLst>
              </a:rPr>
              <a:t> </a:t>
            </a:r>
            <a:r>
              <a:rPr lang="en-US" sz="4000" b="1" dirty="0">
                <a:solidFill>
                  <a:schemeClr val="bg1"/>
                </a:solidFill>
                <a:effectLst>
                  <a:outerShdw blurRad="38100" dist="38100" dir="2700000" algn="tl">
                    <a:srgbClr val="000000">
                      <a:alpha val="43137"/>
                    </a:srgbClr>
                  </a:outerShdw>
                </a:effectLst>
              </a:rPr>
              <a:t>A PTSD Formulation for Children</a:t>
            </a:r>
          </a:p>
        </p:txBody>
      </p:sp>
      <p:sp>
        <p:nvSpPr>
          <p:cNvPr id="29699" name="Rectangle 3"/>
          <p:cNvSpPr>
            <a:spLocks noGrp="1" noChangeArrowheads="1"/>
          </p:cNvSpPr>
          <p:nvPr>
            <p:ph type="body" idx="1"/>
          </p:nvPr>
        </p:nvSpPr>
        <p:spPr>
          <a:xfrm>
            <a:off x="3581400" y="1752600"/>
            <a:ext cx="6248400" cy="2514600"/>
          </a:xfrm>
        </p:spPr>
        <p:txBody>
          <a:bodyPr/>
          <a:lstStyle/>
          <a:p>
            <a:pPr lvl="1" eaLnBrk="1" hangingPunct="1">
              <a:lnSpc>
                <a:spcPct val="80000"/>
              </a:lnSpc>
              <a:buFont typeface="Wingdings" pitchFamily="2" charset="2"/>
              <a:buNone/>
              <a:defRPr/>
            </a:pPr>
            <a:r>
              <a:rPr lang="en-US" sz="2000" dirty="0"/>
              <a:t/>
            </a:r>
            <a:br>
              <a:rPr lang="en-US" sz="2000" dirty="0"/>
            </a:br>
            <a:r>
              <a:rPr lang="en-US" sz="2000" dirty="0"/>
              <a:t/>
            </a:r>
            <a:br>
              <a:rPr lang="en-US" sz="2000" dirty="0"/>
            </a:br>
            <a:r>
              <a:rPr lang="en-US" sz="2000" dirty="0"/>
              <a:t>	                 </a:t>
            </a:r>
            <a:r>
              <a:rPr lang="en-US" b="1" dirty="0"/>
              <a:t>AROUSAL</a:t>
            </a:r>
            <a:r>
              <a:rPr lang="en-US" sz="1800" dirty="0"/>
              <a:t/>
            </a:r>
            <a:br>
              <a:rPr lang="en-US" sz="1800" dirty="0"/>
            </a:br>
            <a:r>
              <a:rPr lang="en-US" sz="1800" dirty="0"/>
              <a:t/>
            </a:r>
            <a:br>
              <a:rPr lang="en-US" sz="1800" dirty="0"/>
            </a:br>
            <a:r>
              <a:rPr lang="en-US" sz="1800" dirty="0"/>
              <a:t>             </a:t>
            </a:r>
            <a:r>
              <a:rPr lang="en-US" b="1" dirty="0"/>
              <a:t>RE-EXPERIENCING</a:t>
            </a:r>
          </a:p>
          <a:p>
            <a:pPr lvl="1" eaLnBrk="1" hangingPunct="1">
              <a:lnSpc>
                <a:spcPct val="80000"/>
              </a:lnSpc>
              <a:buFont typeface="Wingdings" pitchFamily="2" charset="2"/>
              <a:buNone/>
              <a:defRPr/>
            </a:pPr>
            <a:endParaRPr lang="en-US" dirty="0"/>
          </a:p>
          <a:p>
            <a:pPr lvl="1" eaLnBrk="1" hangingPunct="1">
              <a:lnSpc>
                <a:spcPct val="80000"/>
              </a:lnSpc>
              <a:buFont typeface="Wingdings" pitchFamily="2" charset="2"/>
              <a:buNone/>
              <a:defRPr/>
            </a:pPr>
            <a:r>
              <a:rPr lang="en-US" b="1" dirty="0">
                <a:solidFill>
                  <a:srgbClr val="FF00FF"/>
                </a:solidFill>
              </a:rPr>
              <a:t>                  </a:t>
            </a:r>
            <a:r>
              <a:rPr lang="en-US" b="1" dirty="0"/>
              <a:t>AVOIDANCE</a:t>
            </a:r>
            <a:endParaRPr lang="en-US" dirty="0"/>
          </a:p>
        </p:txBody>
      </p:sp>
      <p:sp>
        <p:nvSpPr>
          <p:cNvPr id="63492" name="Rectangle 4"/>
          <p:cNvSpPr>
            <a:spLocks noChangeArrowheads="1"/>
          </p:cNvSpPr>
          <p:nvPr/>
        </p:nvSpPr>
        <p:spPr bwMode="auto">
          <a:xfrm>
            <a:off x="1981200" y="3581400"/>
            <a:ext cx="1981200" cy="476250"/>
          </a:xfrm>
          <a:prstGeom prst="rect">
            <a:avLst/>
          </a:prstGeom>
          <a:noFill/>
          <a:ln w="9525">
            <a:noFill/>
            <a:miter lim="800000"/>
            <a:headEnd/>
            <a:tailEnd/>
          </a:ln>
        </p:spPr>
        <p:txBody>
          <a:bodyPr/>
          <a:lstStyle/>
          <a:p>
            <a:pPr algn="ctr"/>
            <a:r>
              <a:rPr lang="en-US" b="1"/>
              <a:t>DISSOCIATION</a:t>
            </a:r>
          </a:p>
        </p:txBody>
      </p:sp>
      <p:sp>
        <p:nvSpPr>
          <p:cNvPr id="63493" name="Rectangle 5"/>
          <p:cNvSpPr>
            <a:spLocks noChangeArrowheads="1"/>
          </p:cNvSpPr>
          <p:nvPr/>
        </p:nvSpPr>
        <p:spPr bwMode="auto">
          <a:xfrm>
            <a:off x="8305801" y="1905000"/>
            <a:ext cx="2200275" cy="838200"/>
          </a:xfrm>
          <a:prstGeom prst="rect">
            <a:avLst/>
          </a:prstGeom>
          <a:noFill/>
          <a:ln w="9525">
            <a:noFill/>
            <a:miter lim="800000"/>
            <a:headEnd/>
            <a:tailEnd/>
          </a:ln>
        </p:spPr>
        <p:txBody>
          <a:bodyPr/>
          <a:lstStyle/>
          <a:p>
            <a:r>
              <a:rPr lang="en-US" b="1">
                <a:solidFill>
                  <a:srgbClr val="00CCFF"/>
                </a:solidFill>
              </a:rPr>
              <a:t>PANIC/PHOBIA</a:t>
            </a:r>
          </a:p>
        </p:txBody>
      </p:sp>
      <p:sp>
        <p:nvSpPr>
          <p:cNvPr id="63494" name="Rectangle 6"/>
          <p:cNvSpPr>
            <a:spLocks noChangeArrowheads="1"/>
          </p:cNvSpPr>
          <p:nvPr/>
        </p:nvSpPr>
        <p:spPr bwMode="auto">
          <a:xfrm>
            <a:off x="3276601" y="5410200"/>
            <a:ext cx="2276475" cy="914400"/>
          </a:xfrm>
          <a:prstGeom prst="rect">
            <a:avLst/>
          </a:prstGeom>
          <a:noFill/>
          <a:ln w="9525">
            <a:noFill/>
            <a:miter lim="800000"/>
            <a:headEnd/>
            <a:tailEnd/>
          </a:ln>
        </p:spPr>
        <p:txBody>
          <a:bodyPr/>
          <a:lstStyle/>
          <a:p>
            <a:r>
              <a:rPr lang="en-US" b="1" dirty="0">
                <a:solidFill>
                  <a:srgbClr val="7030A0"/>
                </a:solidFill>
              </a:rPr>
              <a:t>CONVERSION</a:t>
            </a:r>
          </a:p>
          <a:p>
            <a:endParaRPr lang="en-US" b="1" dirty="0">
              <a:solidFill>
                <a:srgbClr val="7030A0"/>
              </a:solidFill>
            </a:endParaRPr>
          </a:p>
          <a:p>
            <a:r>
              <a:rPr lang="en-US" b="1" dirty="0">
                <a:solidFill>
                  <a:srgbClr val="7030A0"/>
                </a:solidFill>
              </a:rPr>
              <a:t>SOMATIC</a:t>
            </a:r>
          </a:p>
        </p:txBody>
      </p:sp>
      <p:sp>
        <p:nvSpPr>
          <p:cNvPr id="63495" name="Rectangle 7"/>
          <p:cNvSpPr>
            <a:spLocks noChangeArrowheads="1"/>
          </p:cNvSpPr>
          <p:nvPr/>
        </p:nvSpPr>
        <p:spPr bwMode="auto">
          <a:xfrm>
            <a:off x="6248400" y="5562600"/>
            <a:ext cx="2133600" cy="990600"/>
          </a:xfrm>
          <a:prstGeom prst="rect">
            <a:avLst/>
          </a:prstGeom>
          <a:noFill/>
          <a:ln w="9525">
            <a:noFill/>
            <a:miter lim="800000"/>
            <a:headEnd/>
            <a:tailEnd/>
          </a:ln>
        </p:spPr>
        <p:txBody>
          <a:bodyPr/>
          <a:lstStyle/>
          <a:p>
            <a:r>
              <a:rPr lang="en-US" b="1">
                <a:solidFill>
                  <a:srgbClr val="FF0000"/>
                </a:solidFill>
              </a:rPr>
              <a:t>SEPARATION</a:t>
            </a:r>
          </a:p>
          <a:p>
            <a:r>
              <a:rPr lang="en-US" b="1">
                <a:solidFill>
                  <a:srgbClr val="FF0000"/>
                </a:solidFill>
              </a:rPr>
              <a:t>ANXIETY/</a:t>
            </a:r>
          </a:p>
          <a:p>
            <a:r>
              <a:rPr lang="en-US" b="1">
                <a:solidFill>
                  <a:srgbClr val="FF0000"/>
                </a:solidFill>
              </a:rPr>
              <a:t>OVERANXIOUS</a:t>
            </a:r>
          </a:p>
        </p:txBody>
      </p:sp>
      <p:sp>
        <p:nvSpPr>
          <p:cNvPr id="63496" name="Rectangle 9"/>
          <p:cNvSpPr>
            <a:spLocks noChangeArrowheads="1"/>
          </p:cNvSpPr>
          <p:nvPr/>
        </p:nvSpPr>
        <p:spPr bwMode="auto">
          <a:xfrm>
            <a:off x="7696200" y="4343400"/>
            <a:ext cx="2819400" cy="400050"/>
          </a:xfrm>
          <a:prstGeom prst="rect">
            <a:avLst/>
          </a:prstGeom>
          <a:noFill/>
          <a:ln w="9525">
            <a:noFill/>
            <a:miter lim="800000"/>
            <a:headEnd/>
            <a:tailEnd/>
          </a:ln>
        </p:spPr>
        <p:txBody>
          <a:bodyPr/>
          <a:lstStyle/>
          <a:p>
            <a:r>
              <a:rPr lang="en-US" b="1" dirty="0">
                <a:solidFill>
                  <a:srgbClr val="896633"/>
                </a:solidFill>
              </a:rPr>
              <a:t>CONDUCT</a:t>
            </a:r>
            <a:r>
              <a:rPr lang="en-US" b="1" dirty="0">
                <a:solidFill>
                  <a:srgbClr val="FFC000"/>
                </a:solidFill>
              </a:rPr>
              <a:t> </a:t>
            </a:r>
            <a:r>
              <a:rPr lang="en-US" b="1" dirty="0">
                <a:solidFill>
                  <a:srgbClr val="896633"/>
                </a:solidFill>
              </a:rPr>
              <a:t>DISORDER</a:t>
            </a:r>
          </a:p>
          <a:p>
            <a:r>
              <a:rPr lang="en-US" b="1" dirty="0">
                <a:solidFill>
                  <a:srgbClr val="896633"/>
                </a:solidFill>
              </a:rPr>
              <a:t>OPPOSITIONAL</a:t>
            </a:r>
          </a:p>
        </p:txBody>
      </p:sp>
      <p:sp>
        <p:nvSpPr>
          <p:cNvPr id="63497" name="Rectangle 10"/>
          <p:cNvSpPr>
            <a:spLocks noChangeArrowheads="1"/>
          </p:cNvSpPr>
          <p:nvPr/>
        </p:nvSpPr>
        <p:spPr bwMode="auto">
          <a:xfrm>
            <a:off x="9142186" y="3133725"/>
            <a:ext cx="1676400" cy="666750"/>
          </a:xfrm>
          <a:prstGeom prst="rect">
            <a:avLst/>
          </a:prstGeom>
          <a:noFill/>
          <a:ln w="9525">
            <a:solidFill>
              <a:srgbClr val="003015"/>
            </a:solidFill>
            <a:miter lim="800000"/>
            <a:headEnd/>
            <a:tailEnd/>
          </a:ln>
        </p:spPr>
        <p:txBody>
          <a:bodyPr/>
          <a:lstStyle/>
          <a:p>
            <a:r>
              <a:rPr lang="en-US" b="1" dirty="0">
                <a:solidFill>
                  <a:srgbClr val="003015"/>
                </a:solidFill>
              </a:rPr>
              <a:t>SUBSTANCE</a:t>
            </a:r>
            <a:r>
              <a:rPr lang="en-US" b="1" dirty="0">
                <a:solidFill>
                  <a:srgbClr val="92D050"/>
                </a:solidFill>
              </a:rPr>
              <a:t> </a:t>
            </a:r>
            <a:r>
              <a:rPr lang="en-US" b="1" dirty="0">
                <a:solidFill>
                  <a:srgbClr val="003015"/>
                </a:solidFill>
              </a:rPr>
              <a:t>ABUSE</a:t>
            </a:r>
          </a:p>
        </p:txBody>
      </p:sp>
      <p:sp>
        <p:nvSpPr>
          <p:cNvPr id="63498" name="Line 11"/>
          <p:cNvSpPr>
            <a:spLocks noChangeShapeType="1"/>
          </p:cNvSpPr>
          <p:nvPr/>
        </p:nvSpPr>
        <p:spPr bwMode="auto">
          <a:xfrm flipV="1">
            <a:off x="4267200" y="3810001"/>
            <a:ext cx="762000" cy="9525"/>
          </a:xfrm>
          <a:prstGeom prst="line">
            <a:avLst/>
          </a:prstGeom>
          <a:noFill/>
          <a:ln w="63500">
            <a:solidFill>
              <a:schemeClr val="tx1"/>
            </a:solidFill>
            <a:round/>
            <a:headEnd/>
            <a:tailEnd type="triangle" w="med" len="med"/>
          </a:ln>
        </p:spPr>
        <p:txBody>
          <a:bodyPr/>
          <a:lstStyle/>
          <a:p>
            <a:endParaRPr lang="en-US"/>
          </a:p>
        </p:txBody>
      </p:sp>
      <p:sp>
        <p:nvSpPr>
          <p:cNvPr id="63499" name="Line 12"/>
          <p:cNvSpPr>
            <a:spLocks noChangeShapeType="1"/>
          </p:cNvSpPr>
          <p:nvPr/>
        </p:nvSpPr>
        <p:spPr bwMode="auto">
          <a:xfrm flipV="1">
            <a:off x="3886200" y="4114800"/>
            <a:ext cx="1219200" cy="533400"/>
          </a:xfrm>
          <a:prstGeom prst="line">
            <a:avLst/>
          </a:prstGeom>
          <a:noFill/>
          <a:ln w="63500">
            <a:solidFill>
              <a:srgbClr val="00B0F0"/>
            </a:solidFill>
            <a:round/>
            <a:headEnd/>
            <a:tailEnd type="triangle" w="med" len="med"/>
          </a:ln>
        </p:spPr>
        <p:txBody>
          <a:bodyPr/>
          <a:lstStyle/>
          <a:p>
            <a:endParaRPr lang="en-US"/>
          </a:p>
        </p:txBody>
      </p:sp>
      <p:sp>
        <p:nvSpPr>
          <p:cNvPr id="63500" name="Line 13"/>
          <p:cNvSpPr>
            <a:spLocks noChangeShapeType="1"/>
          </p:cNvSpPr>
          <p:nvPr/>
        </p:nvSpPr>
        <p:spPr bwMode="auto">
          <a:xfrm flipV="1">
            <a:off x="4953000" y="4038600"/>
            <a:ext cx="762000" cy="1371600"/>
          </a:xfrm>
          <a:prstGeom prst="line">
            <a:avLst/>
          </a:prstGeom>
          <a:noFill/>
          <a:ln w="63500">
            <a:solidFill>
              <a:srgbClr val="7030A0"/>
            </a:solidFill>
            <a:round/>
            <a:headEnd/>
            <a:tailEnd type="triangle" w="med" len="med"/>
          </a:ln>
        </p:spPr>
        <p:txBody>
          <a:bodyPr/>
          <a:lstStyle/>
          <a:p>
            <a:endParaRPr lang="en-US"/>
          </a:p>
        </p:txBody>
      </p:sp>
      <p:sp>
        <p:nvSpPr>
          <p:cNvPr id="63501" name="Line 15"/>
          <p:cNvSpPr>
            <a:spLocks noChangeShapeType="1"/>
          </p:cNvSpPr>
          <p:nvPr/>
        </p:nvSpPr>
        <p:spPr bwMode="auto">
          <a:xfrm flipH="1" flipV="1">
            <a:off x="7086600" y="4038600"/>
            <a:ext cx="685800" cy="533400"/>
          </a:xfrm>
          <a:prstGeom prst="line">
            <a:avLst/>
          </a:prstGeom>
          <a:noFill/>
          <a:ln w="63500">
            <a:solidFill>
              <a:srgbClr val="896633"/>
            </a:solidFill>
            <a:round/>
            <a:headEnd/>
            <a:tailEnd type="triangle" w="med" len="med"/>
          </a:ln>
        </p:spPr>
        <p:txBody>
          <a:bodyPr/>
          <a:lstStyle/>
          <a:p>
            <a:endParaRPr lang="en-US"/>
          </a:p>
        </p:txBody>
      </p:sp>
      <p:sp>
        <p:nvSpPr>
          <p:cNvPr id="63502" name="Line 16"/>
          <p:cNvSpPr>
            <a:spLocks noChangeShapeType="1"/>
          </p:cNvSpPr>
          <p:nvPr/>
        </p:nvSpPr>
        <p:spPr bwMode="auto">
          <a:xfrm flipH="1">
            <a:off x="7467600" y="3657600"/>
            <a:ext cx="1524000" cy="152400"/>
          </a:xfrm>
          <a:prstGeom prst="line">
            <a:avLst/>
          </a:prstGeom>
          <a:noFill/>
          <a:ln w="63500">
            <a:solidFill>
              <a:srgbClr val="003015"/>
            </a:solidFill>
            <a:round/>
            <a:headEnd/>
            <a:tailEnd type="triangle" w="med" len="med"/>
          </a:ln>
        </p:spPr>
        <p:txBody>
          <a:bodyPr/>
          <a:lstStyle/>
          <a:p>
            <a:endParaRPr lang="en-US"/>
          </a:p>
        </p:txBody>
      </p:sp>
      <p:sp>
        <p:nvSpPr>
          <p:cNvPr id="63503" name="Line 17"/>
          <p:cNvSpPr>
            <a:spLocks noChangeShapeType="1"/>
          </p:cNvSpPr>
          <p:nvPr/>
        </p:nvSpPr>
        <p:spPr bwMode="auto">
          <a:xfrm flipH="1" flipV="1">
            <a:off x="6629400" y="4038600"/>
            <a:ext cx="76200" cy="1447800"/>
          </a:xfrm>
          <a:prstGeom prst="line">
            <a:avLst/>
          </a:prstGeom>
          <a:noFill/>
          <a:ln w="63500">
            <a:solidFill>
              <a:srgbClr val="FF0000"/>
            </a:solidFill>
            <a:round/>
            <a:headEnd/>
            <a:tailEnd type="triangle" w="med" len="med"/>
          </a:ln>
        </p:spPr>
        <p:txBody>
          <a:bodyPr/>
          <a:lstStyle/>
          <a:p>
            <a:endParaRPr lang="en-US"/>
          </a:p>
        </p:txBody>
      </p:sp>
      <p:sp>
        <p:nvSpPr>
          <p:cNvPr id="63504" name="TextBox 17"/>
          <p:cNvSpPr txBox="1">
            <a:spLocks noChangeArrowheads="1"/>
          </p:cNvSpPr>
          <p:nvPr/>
        </p:nvSpPr>
        <p:spPr bwMode="auto">
          <a:xfrm>
            <a:off x="2286000" y="2209800"/>
            <a:ext cx="1295400" cy="369888"/>
          </a:xfrm>
          <a:prstGeom prst="rect">
            <a:avLst/>
          </a:prstGeom>
          <a:noFill/>
          <a:ln w="9525">
            <a:noFill/>
            <a:miter lim="800000"/>
            <a:headEnd/>
            <a:tailEnd/>
          </a:ln>
        </p:spPr>
        <p:txBody>
          <a:bodyPr>
            <a:spAutoFit/>
          </a:bodyPr>
          <a:lstStyle/>
          <a:p>
            <a:r>
              <a:rPr lang="en-US" b="1">
                <a:solidFill>
                  <a:srgbClr val="FF0000"/>
                </a:solidFill>
              </a:rPr>
              <a:t>ADHD</a:t>
            </a:r>
          </a:p>
        </p:txBody>
      </p:sp>
      <p:sp>
        <p:nvSpPr>
          <p:cNvPr id="63505" name="Rectangle 5"/>
          <p:cNvSpPr>
            <a:spLocks noChangeArrowheads="1"/>
          </p:cNvSpPr>
          <p:nvPr/>
        </p:nvSpPr>
        <p:spPr bwMode="auto">
          <a:xfrm>
            <a:off x="2590800" y="4572000"/>
            <a:ext cx="1295400" cy="533400"/>
          </a:xfrm>
          <a:prstGeom prst="rect">
            <a:avLst/>
          </a:prstGeom>
          <a:noFill/>
          <a:ln w="9525">
            <a:noFill/>
            <a:miter lim="800000"/>
            <a:headEnd/>
            <a:tailEnd/>
          </a:ln>
        </p:spPr>
        <p:txBody>
          <a:bodyPr/>
          <a:lstStyle/>
          <a:p>
            <a:r>
              <a:rPr lang="en-US" b="1">
                <a:solidFill>
                  <a:srgbClr val="00CCFF"/>
                </a:solidFill>
              </a:rPr>
              <a:t>PHOBIA</a:t>
            </a:r>
          </a:p>
        </p:txBody>
      </p:sp>
      <p:cxnSp>
        <p:nvCxnSpPr>
          <p:cNvPr id="63506" name="Straight Arrow Connector 20"/>
          <p:cNvCxnSpPr>
            <a:cxnSpLocks noChangeShapeType="1"/>
          </p:cNvCxnSpPr>
          <p:nvPr/>
        </p:nvCxnSpPr>
        <p:spPr bwMode="auto">
          <a:xfrm>
            <a:off x="3352801" y="2362200"/>
            <a:ext cx="1736725" cy="0"/>
          </a:xfrm>
          <a:prstGeom prst="straightConnector1">
            <a:avLst/>
          </a:prstGeom>
          <a:noFill/>
          <a:ln w="60325" algn="ctr">
            <a:solidFill>
              <a:srgbClr val="FF0000"/>
            </a:solidFill>
            <a:round/>
            <a:headEnd/>
            <a:tailEnd type="arrow" w="med" len="med"/>
          </a:ln>
        </p:spPr>
      </p:cxnSp>
      <p:sp>
        <p:nvSpPr>
          <p:cNvPr id="63507" name="TextBox 21"/>
          <p:cNvSpPr txBox="1">
            <a:spLocks noChangeArrowheads="1"/>
          </p:cNvSpPr>
          <p:nvPr/>
        </p:nvSpPr>
        <p:spPr bwMode="auto">
          <a:xfrm>
            <a:off x="9067800" y="2514600"/>
            <a:ext cx="1143000" cy="381000"/>
          </a:xfrm>
          <a:prstGeom prst="rect">
            <a:avLst/>
          </a:prstGeom>
          <a:noFill/>
          <a:ln w="9525">
            <a:noFill/>
            <a:miter lim="800000"/>
            <a:headEnd/>
            <a:tailEnd/>
          </a:ln>
        </p:spPr>
        <p:txBody>
          <a:bodyPr>
            <a:spAutoFit/>
          </a:bodyPr>
          <a:lstStyle/>
          <a:p>
            <a:r>
              <a:rPr lang="en-US" b="1" dirty="0">
                <a:solidFill>
                  <a:srgbClr val="FFCCFF"/>
                </a:solidFill>
              </a:rPr>
              <a:t>Bipolar</a:t>
            </a:r>
          </a:p>
        </p:txBody>
      </p:sp>
      <p:cxnSp>
        <p:nvCxnSpPr>
          <p:cNvPr id="63508" name="Straight Arrow Connector 23"/>
          <p:cNvCxnSpPr>
            <a:cxnSpLocks noChangeShapeType="1"/>
          </p:cNvCxnSpPr>
          <p:nvPr/>
        </p:nvCxnSpPr>
        <p:spPr bwMode="auto">
          <a:xfrm rot="10800000">
            <a:off x="7848600" y="2667000"/>
            <a:ext cx="1066800" cy="1588"/>
          </a:xfrm>
          <a:prstGeom prst="straightConnector1">
            <a:avLst/>
          </a:prstGeom>
          <a:noFill/>
          <a:ln w="50800" algn="ctr">
            <a:solidFill>
              <a:srgbClr val="FFCCFF"/>
            </a:solidFill>
            <a:round/>
            <a:headEnd/>
            <a:tailEnd type="arrow" w="med" len="med"/>
          </a:ln>
        </p:spPr>
      </p:cxnSp>
      <p:sp>
        <p:nvSpPr>
          <p:cNvPr id="63509" name="TextBox 17"/>
          <p:cNvSpPr txBox="1">
            <a:spLocks noChangeArrowheads="1"/>
          </p:cNvSpPr>
          <p:nvPr/>
        </p:nvSpPr>
        <p:spPr bwMode="auto">
          <a:xfrm>
            <a:off x="1553481" y="2855912"/>
            <a:ext cx="2667000" cy="400050"/>
          </a:xfrm>
          <a:prstGeom prst="rect">
            <a:avLst/>
          </a:prstGeom>
          <a:noFill/>
          <a:ln w="9525">
            <a:noFill/>
            <a:miter lim="800000"/>
            <a:headEnd/>
            <a:tailEnd/>
          </a:ln>
        </p:spPr>
        <p:txBody>
          <a:bodyPr>
            <a:spAutoFit/>
          </a:bodyPr>
          <a:lstStyle/>
          <a:p>
            <a:r>
              <a:rPr lang="en-US" sz="2000" b="1">
                <a:solidFill>
                  <a:srgbClr val="FF9900"/>
                </a:solidFill>
              </a:rPr>
              <a:t>HALLUCINATIONS</a:t>
            </a:r>
          </a:p>
        </p:txBody>
      </p:sp>
      <p:cxnSp>
        <p:nvCxnSpPr>
          <p:cNvPr id="63510" name="Straight Arrow Connector 26"/>
          <p:cNvCxnSpPr>
            <a:cxnSpLocks noChangeShapeType="1"/>
          </p:cNvCxnSpPr>
          <p:nvPr/>
        </p:nvCxnSpPr>
        <p:spPr bwMode="auto">
          <a:xfrm>
            <a:off x="4068081" y="3055937"/>
            <a:ext cx="304800" cy="1588"/>
          </a:xfrm>
          <a:prstGeom prst="straightConnector1">
            <a:avLst/>
          </a:prstGeom>
          <a:noFill/>
          <a:ln w="38100" algn="ctr">
            <a:solidFill>
              <a:srgbClr val="FF9900"/>
            </a:solidFill>
            <a:round/>
            <a:headEnd/>
            <a:tailEnd type="arrow" w="med" len="med"/>
          </a:ln>
        </p:spPr>
      </p:cxnSp>
      <p:cxnSp>
        <p:nvCxnSpPr>
          <p:cNvPr id="24" name="Straight Arrow Connector 23"/>
          <p:cNvCxnSpPr/>
          <p:nvPr/>
        </p:nvCxnSpPr>
        <p:spPr bwMode="auto">
          <a:xfrm rot="10800000" flipV="1">
            <a:off x="7239000" y="2057400"/>
            <a:ext cx="762000" cy="228600"/>
          </a:xfrm>
          <a:prstGeom prst="straightConnector1">
            <a:avLst/>
          </a:prstGeom>
          <a:solidFill>
            <a:schemeClr val="accent1"/>
          </a:solidFill>
          <a:ln w="38100" cap="flat" cmpd="sng" algn="ctr">
            <a:solidFill>
              <a:srgbClr val="00B0F0"/>
            </a:solidFill>
            <a:prstDash val="solid"/>
            <a:round/>
            <a:headEnd type="none" w="med" len="med"/>
            <a:tailEnd type="arrow"/>
          </a:ln>
          <a:effectLst/>
        </p:spPr>
      </p:cxnSp>
    </p:spTree>
    <p:extLst>
      <p:ext uri="{BB962C8B-B14F-4D97-AF65-F5344CB8AC3E}">
        <p14:creationId xmlns:p14="http://schemas.microsoft.com/office/powerpoint/2010/main" val="1011363909"/>
      </p:ext>
    </p:extLst>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5969" y="1582339"/>
            <a:ext cx="4668008" cy="923330"/>
          </a:xfrm>
          <a:prstGeom prst="rect">
            <a:avLst/>
          </a:prstGeom>
          <a:noFill/>
        </p:spPr>
        <p:txBody>
          <a:bodyPr wrap="non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Evidence-Based</a:t>
            </a:r>
          </a:p>
        </p:txBody>
      </p:sp>
      <p:sp>
        <p:nvSpPr>
          <p:cNvPr id="5" name="Rectangle 4"/>
          <p:cNvSpPr/>
          <p:nvPr/>
        </p:nvSpPr>
        <p:spPr>
          <a:xfrm>
            <a:off x="4572542" y="4495800"/>
            <a:ext cx="3171060"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Treatment</a:t>
            </a:r>
          </a:p>
        </p:txBody>
      </p:sp>
      <p:sp>
        <p:nvSpPr>
          <p:cNvPr id="6" name="Rectangle 5"/>
          <p:cNvSpPr/>
          <p:nvPr/>
        </p:nvSpPr>
        <p:spPr>
          <a:xfrm>
            <a:off x="3962400" y="2967334"/>
            <a:ext cx="4391346"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bg1"/>
                </a:solidFill>
              </a:rPr>
              <a:t>Assessment</a:t>
            </a:r>
          </a:p>
        </p:txBody>
      </p:sp>
      <p:sp>
        <p:nvSpPr>
          <p:cNvPr id="7" name="Down Arrow 6"/>
          <p:cNvSpPr/>
          <p:nvPr/>
        </p:nvSpPr>
        <p:spPr>
          <a:xfrm>
            <a:off x="5891373" y="3890664"/>
            <a:ext cx="533400" cy="7575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8161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80">
                                          <p:stCondLst>
                                            <p:cond delay="0"/>
                                          </p:stCondLst>
                                        </p:cTn>
                                        <p:tgtEl>
                                          <p:spTgt spid="6"/>
                                        </p:tgtEl>
                                      </p:cBhvr>
                                    </p:animEffect>
                                    <p:anim calcmode="lin" valueType="num">
                                      <p:cBhvr>
                                        <p:cTn id="1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4" dur="26">
                                          <p:stCondLst>
                                            <p:cond delay="650"/>
                                          </p:stCondLst>
                                        </p:cTn>
                                        <p:tgtEl>
                                          <p:spTgt spid="6"/>
                                        </p:tgtEl>
                                      </p:cBhvr>
                                      <p:to x="100000" y="60000"/>
                                    </p:animScale>
                                    <p:animScale>
                                      <p:cBhvr>
                                        <p:cTn id="25" dur="166" decel="50000">
                                          <p:stCondLst>
                                            <p:cond delay="676"/>
                                          </p:stCondLst>
                                        </p:cTn>
                                        <p:tgtEl>
                                          <p:spTgt spid="6"/>
                                        </p:tgtEl>
                                      </p:cBhvr>
                                      <p:to x="100000" y="100000"/>
                                    </p:animScale>
                                    <p:animScale>
                                      <p:cBhvr>
                                        <p:cTn id="26" dur="26">
                                          <p:stCondLst>
                                            <p:cond delay="1312"/>
                                          </p:stCondLst>
                                        </p:cTn>
                                        <p:tgtEl>
                                          <p:spTgt spid="6"/>
                                        </p:tgtEl>
                                      </p:cBhvr>
                                      <p:to x="100000" y="80000"/>
                                    </p:animScale>
                                    <p:animScale>
                                      <p:cBhvr>
                                        <p:cTn id="27" dur="166" decel="50000">
                                          <p:stCondLst>
                                            <p:cond delay="1338"/>
                                          </p:stCondLst>
                                        </p:cTn>
                                        <p:tgtEl>
                                          <p:spTgt spid="6"/>
                                        </p:tgtEl>
                                      </p:cBhvr>
                                      <p:to x="100000" y="100000"/>
                                    </p:animScale>
                                    <p:animScale>
                                      <p:cBhvr>
                                        <p:cTn id="28" dur="26">
                                          <p:stCondLst>
                                            <p:cond delay="1642"/>
                                          </p:stCondLst>
                                        </p:cTn>
                                        <p:tgtEl>
                                          <p:spTgt spid="6"/>
                                        </p:tgtEl>
                                      </p:cBhvr>
                                      <p:to x="100000" y="90000"/>
                                    </p:animScale>
                                    <p:animScale>
                                      <p:cBhvr>
                                        <p:cTn id="29" dur="166" decel="50000">
                                          <p:stCondLst>
                                            <p:cond delay="1668"/>
                                          </p:stCondLst>
                                        </p:cTn>
                                        <p:tgtEl>
                                          <p:spTgt spid="6"/>
                                        </p:tgtEl>
                                      </p:cBhvr>
                                      <p:to x="100000" y="100000"/>
                                    </p:animScale>
                                    <p:animScale>
                                      <p:cBhvr>
                                        <p:cTn id="30" dur="26">
                                          <p:stCondLst>
                                            <p:cond delay="1808"/>
                                          </p:stCondLst>
                                        </p:cTn>
                                        <p:tgtEl>
                                          <p:spTgt spid="6"/>
                                        </p:tgtEl>
                                      </p:cBhvr>
                                      <p:to x="100000" y="95000"/>
                                    </p:animScale>
                                    <p:animScale>
                                      <p:cBhvr>
                                        <p:cTn id="31" dur="166" decel="50000">
                                          <p:stCondLst>
                                            <p:cond delay="1834"/>
                                          </p:stCondLst>
                                        </p:cTn>
                                        <p:tgtEl>
                                          <p:spTgt spid="6"/>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bg1"/>
                </a:solidFill>
                <a:effectLst>
                  <a:outerShdw blurRad="38100" dist="38100" dir="2700000" algn="tl">
                    <a:srgbClr val="000000">
                      <a:alpha val="43137"/>
                    </a:srgbClr>
                  </a:outerShdw>
                </a:effectLst>
              </a:rPr>
              <a:t>Why Assess?  Let’s Start Treatment Now!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077" y="2195512"/>
            <a:ext cx="2466975" cy="18478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187" y="4352926"/>
            <a:ext cx="2428025" cy="182101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1" y="2174129"/>
            <a:ext cx="2531211" cy="189596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9352" y="2263430"/>
            <a:ext cx="2600325" cy="176212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9161" y="4352925"/>
            <a:ext cx="2466975" cy="184785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5667" y="4124325"/>
            <a:ext cx="1990725" cy="2305050"/>
          </a:xfrm>
          <a:prstGeom prst="rect">
            <a:avLst/>
          </a:prstGeom>
        </p:spPr>
      </p:pic>
      <p:sp>
        <p:nvSpPr>
          <p:cNvPr id="11" name="Rectangle 10"/>
          <p:cNvSpPr/>
          <p:nvPr/>
        </p:nvSpPr>
        <p:spPr>
          <a:xfrm>
            <a:off x="6402605" y="1244361"/>
            <a:ext cx="3546035" cy="830997"/>
          </a:xfrm>
          <a:prstGeom prst="rect">
            <a:avLst/>
          </a:prstGeom>
        </p:spPr>
        <p:txBody>
          <a:bodyPr wrap="none">
            <a:spAutoFit/>
          </a:bodyPr>
          <a:lstStyle/>
          <a:p>
            <a:r>
              <a:rPr lang="en-US" sz="4800" b="1" dirty="0">
                <a:ln w="500">
                  <a:solidFill>
                    <a:srgbClr val="FFF9E5">
                      <a:shade val="20000"/>
                      <a:satMod val="350000"/>
                    </a:srgbClr>
                  </a:solidFill>
                </a:ln>
                <a:solidFill>
                  <a:srgbClr val="FFF9E5">
                    <a:tint val="100000"/>
                    <a:satMod val="250000"/>
                  </a:srgbClr>
                </a:solidFill>
                <a:effectLst>
                  <a:outerShdw blurRad="30000" dist="30000" dir="2700000" algn="tl" rotWithShape="0">
                    <a:srgbClr val="30356E">
                      <a:shade val="45000"/>
                      <a:satMod val="150000"/>
                      <a:alpha val="90000"/>
                    </a:srgbClr>
                  </a:outerShdw>
                </a:effectLst>
                <a:ea typeface="+mj-ea"/>
                <a:cs typeface="+mj-cs"/>
              </a:rPr>
              <a:t>Knee Surgery</a:t>
            </a:r>
            <a:endParaRPr lang="en-US" dirty="0"/>
          </a:p>
        </p:txBody>
      </p:sp>
    </p:spTree>
    <p:extLst>
      <p:ext uri="{BB962C8B-B14F-4D97-AF65-F5344CB8AC3E}">
        <p14:creationId xmlns:p14="http://schemas.microsoft.com/office/powerpoint/2010/main" val="23160374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par>
                                <p:cTn id="33" presetID="16" presetClass="entr" presetSubtype="21"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heel(1)">
                                      <p:cBhvr>
                                        <p:cTn id="4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437"/>
            <a:ext cx="10515600" cy="1325563"/>
          </a:xfrm>
        </p:spPr>
        <p:txBody>
          <a:bodyPr/>
          <a:lstStyle/>
          <a:p>
            <a:r>
              <a:rPr lang="en-US" b="1" dirty="0">
                <a:solidFill>
                  <a:schemeClr val="bg1"/>
                </a:solidFill>
                <a:effectLst>
                  <a:outerShdw blurRad="38100" dist="38100" dir="2700000" algn="tl">
                    <a:srgbClr val="000000">
                      <a:alpha val="43137"/>
                    </a:srgbClr>
                  </a:outerShdw>
                </a:effectLst>
              </a:rPr>
              <a:t>The importance of norming</a:t>
            </a:r>
          </a:p>
        </p:txBody>
      </p:sp>
      <p:pic>
        <p:nvPicPr>
          <p:cNvPr id="5" name="Picture 4"/>
          <p:cNvPicPr>
            <a:picLocks noChangeAspect="1"/>
          </p:cNvPicPr>
          <p:nvPr/>
        </p:nvPicPr>
        <p:blipFill rotWithShape="1">
          <a:blip r:embed="rId2"/>
          <a:srcRect l="24167" t="6155" r="20602" b="20859"/>
          <a:stretch/>
        </p:blipFill>
        <p:spPr>
          <a:xfrm>
            <a:off x="1981199" y="1312942"/>
            <a:ext cx="7533861" cy="5392658"/>
          </a:xfrm>
          <a:prstGeom prst="rect">
            <a:avLst/>
          </a:prstGeom>
        </p:spPr>
      </p:pic>
      <p:sp>
        <p:nvSpPr>
          <p:cNvPr id="7" name="Rectangle 6"/>
          <p:cNvSpPr/>
          <p:nvPr/>
        </p:nvSpPr>
        <p:spPr>
          <a:xfrm>
            <a:off x="5257800" y="3429000"/>
            <a:ext cx="914400" cy="3276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2238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39" y="198437"/>
            <a:ext cx="10515600" cy="1325563"/>
          </a:xfrm>
        </p:spPr>
        <p:txBody>
          <a:bodyPr/>
          <a:lstStyle/>
          <a:p>
            <a:r>
              <a:rPr lang="en-US" b="1" dirty="0">
                <a:solidFill>
                  <a:schemeClr val="bg1"/>
                </a:solidFill>
                <a:effectLst>
                  <a:outerShdw blurRad="38100" dist="38100" dir="2700000" algn="tl">
                    <a:srgbClr val="000000">
                      <a:alpha val="43137"/>
                    </a:srgbClr>
                  </a:outerShdw>
                </a:effectLst>
              </a:rPr>
              <a:t>The importance of norming</a:t>
            </a:r>
          </a:p>
        </p:txBody>
      </p:sp>
      <p:pic>
        <p:nvPicPr>
          <p:cNvPr id="5" name="Picture 4"/>
          <p:cNvPicPr>
            <a:picLocks noChangeAspect="1"/>
          </p:cNvPicPr>
          <p:nvPr/>
        </p:nvPicPr>
        <p:blipFill rotWithShape="1">
          <a:blip r:embed="rId2"/>
          <a:srcRect l="24167" t="6155" r="20602" b="20859"/>
          <a:stretch/>
        </p:blipFill>
        <p:spPr>
          <a:xfrm>
            <a:off x="1981199" y="1331913"/>
            <a:ext cx="7507357" cy="5373687"/>
          </a:xfrm>
          <a:prstGeom prst="rect">
            <a:avLst/>
          </a:prstGeom>
        </p:spPr>
      </p:pic>
      <p:pic>
        <p:nvPicPr>
          <p:cNvPr id="4" name="Picture 3"/>
          <p:cNvPicPr>
            <a:picLocks noChangeAspect="1"/>
          </p:cNvPicPr>
          <p:nvPr/>
        </p:nvPicPr>
        <p:blipFill>
          <a:blip r:embed="rId3"/>
          <a:stretch>
            <a:fillRect/>
          </a:stretch>
        </p:blipFill>
        <p:spPr>
          <a:xfrm>
            <a:off x="5105400" y="4114800"/>
            <a:ext cx="1219306" cy="225572"/>
          </a:xfrm>
          <a:prstGeom prst="rect">
            <a:avLst/>
          </a:prstGeom>
        </p:spPr>
      </p:pic>
    </p:spTree>
    <p:extLst>
      <p:ext uri="{BB962C8B-B14F-4D97-AF65-F5344CB8AC3E}">
        <p14:creationId xmlns:p14="http://schemas.microsoft.com/office/powerpoint/2010/main" val="23128866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1676400" y="6410"/>
            <a:ext cx="8637588" cy="898525"/>
          </a:xfrm>
        </p:spPr>
        <p:txBody>
          <a:bodyPr>
            <a:normAutofit/>
          </a:bodyPr>
          <a:lstStyle/>
          <a:p>
            <a:pPr>
              <a:defRPr/>
            </a:pPr>
            <a:r>
              <a:rPr lang="en-US" sz="3600" b="1" dirty="0">
                <a:solidFill>
                  <a:schemeClr val="bg1"/>
                </a:solidFill>
                <a:effectLst>
                  <a:outerShdw blurRad="38100" dist="38100" dir="2700000" algn="tl">
                    <a:srgbClr val="000000">
                      <a:alpha val="43137"/>
                    </a:srgbClr>
                  </a:outerShdw>
                </a:effectLst>
              </a:rPr>
              <a:t>National Child Traumatic Stress Network</a:t>
            </a:r>
            <a:br>
              <a:rPr lang="en-US" sz="3600" b="1" dirty="0">
                <a:solidFill>
                  <a:schemeClr val="bg1"/>
                </a:solidFill>
                <a:effectLst>
                  <a:outerShdw blurRad="38100" dist="38100" dir="2700000" algn="tl">
                    <a:srgbClr val="000000">
                      <a:alpha val="43137"/>
                    </a:srgbClr>
                  </a:outerShdw>
                </a:effectLst>
              </a:rPr>
            </a:br>
            <a:r>
              <a:rPr lang="en-US" sz="2200" b="1" dirty="0">
                <a:solidFill>
                  <a:schemeClr val="bg1"/>
                </a:solidFill>
                <a:effectLst>
                  <a:outerShdw blurRad="38100" dist="38100" dir="2700000" algn="tl">
                    <a:srgbClr val="000000">
                      <a:alpha val="43137"/>
                    </a:srgbClr>
                  </a:outerShdw>
                </a:effectLst>
              </a:rPr>
              <a:t>http://www.nctsn.org/resources/online-research/measures-review</a:t>
            </a:r>
          </a:p>
        </p:txBody>
      </p:sp>
      <p:pic>
        <p:nvPicPr>
          <p:cNvPr id="2846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904" t="9231" r="25721"/>
          <a:stretch/>
        </p:blipFill>
        <p:spPr bwMode="auto">
          <a:xfrm>
            <a:off x="3429000" y="1061606"/>
            <a:ext cx="5486400" cy="5673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ultiply 3"/>
          <p:cNvSpPr/>
          <p:nvPr/>
        </p:nvSpPr>
        <p:spPr>
          <a:xfrm>
            <a:off x="6489463" y="5258512"/>
            <a:ext cx="381000" cy="3048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4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509" y="2971801"/>
            <a:ext cx="28575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4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509" y="3175795"/>
            <a:ext cx="28575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4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509" y="5105082"/>
            <a:ext cx="28575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239705"/>
      </p:ext>
    </p:extLst>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41"/>
            <a:ext cx="10515600" cy="1325563"/>
          </a:xfrm>
        </p:spPr>
        <p:txBody>
          <a:bodyPr>
            <a:normAutofit/>
          </a:bodyPr>
          <a:lstStyle/>
          <a:p>
            <a:r>
              <a:rPr lang="en-US" b="1" dirty="0">
                <a:solidFill>
                  <a:schemeClr val="bg1"/>
                </a:solidFill>
                <a:effectLst>
                  <a:outerShdw blurRad="38100" dist="38100" dir="2700000" algn="tl">
                    <a:srgbClr val="000000">
                      <a:alpha val="43137"/>
                    </a:srgbClr>
                  </a:outerShdw>
                </a:effectLst>
              </a:rPr>
              <a:t>Best Practice vs. Evidence-Based Practice</a:t>
            </a:r>
          </a:p>
        </p:txBody>
      </p:sp>
      <p:sp>
        <p:nvSpPr>
          <p:cNvPr id="3" name="Content Placeholder 2"/>
          <p:cNvSpPr>
            <a:spLocks noGrp="1"/>
          </p:cNvSpPr>
          <p:nvPr>
            <p:ph idx="1"/>
          </p:nvPr>
        </p:nvSpPr>
        <p:spPr>
          <a:xfrm>
            <a:off x="424070" y="1388304"/>
            <a:ext cx="10929730" cy="4932984"/>
          </a:xfrm>
        </p:spPr>
        <p:txBody>
          <a:bodyPr>
            <a:noAutofit/>
          </a:bodyPr>
          <a:lstStyle/>
          <a:p>
            <a:r>
              <a:rPr lang="en-US" sz="3600" dirty="0">
                <a:solidFill>
                  <a:schemeClr val="bg1"/>
                </a:solidFill>
              </a:rPr>
              <a:t>Best Practice (activities)</a:t>
            </a:r>
          </a:p>
          <a:p>
            <a:pPr lvl="1"/>
            <a:r>
              <a:rPr lang="en-US" sz="3200" dirty="0">
                <a:solidFill>
                  <a:schemeClr val="bg1"/>
                </a:solidFill>
              </a:rPr>
              <a:t>Not a specific practice</a:t>
            </a:r>
          </a:p>
          <a:p>
            <a:pPr lvl="1"/>
            <a:r>
              <a:rPr lang="en-US" sz="3200" dirty="0">
                <a:solidFill>
                  <a:schemeClr val="bg1"/>
                </a:solidFill>
              </a:rPr>
              <a:t>A level of agreement about research-based knowledge and embedding the knowledge into delivery within the organization</a:t>
            </a:r>
          </a:p>
          <a:p>
            <a:pPr lvl="1"/>
            <a:r>
              <a:rPr lang="en-US" sz="3200" dirty="0">
                <a:solidFill>
                  <a:schemeClr val="bg1"/>
                </a:solidFill>
              </a:rPr>
              <a:t>Best practice should be built on a foundation of Evidence-Based Practice (</a:t>
            </a:r>
            <a:r>
              <a:rPr lang="en-US" sz="3200" dirty="0" err="1">
                <a:solidFill>
                  <a:schemeClr val="bg1"/>
                </a:solidFill>
              </a:rPr>
              <a:t>Driever</a:t>
            </a:r>
            <a:r>
              <a:rPr lang="en-US" sz="3200" dirty="0">
                <a:solidFill>
                  <a:schemeClr val="bg1"/>
                </a:solidFill>
              </a:rPr>
              <a:t>, 2002) </a:t>
            </a:r>
          </a:p>
          <a:p>
            <a:pPr lvl="1"/>
            <a:r>
              <a:rPr lang="en-US" sz="3200" dirty="0">
                <a:solidFill>
                  <a:schemeClr val="bg1"/>
                </a:solidFill>
              </a:rPr>
              <a:t>For the development of policies, procedures, and </a:t>
            </a:r>
            <a:r>
              <a:rPr lang="en-US" sz="3200" b="1" dirty="0">
                <a:solidFill>
                  <a:srgbClr val="FF0000"/>
                </a:solidFill>
                <a:effectLst>
                  <a:outerShdw blurRad="38100" dist="38100" dir="2700000" algn="tl">
                    <a:srgbClr val="000000">
                      <a:alpha val="43137"/>
                    </a:srgbClr>
                  </a:outerShdw>
                </a:effectLst>
              </a:rPr>
              <a:t>practices (EBPs)</a:t>
            </a:r>
          </a:p>
          <a:p>
            <a:pPr lvl="1"/>
            <a:r>
              <a:rPr lang="en-US" sz="3200" b="1" dirty="0">
                <a:solidFill>
                  <a:schemeClr val="bg1"/>
                </a:solidFill>
                <a:effectLst>
                  <a:outerShdw blurRad="38100" dist="38100" dir="2700000" algn="tl">
                    <a:srgbClr val="000000">
                      <a:alpha val="43137"/>
                    </a:srgbClr>
                  </a:outerShdw>
                </a:effectLst>
              </a:rPr>
              <a:t>Developed by agencies, associations, and policy-makers and informed by </a:t>
            </a:r>
            <a:r>
              <a:rPr lang="en-US" sz="3200" b="1" i="1" dirty="0">
                <a:solidFill>
                  <a:schemeClr val="bg1"/>
                </a:solidFill>
                <a:effectLst>
                  <a:outerShdw blurRad="38100" dist="38100" dir="2700000" algn="tl">
                    <a:srgbClr val="000000">
                      <a:alpha val="43137"/>
                    </a:srgbClr>
                  </a:outerShdw>
                </a:effectLst>
              </a:rPr>
              <a:t>alleged</a:t>
            </a:r>
            <a:r>
              <a:rPr lang="en-US" sz="3200" b="1" dirty="0">
                <a:solidFill>
                  <a:schemeClr val="bg1"/>
                </a:solidFill>
                <a:effectLst>
                  <a:outerShdw blurRad="38100" dist="38100" dir="2700000" algn="tl">
                    <a:srgbClr val="000000">
                      <a:alpha val="43137"/>
                    </a:srgbClr>
                  </a:outerShdw>
                </a:effectLst>
              </a:rPr>
              <a:t> experts--consensus</a:t>
            </a:r>
          </a:p>
        </p:txBody>
      </p:sp>
    </p:spTree>
    <p:extLst>
      <p:ext uri="{BB962C8B-B14F-4D97-AF65-F5344CB8AC3E}">
        <p14:creationId xmlns:p14="http://schemas.microsoft.com/office/powerpoint/2010/main" val="4092059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099" y="2822108"/>
            <a:ext cx="7886700" cy="994172"/>
          </a:xfrm>
        </p:spPr>
        <p:txBody>
          <a:bodyPr>
            <a:noAutofit/>
          </a:bodyPr>
          <a:lstStyle/>
          <a:p>
            <a:pPr algn="ctr"/>
            <a:r>
              <a:rPr lang="en-US" sz="6600" b="1" dirty="0">
                <a:solidFill>
                  <a:schemeClr val="bg1"/>
                </a:solidFill>
                <a:effectLst>
                  <a:outerShdw blurRad="38100" dist="38100" dir="2700000" algn="tl">
                    <a:srgbClr val="000000">
                      <a:alpha val="43137"/>
                    </a:srgbClr>
                  </a:outerShdw>
                </a:effectLst>
              </a:rPr>
              <a:t>Measures</a:t>
            </a:r>
          </a:p>
        </p:txBody>
      </p:sp>
    </p:spTree>
    <p:extLst>
      <p:ext uri="{BB962C8B-B14F-4D97-AF65-F5344CB8AC3E}">
        <p14:creationId xmlns:p14="http://schemas.microsoft.com/office/powerpoint/2010/main" val="1839006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334" y="325368"/>
            <a:ext cx="10515600" cy="1325563"/>
          </a:xfrm>
        </p:spPr>
        <p:txBody>
          <a:bodyPr>
            <a:normAutofit/>
          </a:bodyPr>
          <a:lstStyle/>
          <a:p>
            <a:r>
              <a:rPr lang="en-US" b="1" dirty="0">
                <a:solidFill>
                  <a:schemeClr val="bg1"/>
                </a:solidFill>
                <a:effectLst>
                  <a:outerShdw blurRad="38100" dist="38100" dir="2700000" algn="tl">
                    <a:srgbClr val="000000">
                      <a:alpha val="43137"/>
                    </a:srgbClr>
                  </a:outerShdw>
                </a:effectLst>
              </a:rPr>
              <a:t>California Evidence-based Clearinghouse </a:t>
            </a:r>
            <a:br>
              <a:rPr lang="en-US" b="1" dirty="0">
                <a:solidFill>
                  <a:schemeClr val="bg1"/>
                </a:solidFill>
                <a:effectLst>
                  <a:outerShdw blurRad="38100" dist="38100" dir="2700000" algn="tl">
                    <a:srgbClr val="000000">
                      <a:alpha val="43137"/>
                    </a:srgbClr>
                  </a:outerShdw>
                </a:effectLst>
              </a:rPr>
            </a:br>
            <a:r>
              <a:rPr lang="en-US" sz="2800" b="1" dirty="0">
                <a:solidFill>
                  <a:schemeClr val="bg1"/>
                </a:solidFill>
                <a:effectLst>
                  <a:outerShdw blurRad="38100" dist="38100" dir="2700000" algn="tl">
                    <a:srgbClr val="000000">
                      <a:alpha val="43137"/>
                    </a:srgbClr>
                  </a:outerShdw>
                </a:effectLst>
              </a:rPr>
              <a:t>for Child Welfare</a:t>
            </a:r>
            <a:endParaRPr lang="en-US" sz="18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2852" y="2128010"/>
            <a:ext cx="9922565" cy="3901729"/>
          </a:xfrm>
        </p:spPr>
        <p:txBody>
          <a:bodyPr>
            <a:normAutofit/>
          </a:bodyPr>
          <a:lstStyle/>
          <a:p>
            <a:r>
              <a:rPr lang="en-US" sz="4000" dirty="0">
                <a:solidFill>
                  <a:schemeClr val="bg1"/>
                </a:solidFill>
              </a:rPr>
              <a:t>Reliable</a:t>
            </a:r>
          </a:p>
          <a:p>
            <a:r>
              <a:rPr lang="en-US" sz="4000" dirty="0">
                <a:solidFill>
                  <a:schemeClr val="bg1"/>
                </a:solidFill>
              </a:rPr>
              <a:t>Valid</a:t>
            </a:r>
          </a:p>
          <a:p>
            <a:r>
              <a:rPr lang="en-US" sz="4000" dirty="0">
                <a:solidFill>
                  <a:schemeClr val="bg1"/>
                </a:solidFill>
              </a:rPr>
              <a:t>Sensitivity—correct identification of those with the symptom/condition</a:t>
            </a:r>
          </a:p>
          <a:p>
            <a:r>
              <a:rPr lang="en-US" sz="4000" dirty="0">
                <a:solidFill>
                  <a:schemeClr val="bg1"/>
                </a:solidFill>
              </a:rPr>
              <a:t>Specificity—correct identification of those without the symptom/condition</a:t>
            </a:r>
          </a:p>
        </p:txBody>
      </p:sp>
    </p:spTree>
    <p:extLst>
      <p:ext uri="{BB962C8B-B14F-4D97-AF65-F5344CB8AC3E}">
        <p14:creationId xmlns:p14="http://schemas.microsoft.com/office/powerpoint/2010/main" val="3299853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96" y="166342"/>
            <a:ext cx="10515600" cy="1325563"/>
          </a:xfrm>
        </p:spPr>
        <p:txBody>
          <a:bodyPr>
            <a:normAutofit/>
          </a:bodyPr>
          <a:lstStyle/>
          <a:p>
            <a:r>
              <a:rPr lang="en-US" sz="5400" b="1" dirty="0">
                <a:solidFill>
                  <a:schemeClr val="bg1"/>
                </a:solidFill>
                <a:effectLst>
                  <a:outerShdw blurRad="38100" dist="38100" dir="2700000" algn="tl">
                    <a:srgbClr val="000000">
                      <a:alpha val="43137"/>
                    </a:srgbClr>
                  </a:outerShdw>
                </a:effectLst>
              </a:rPr>
              <a:t>Key points</a:t>
            </a:r>
          </a:p>
        </p:txBody>
      </p:sp>
      <p:sp>
        <p:nvSpPr>
          <p:cNvPr id="3" name="Content Placeholder 2"/>
          <p:cNvSpPr>
            <a:spLocks noGrp="1"/>
          </p:cNvSpPr>
          <p:nvPr>
            <p:ph idx="1"/>
          </p:nvPr>
        </p:nvSpPr>
        <p:spPr>
          <a:xfrm>
            <a:off x="503583" y="1825625"/>
            <a:ext cx="10850217" cy="4932984"/>
          </a:xfrm>
        </p:spPr>
        <p:txBody>
          <a:bodyPr>
            <a:normAutofit/>
          </a:bodyPr>
          <a:lstStyle/>
          <a:p>
            <a:r>
              <a:rPr lang="en-US" sz="3600" b="1" dirty="0">
                <a:solidFill>
                  <a:schemeClr val="bg1"/>
                </a:solidFill>
                <a:effectLst>
                  <a:outerShdw blurRad="38100" dist="38100" dir="2700000" algn="tl">
                    <a:srgbClr val="000000">
                      <a:alpha val="43137"/>
                    </a:srgbClr>
                  </a:outerShdw>
                </a:effectLst>
              </a:rPr>
              <a:t>Trauma-specific</a:t>
            </a:r>
          </a:p>
          <a:p>
            <a:r>
              <a:rPr lang="en-US" sz="3600" b="1" dirty="0">
                <a:solidFill>
                  <a:schemeClr val="bg1"/>
                </a:solidFill>
                <a:effectLst>
                  <a:outerShdw blurRad="38100" dist="38100" dir="2700000" algn="tl">
                    <a:srgbClr val="000000">
                      <a:alpha val="43137"/>
                    </a:srgbClr>
                  </a:outerShdw>
                </a:effectLst>
              </a:rPr>
              <a:t>Abuse-related (multiple dimensions: Depression/Trauma/Sexual Concerns/Anxiety/Anger)</a:t>
            </a:r>
          </a:p>
          <a:p>
            <a:r>
              <a:rPr lang="en-US" sz="3600" b="1" dirty="0">
                <a:solidFill>
                  <a:srgbClr val="00B0F0"/>
                </a:solidFill>
                <a:effectLst>
                  <a:outerShdw blurRad="38100" dist="38100" dir="2700000" algn="tl">
                    <a:srgbClr val="000000">
                      <a:alpha val="43137"/>
                    </a:srgbClr>
                  </a:outerShdw>
                </a:effectLst>
              </a:rPr>
              <a:t>Events</a:t>
            </a:r>
            <a:r>
              <a:rPr lang="en-US" sz="3600" b="1" dirty="0">
                <a:effectLst>
                  <a:outerShdw blurRad="38100" dist="38100" dir="2700000" algn="tl">
                    <a:srgbClr val="000000">
                      <a:alpha val="43137"/>
                    </a:srgbClr>
                  </a:outerShdw>
                </a:effectLst>
              </a:rPr>
              <a:t> </a:t>
            </a:r>
            <a:r>
              <a:rPr lang="en-US" sz="3600" b="1" dirty="0">
                <a:solidFill>
                  <a:schemeClr val="bg1"/>
                </a:solidFill>
                <a:effectLst>
                  <a:outerShdw blurRad="38100" dist="38100" dir="2700000" algn="tl">
                    <a:srgbClr val="000000">
                      <a:alpha val="43137"/>
                    </a:srgbClr>
                  </a:outerShdw>
                </a:effectLst>
              </a:rPr>
              <a:t>and</a:t>
            </a:r>
            <a:r>
              <a:rPr lang="en-US" sz="3600" b="1" dirty="0">
                <a:effectLst>
                  <a:outerShdw blurRad="38100" dist="38100" dir="2700000" algn="tl">
                    <a:srgbClr val="000000">
                      <a:alpha val="43137"/>
                    </a:srgbClr>
                  </a:outerShdw>
                </a:effectLst>
              </a:rPr>
              <a:t> </a:t>
            </a:r>
            <a:r>
              <a:rPr lang="en-US" sz="3600" b="1" dirty="0">
                <a:solidFill>
                  <a:srgbClr val="FF0000"/>
                </a:solidFill>
                <a:effectLst>
                  <a:outerShdw blurRad="38100" dist="38100" dir="2700000" algn="tl">
                    <a:srgbClr val="000000">
                      <a:alpha val="43137"/>
                    </a:srgbClr>
                  </a:outerShdw>
                </a:effectLst>
              </a:rPr>
              <a:t>symptoms</a:t>
            </a:r>
          </a:p>
          <a:p>
            <a:r>
              <a:rPr lang="en-US" sz="3600" b="1" dirty="0">
                <a:solidFill>
                  <a:schemeClr val="bg1"/>
                </a:solidFill>
                <a:effectLst>
                  <a:outerShdw blurRad="38100" dist="38100" dir="2700000" algn="tl">
                    <a:srgbClr val="000000">
                      <a:alpha val="43137"/>
                    </a:srgbClr>
                  </a:outerShdw>
                </a:effectLst>
              </a:rPr>
              <a:t>Standardized measures to inform treatment</a:t>
            </a:r>
          </a:p>
          <a:p>
            <a:pPr lvl="1"/>
            <a:r>
              <a:rPr lang="en-US" sz="3200" b="1" dirty="0">
                <a:solidFill>
                  <a:schemeClr val="bg1"/>
                </a:solidFill>
                <a:effectLst>
                  <a:outerShdw blurRad="38100" dist="38100" dir="2700000" algn="tl">
                    <a:srgbClr val="000000">
                      <a:alpha val="43137"/>
                    </a:srgbClr>
                  </a:outerShdw>
                </a:effectLst>
              </a:rPr>
              <a:t>Reliable( accuracy; consistency)</a:t>
            </a:r>
          </a:p>
          <a:p>
            <a:pPr lvl="1"/>
            <a:r>
              <a:rPr lang="en-US" sz="3200" b="1" dirty="0">
                <a:solidFill>
                  <a:schemeClr val="bg1"/>
                </a:solidFill>
                <a:effectLst>
                  <a:outerShdw blurRad="38100" dist="38100" dir="2700000" algn="tl">
                    <a:srgbClr val="000000">
                      <a:alpha val="43137"/>
                    </a:srgbClr>
                  </a:outerShdw>
                </a:effectLst>
              </a:rPr>
              <a:t>Valid (measure the construct purported to measure)</a:t>
            </a:r>
          </a:p>
          <a:p>
            <a:pPr lvl="1"/>
            <a:r>
              <a:rPr lang="en-US" sz="3200" b="1" dirty="0">
                <a:solidFill>
                  <a:schemeClr val="bg1"/>
                </a:solidFill>
                <a:effectLst>
                  <a:outerShdw blurRad="38100" dist="38100" dir="2700000" algn="tl">
                    <a:srgbClr val="000000">
                      <a:alpha val="43137"/>
                    </a:srgbClr>
                  </a:outerShdw>
                </a:effectLst>
              </a:rPr>
              <a:t>Normed (compared to a normative group)</a:t>
            </a:r>
          </a:p>
          <a:p>
            <a:pPr marL="342900" lvl="1" indent="0">
              <a:buNone/>
            </a:pP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559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9" y="16073"/>
            <a:ext cx="12049124" cy="994172"/>
          </a:xfrm>
        </p:spPr>
        <p:txBody>
          <a:bodyPr>
            <a:noAutofit/>
          </a:bodyPr>
          <a:lstStyle/>
          <a:p>
            <a:r>
              <a:rPr lang="en-US" b="1" dirty="0">
                <a:solidFill>
                  <a:schemeClr val="bg1"/>
                </a:solidFill>
                <a:effectLst>
                  <a:outerShdw blurRad="38100" dist="38100" dir="2700000" algn="tl">
                    <a:srgbClr val="000000">
                      <a:alpha val="43137"/>
                    </a:srgbClr>
                  </a:outerShdw>
                </a:effectLst>
              </a:rPr>
              <a:t>California Evidence-Based Clearinghouse </a:t>
            </a:r>
            <a:r>
              <a:rPr lang="en-US" sz="2100" b="1" dirty="0">
                <a:solidFill>
                  <a:schemeClr val="bg1"/>
                </a:solidFill>
                <a:effectLst>
                  <a:outerShdw blurRad="38100" dist="38100" dir="2700000" algn="tl">
                    <a:srgbClr val="000000">
                      <a:alpha val="43137"/>
                    </a:srgbClr>
                  </a:outerShdw>
                </a:effectLst>
              </a:rPr>
              <a:t>for Child </a:t>
            </a:r>
            <a:r>
              <a:rPr lang="en-US" sz="1800" b="1" dirty="0">
                <a:solidFill>
                  <a:schemeClr val="bg1"/>
                </a:solidFill>
                <a:effectLst>
                  <a:outerShdw blurRad="38100" dist="38100" dir="2700000" algn="tl">
                    <a:srgbClr val="000000">
                      <a:alpha val="43137"/>
                    </a:srgbClr>
                  </a:outerShdw>
                </a:effectLst>
              </a:rPr>
              <a:t>Welfare</a:t>
            </a:r>
            <a:endParaRPr lang="en-US" sz="27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333376" y="1010245"/>
            <a:ext cx="11639550" cy="5201424"/>
          </a:xfrm>
          <a:prstGeom prst="rect">
            <a:avLst/>
          </a:prstGeom>
        </p:spPr>
        <p:txBody>
          <a:bodyPr wrap="square">
            <a:spAutoFit/>
          </a:bodyPr>
          <a:lstStyle/>
          <a:p>
            <a:r>
              <a:rPr lang="en-US" b="1" dirty="0">
                <a:solidFill>
                  <a:srgbClr val="99284B"/>
                </a:solidFill>
                <a:effectLst>
                  <a:outerShdw blurRad="38100" dist="38100" dir="2700000" algn="tl">
                    <a:srgbClr val="000000">
                      <a:alpha val="43137"/>
                    </a:srgbClr>
                  </a:outerShdw>
                </a:effectLst>
                <a:latin typeface="Arial" panose="020B0604020202020204" pitchFamily="34" charset="0"/>
              </a:rPr>
              <a:t>Measurement Tools Highlighted on the CEBC</a:t>
            </a:r>
          </a:p>
          <a:p>
            <a:pPr algn="just"/>
            <a:r>
              <a:rPr lang="en-US" sz="1600" b="1" dirty="0">
                <a:solidFill>
                  <a:schemeClr val="bg1"/>
                </a:solidFill>
                <a:latin typeface="Arial" panose="020B0604020202020204" pitchFamily="34" charset="0"/>
              </a:rPr>
              <a:t>A basic description of each tool is available through the links below so that comparisons can be made between tools. Access/purchase and contact information is also provided. Please note that the list below reflects the measurement tools that the CEBC has reviewed to date and is not a comprehensive list of well-being measurement tools used in child welfare.</a:t>
            </a:r>
          </a:p>
          <a:p>
            <a:r>
              <a:rPr lang="en-US" sz="1400" b="1" dirty="0">
                <a:solidFill>
                  <a:schemeClr val="bg1"/>
                </a:solidFill>
                <a:latin typeface="Arial" panose="020B0604020202020204" pitchFamily="34" charset="0"/>
              </a:rPr>
              <a:t>     </a:t>
            </a:r>
            <a:r>
              <a:rPr lang="en-US" sz="1600" b="1" u="sng" dirty="0">
                <a:solidFill>
                  <a:schemeClr val="bg1"/>
                </a:solidFill>
                <a:effectLst>
                  <a:outerShdw blurRad="38100" dist="38100" dir="2700000" algn="tl">
                    <a:srgbClr val="000000">
                      <a:alpha val="43137"/>
                    </a:srgbClr>
                  </a:outerShdw>
                </a:effectLst>
                <a:latin typeface="Arial" panose="020B0604020202020204" pitchFamily="34" charset="0"/>
              </a:rPr>
              <a:t>Tools Used for Screening Mental Health Needs</a:t>
            </a:r>
          </a:p>
          <a:p>
            <a:pPr lvl="1">
              <a:buFont typeface="Arial" panose="020B0604020202020204" pitchFamily="34" charset="0"/>
              <a:buChar char="•"/>
            </a:pPr>
            <a:r>
              <a:rPr lang="en-US" b="1" i="1" dirty="0">
                <a:solidFill>
                  <a:schemeClr val="bg1"/>
                </a:solidFill>
                <a:latin typeface="Arial" panose="020B0604020202020204" pitchFamily="34" charset="0"/>
              </a:rPr>
              <a:t>Ages and Stages Questionnaire, Third Edition (ASQ-3™)</a:t>
            </a:r>
          </a:p>
          <a:p>
            <a:pPr lvl="1">
              <a:buFont typeface="Arial" panose="020B0604020202020204" pitchFamily="34" charset="0"/>
              <a:buChar char="•"/>
            </a:pPr>
            <a:r>
              <a:rPr lang="en-US" b="1" i="1" dirty="0">
                <a:solidFill>
                  <a:schemeClr val="bg1"/>
                </a:solidFill>
                <a:latin typeface="Arial" panose="020B0604020202020204" pitchFamily="34" charset="0"/>
              </a:rPr>
              <a:t>Ages and Stages Questionnaire: Social-Emotional (ASQ:SE)</a:t>
            </a:r>
          </a:p>
          <a:p>
            <a:pPr lvl="1">
              <a:buFont typeface="Arial" panose="020B0604020202020204" pitchFamily="34" charset="0"/>
              <a:buChar char="•"/>
            </a:pPr>
            <a:r>
              <a:rPr lang="en-US" b="1" i="1" dirty="0">
                <a:solidFill>
                  <a:schemeClr val="bg1"/>
                </a:solidFill>
                <a:latin typeface="Arial" panose="020B0604020202020204" pitchFamily="34" charset="0"/>
              </a:rPr>
              <a:t>Mental Health Screening Tool, The (MHST)</a:t>
            </a:r>
          </a:p>
          <a:p>
            <a:pPr lvl="1">
              <a:buFont typeface="Arial" panose="020B0604020202020204" pitchFamily="34" charset="0"/>
              <a:buChar char="•"/>
            </a:pPr>
            <a:r>
              <a:rPr lang="en-US" b="1" i="1" dirty="0">
                <a:solidFill>
                  <a:schemeClr val="bg1"/>
                </a:solidFill>
                <a:latin typeface="Arial" panose="020B0604020202020204" pitchFamily="34" charset="0"/>
              </a:rPr>
              <a:t>Modified Checklist for Autism in Toddlers(M-CHAT)</a:t>
            </a:r>
          </a:p>
          <a:p>
            <a:pPr lvl="1">
              <a:buFont typeface="Arial" panose="020B0604020202020204" pitchFamily="34" charset="0"/>
              <a:buChar char="•"/>
            </a:pPr>
            <a:r>
              <a:rPr lang="en-US" b="1" i="1" dirty="0">
                <a:solidFill>
                  <a:schemeClr val="bg1"/>
                </a:solidFill>
                <a:latin typeface="Arial" panose="020B0604020202020204" pitchFamily="34" charset="0"/>
              </a:rPr>
              <a:t>Modified Checklist for Autism in Toddlers, Revised, with Follow-Up (M-CHAT-R/F)</a:t>
            </a:r>
          </a:p>
          <a:p>
            <a:pPr lvl="1">
              <a:buFont typeface="Arial" panose="020B0604020202020204" pitchFamily="34" charset="0"/>
              <a:buChar char="•"/>
            </a:pPr>
            <a:r>
              <a:rPr lang="en-US" b="1" i="1" dirty="0">
                <a:solidFill>
                  <a:schemeClr val="bg1"/>
                </a:solidFill>
                <a:latin typeface="Arial" panose="020B0604020202020204" pitchFamily="34" charset="0"/>
              </a:rPr>
              <a:t>Mood and Feelings Questionnaire (MFQ)</a:t>
            </a:r>
          </a:p>
          <a:p>
            <a:pPr lvl="1">
              <a:buFont typeface="Arial" panose="020B0604020202020204" pitchFamily="34" charset="0"/>
              <a:buChar char="•"/>
            </a:pPr>
            <a:r>
              <a:rPr lang="en-US" b="1" i="1" dirty="0">
                <a:solidFill>
                  <a:schemeClr val="bg1"/>
                </a:solidFill>
                <a:latin typeface="Arial" panose="020B0604020202020204" pitchFamily="34" charset="0"/>
              </a:rPr>
              <a:t>Mood and Feelings Questionnaire-Short Form (MFQ-SF)</a:t>
            </a:r>
          </a:p>
          <a:p>
            <a:pPr lvl="1">
              <a:buFont typeface="Arial" panose="020B0604020202020204" pitchFamily="34" charset="0"/>
              <a:buChar char="•"/>
            </a:pPr>
            <a:r>
              <a:rPr lang="en-US" b="1" i="1" dirty="0">
                <a:solidFill>
                  <a:schemeClr val="bg1"/>
                </a:solidFill>
                <a:latin typeface="Arial" panose="020B0604020202020204" pitchFamily="34" charset="0"/>
              </a:rPr>
              <a:t>Mood Disorder Questionnaire, The (MDQ)</a:t>
            </a:r>
          </a:p>
          <a:p>
            <a:pPr lvl="1">
              <a:buFont typeface="Arial" panose="020B0604020202020204" pitchFamily="34" charset="0"/>
              <a:buChar char="•"/>
            </a:pPr>
            <a:r>
              <a:rPr lang="en-US" b="1" i="1" dirty="0">
                <a:solidFill>
                  <a:schemeClr val="bg1"/>
                </a:solidFill>
                <a:latin typeface="Arial" panose="020B0604020202020204" pitchFamily="34" charset="0"/>
              </a:rPr>
              <a:t>North Carolina Family Assessment Scale (NCFAS)</a:t>
            </a:r>
          </a:p>
          <a:p>
            <a:pPr lvl="1">
              <a:buFont typeface="Arial" panose="020B0604020202020204" pitchFamily="34" charset="0"/>
              <a:buChar char="•"/>
            </a:pPr>
            <a:r>
              <a:rPr lang="en-US" b="1" i="1" dirty="0">
                <a:solidFill>
                  <a:schemeClr val="bg1"/>
                </a:solidFill>
                <a:latin typeface="Arial" panose="020B0604020202020204" pitchFamily="34" charset="0"/>
              </a:rPr>
              <a:t>Patient Health Questionnaire (PHQ-9) for Adolescents</a:t>
            </a:r>
          </a:p>
          <a:p>
            <a:pPr lvl="1">
              <a:buFont typeface="Arial" panose="020B0604020202020204" pitchFamily="34" charset="0"/>
              <a:buChar char="•"/>
            </a:pPr>
            <a:r>
              <a:rPr lang="en-US" b="1" i="1" dirty="0">
                <a:solidFill>
                  <a:schemeClr val="bg1"/>
                </a:solidFill>
                <a:latin typeface="Arial" panose="020B0604020202020204" pitchFamily="34" charset="0"/>
              </a:rPr>
              <a:t>Pediatric Symptom Checklist-17 (PSC-17)</a:t>
            </a:r>
          </a:p>
          <a:p>
            <a:pPr lvl="1">
              <a:buFont typeface="Arial" panose="020B0604020202020204" pitchFamily="34" charset="0"/>
              <a:buChar char="•"/>
            </a:pPr>
            <a:r>
              <a:rPr lang="en-US" b="1" i="1" dirty="0">
                <a:solidFill>
                  <a:schemeClr val="bg1"/>
                </a:solidFill>
                <a:latin typeface="Arial" panose="020B0604020202020204" pitchFamily="34" charset="0"/>
              </a:rPr>
              <a:t>Screen for Childhood Anxiety Related Emotional Disorders (SCARED)</a:t>
            </a:r>
          </a:p>
          <a:p>
            <a:pPr lvl="1">
              <a:buFont typeface="Arial" panose="020B0604020202020204" pitchFamily="34" charset="0"/>
              <a:buChar char="•"/>
            </a:pPr>
            <a:r>
              <a:rPr lang="en-US" b="1" i="1" dirty="0">
                <a:solidFill>
                  <a:schemeClr val="bg1"/>
                </a:solidFill>
                <a:latin typeface="Arial" panose="020B0604020202020204" pitchFamily="34" charset="0"/>
              </a:rPr>
              <a:t>Strengths and Difficulties Questionnaire (SDQ)</a:t>
            </a:r>
          </a:p>
        </p:txBody>
      </p:sp>
      <p:sp>
        <p:nvSpPr>
          <p:cNvPr id="3" name="TextBox 2"/>
          <p:cNvSpPr txBox="1"/>
          <p:nvPr/>
        </p:nvSpPr>
        <p:spPr>
          <a:xfrm>
            <a:off x="1690232" y="6270783"/>
            <a:ext cx="8925838" cy="646331"/>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hlinkClick r:id="rId2"/>
              </a:rPr>
              <a:t>http://www.cebc4cw.org/assessment-tools/measurement-tools-highlighted-on-the-cebc/</a:t>
            </a:r>
            <a:r>
              <a:rPr lang="en-US" b="1" dirty="0">
                <a:effectLst>
                  <a:outerShdw blurRad="38100" dist="38100" dir="2700000" algn="tl">
                    <a:srgbClr val="000000">
                      <a:alpha val="43137"/>
                    </a:srgbClr>
                  </a:outerShdw>
                </a:effectLst>
              </a:rPr>
              <a:t>)</a:t>
            </a:r>
          </a:p>
          <a:p>
            <a:r>
              <a:rPr lang="en-US" b="1" dirty="0">
                <a:effectLst>
                  <a:outerShdw blurRad="38100" dist="38100" dir="2700000" algn="tl">
                    <a:srgbClr val="000000">
                      <a:alpha val="43137"/>
                    </a:srgbClr>
                  </a:outerShdw>
                </a:effectLst>
              </a:rPr>
              <a:t> </a:t>
            </a:r>
            <a:endParaRPr lang="en-US" dirty="0"/>
          </a:p>
        </p:txBody>
      </p:sp>
    </p:spTree>
    <p:extLst>
      <p:ext uri="{BB962C8B-B14F-4D97-AF65-F5344CB8AC3E}">
        <p14:creationId xmlns:p14="http://schemas.microsoft.com/office/powerpoint/2010/main" val="3843112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72567572"/>
              </p:ext>
            </p:extLst>
          </p:nvPr>
        </p:nvGraphicFramePr>
        <p:xfrm>
          <a:off x="1228724" y="904878"/>
          <a:ext cx="9791700" cy="5839083"/>
        </p:xfrm>
        <a:graphic>
          <a:graphicData uri="http://schemas.openxmlformats.org/drawingml/2006/table">
            <a:tbl>
              <a:tblPr firstRow="1" bandRow="1">
                <a:tableStyleId>{5C22544A-7EE6-4342-B048-85BDC9FD1C3A}</a:tableStyleId>
              </a:tblPr>
              <a:tblGrid>
                <a:gridCol w="5114035">
                  <a:extLst>
                    <a:ext uri="{9D8B030D-6E8A-4147-A177-3AD203B41FA5}">
                      <a16:colId xmlns:a16="http://schemas.microsoft.com/office/drawing/2014/main" xmlns="" val="122115067"/>
                    </a:ext>
                  </a:extLst>
                </a:gridCol>
                <a:gridCol w="825317">
                  <a:extLst>
                    <a:ext uri="{9D8B030D-6E8A-4147-A177-3AD203B41FA5}">
                      <a16:colId xmlns:a16="http://schemas.microsoft.com/office/drawing/2014/main" xmlns="" val="3571217105"/>
                    </a:ext>
                  </a:extLst>
                </a:gridCol>
                <a:gridCol w="448030">
                  <a:extLst>
                    <a:ext uri="{9D8B030D-6E8A-4147-A177-3AD203B41FA5}">
                      <a16:colId xmlns:a16="http://schemas.microsoft.com/office/drawing/2014/main" xmlns="" val="2719271661"/>
                    </a:ext>
                  </a:extLst>
                </a:gridCol>
                <a:gridCol w="471611">
                  <a:extLst>
                    <a:ext uri="{9D8B030D-6E8A-4147-A177-3AD203B41FA5}">
                      <a16:colId xmlns:a16="http://schemas.microsoft.com/office/drawing/2014/main" xmlns="" val="3472305766"/>
                    </a:ext>
                  </a:extLst>
                </a:gridCol>
                <a:gridCol w="695626">
                  <a:extLst>
                    <a:ext uri="{9D8B030D-6E8A-4147-A177-3AD203B41FA5}">
                      <a16:colId xmlns:a16="http://schemas.microsoft.com/office/drawing/2014/main" xmlns="" val="4093713637"/>
                    </a:ext>
                  </a:extLst>
                </a:gridCol>
                <a:gridCol w="601303">
                  <a:extLst>
                    <a:ext uri="{9D8B030D-6E8A-4147-A177-3AD203B41FA5}">
                      <a16:colId xmlns:a16="http://schemas.microsoft.com/office/drawing/2014/main" xmlns="" val="1819933858"/>
                    </a:ext>
                  </a:extLst>
                </a:gridCol>
                <a:gridCol w="486422">
                  <a:extLst>
                    <a:ext uri="{9D8B030D-6E8A-4147-A177-3AD203B41FA5}">
                      <a16:colId xmlns:a16="http://schemas.microsoft.com/office/drawing/2014/main" xmlns="" val="922187514"/>
                    </a:ext>
                  </a:extLst>
                </a:gridCol>
                <a:gridCol w="574678">
                  <a:extLst>
                    <a:ext uri="{9D8B030D-6E8A-4147-A177-3AD203B41FA5}">
                      <a16:colId xmlns:a16="http://schemas.microsoft.com/office/drawing/2014/main" xmlns="" val="2933834223"/>
                    </a:ext>
                  </a:extLst>
                </a:gridCol>
                <a:gridCol w="574678">
                  <a:extLst>
                    <a:ext uri="{9D8B030D-6E8A-4147-A177-3AD203B41FA5}">
                      <a16:colId xmlns:a16="http://schemas.microsoft.com/office/drawing/2014/main" xmlns="" val="4199468332"/>
                    </a:ext>
                  </a:extLst>
                </a:gridCol>
              </a:tblGrid>
              <a:tr h="810502">
                <a:tc>
                  <a:txBody>
                    <a:bodyPr/>
                    <a:lstStyle/>
                    <a:p>
                      <a:r>
                        <a:rPr lang="en-US" sz="1400" dirty="0"/>
                        <a:t>Test</a:t>
                      </a:r>
                    </a:p>
                  </a:txBody>
                  <a:tcPr marL="68580" marR="68580" marT="34290" marB="34290"/>
                </a:tc>
                <a:tc>
                  <a:txBody>
                    <a:bodyPr/>
                    <a:lstStyle/>
                    <a:p>
                      <a:r>
                        <a:rPr lang="en-US" sz="1400" dirty="0"/>
                        <a:t>Abuse/ Trauma</a:t>
                      </a:r>
                    </a:p>
                  </a:txBody>
                  <a:tcPr marL="68580" marR="68580" marT="34290" marB="34290"/>
                </a:tc>
                <a:tc>
                  <a:txBody>
                    <a:bodyPr/>
                    <a:lstStyle/>
                    <a:p>
                      <a:r>
                        <a:rPr lang="en-US" sz="1400" dirty="0"/>
                        <a:t>Rel</a:t>
                      </a:r>
                    </a:p>
                  </a:txBody>
                  <a:tcPr marL="68580" marR="68580" marT="34290" marB="34290"/>
                </a:tc>
                <a:tc>
                  <a:txBody>
                    <a:bodyPr/>
                    <a:lstStyle/>
                    <a:p>
                      <a:r>
                        <a:rPr lang="en-US" sz="1400" dirty="0"/>
                        <a:t>Val</a:t>
                      </a:r>
                    </a:p>
                  </a:txBody>
                  <a:tcPr marL="68580" marR="68580" marT="34290" marB="34290"/>
                </a:tc>
                <a:tc>
                  <a:txBody>
                    <a:bodyPr/>
                    <a:lstStyle/>
                    <a:p>
                      <a:r>
                        <a:rPr lang="en-US" sz="1400" dirty="0"/>
                        <a:t>Sn/</a:t>
                      </a:r>
                      <a:r>
                        <a:rPr lang="en-US" sz="1400" dirty="0" err="1"/>
                        <a:t>Sp</a:t>
                      </a:r>
                      <a:endParaRPr lang="en-US" sz="1400" dirty="0"/>
                    </a:p>
                  </a:txBody>
                  <a:tcPr marL="68580" marR="68580" marT="34290" marB="34290"/>
                </a:tc>
                <a:tc>
                  <a:txBody>
                    <a:bodyPr/>
                    <a:lstStyle/>
                    <a:p>
                      <a:r>
                        <a:rPr lang="en-US" sz="1200" dirty="0"/>
                        <a:t>Norm</a:t>
                      </a:r>
                    </a:p>
                  </a:txBody>
                  <a:tcPr marL="68580" marR="68580" marT="34290" marB="34290"/>
                </a:tc>
                <a:tc>
                  <a:txBody>
                    <a:bodyPr/>
                    <a:lstStyle/>
                    <a:p>
                      <a:r>
                        <a:rPr lang="en-US" sz="1200" dirty="0"/>
                        <a:t>Par/Chi</a:t>
                      </a:r>
                    </a:p>
                  </a:txBody>
                  <a:tcPr marL="68580" marR="68580" marT="34290" marB="34290"/>
                </a:tc>
                <a:tc>
                  <a:txBody>
                    <a:bodyPr/>
                    <a:lstStyle/>
                    <a:p>
                      <a:r>
                        <a:rPr lang="en-US" sz="1200" dirty="0"/>
                        <a:t>Span</a:t>
                      </a:r>
                    </a:p>
                  </a:txBody>
                  <a:tcPr marL="68580" marR="68580" marT="34290" marB="34290"/>
                </a:tc>
                <a:tc>
                  <a:txBody>
                    <a:bodyPr/>
                    <a:lstStyle/>
                    <a:p>
                      <a:r>
                        <a:rPr lang="en-US" sz="1400" dirty="0"/>
                        <a:t>Cost</a:t>
                      </a:r>
                    </a:p>
                  </a:txBody>
                  <a:tcPr marL="68580" marR="68580" marT="34290" marB="34290"/>
                </a:tc>
                <a:extLst>
                  <a:ext uri="{0D108BD9-81ED-4DB2-BD59-A6C34878D82A}">
                    <a16:rowId xmlns:a16="http://schemas.microsoft.com/office/drawing/2014/main" xmlns="" val="206775905"/>
                  </a:ext>
                </a:extLst>
              </a:tr>
              <a:tr h="322456">
                <a:tc>
                  <a:txBody>
                    <a:bodyPr/>
                    <a:lstStyle/>
                    <a:p>
                      <a:r>
                        <a:rPr lang="en-US" sz="1200" i="1" dirty="0">
                          <a:solidFill>
                            <a:srgbClr val="4477AA"/>
                          </a:solidFill>
                          <a:latin typeface="Arial" panose="020B0604020202020204" pitchFamily="34" charset="0"/>
                          <a:hlinkClick r:id="rId2"/>
                        </a:rPr>
                        <a:t>Ages and Stages Questionnaire</a:t>
                      </a:r>
                      <a:endParaRPr lang="en-US" sz="1200" dirty="0"/>
                    </a:p>
                  </a:txBody>
                  <a:tcPr marL="68580" marR="68580" marT="34290" marB="34290"/>
                </a:tc>
                <a:tc>
                  <a:txBody>
                    <a:bodyPr/>
                    <a:lstStyle/>
                    <a:p>
                      <a:r>
                        <a:rPr lang="en-US" sz="1200" dirty="0"/>
                        <a:t>X (DevD)</a:t>
                      </a:r>
                    </a:p>
                  </a:txBody>
                  <a:tcPr marL="68580" marR="68580" marT="34290" marB="34290"/>
                </a:tc>
                <a:tc>
                  <a:txBody>
                    <a:bodyPr/>
                    <a:lstStyle/>
                    <a:p>
                      <a:pPr algn="ctr"/>
                      <a:r>
                        <a:rPr lang="en-US" sz="1400" baseline="0" dirty="0"/>
                        <a:t> +</a:t>
                      </a:r>
                      <a:endParaRPr lang="en-US" sz="1400" dirty="0"/>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xmlns="" val="1417266893"/>
                  </a:ext>
                </a:extLst>
              </a:tr>
              <a:tr h="322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4477AA"/>
                          </a:solidFill>
                          <a:latin typeface="Arial" panose="020B0604020202020204" pitchFamily="34" charset="0"/>
                          <a:hlinkClick r:id="rId3"/>
                        </a:rPr>
                        <a:t>Ages and Stages Questionnaire: Social-Emotional (ASQ:SE)</a:t>
                      </a:r>
                      <a:endParaRPr lang="en-US" sz="1200" dirty="0">
                        <a:solidFill>
                          <a:srgbClr val="261606"/>
                        </a:solidFill>
                        <a:latin typeface="Arial" panose="020B0604020202020204" pitchFamily="34" charset="0"/>
                      </a:endParaRPr>
                    </a:p>
                  </a:txBody>
                  <a:tcPr marL="68580" marR="68580" marT="34290" marB="34290"/>
                </a:tc>
                <a:tc>
                  <a:txBody>
                    <a:bodyPr/>
                    <a:lstStyle/>
                    <a:p>
                      <a:r>
                        <a:rPr lang="en-US" sz="1200" dirty="0"/>
                        <a:t>X (DevD)</a:t>
                      </a:r>
                    </a:p>
                  </a:txBody>
                  <a:tcPr marL="68580" marR="68580" marT="34290" marB="34290"/>
                </a:tc>
                <a:tc>
                  <a:txBody>
                    <a:bodyPr/>
                    <a:lstStyle/>
                    <a:p>
                      <a:pPr algn="ctr"/>
                      <a:r>
                        <a:rPr lang="en-US" sz="1400" baseline="0" dirty="0"/>
                        <a:t> +</a:t>
                      </a:r>
                      <a:endParaRPr lang="en-US" sz="1400" dirty="0"/>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xmlns="" val="2964018568"/>
                  </a:ext>
                </a:extLst>
              </a:tr>
              <a:tr h="322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FF0000"/>
                          </a:solidFill>
                          <a:latin typeface="Arial" panose="020B0604020202020204" pitchFamily="34" charset="0"/>
                          <a:hlinkClick r:id="rId4"/>
                        </a:rPr>
                        <a:t>Mental Health Screening Tool, The (MHST)</a:t>
                      </a:r>
                      <a:endParaRPr lang="en-US" sz="1200" dirty="0">
                        <a:solidFill>
                          <a:srgbClr val="FF0000"/>
                        </a:solidFill>
                        <a:latin typeface="Arial" panose="020B0604020202020204" pitchFamily="34" charset="0"/>
                      </a:endParaRPr>
                    </a:p>
                  </a:txBody>
                  <a:tcPr marL="68580" marR="68580" marT="34290" marB="3429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61606"/>
                          </a:solidFill>
                          <a:latin typeface="Arial" panose="020B0604020202020204" pitchFamily="34" charset="0"/>
                        </a:rPr>
                        <a:t>X(Risk)</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0</a:t>
                      </a:r>
                    </a:p>
                  </a:txBody>
                  <a:tcPr marL="68580" marR="68580" marT="34290" marB="34290"/>
                </a:tc>
                <a:extLst>
                  <a:ext uri="{0D108BD9-81ED-4DB2-BD59-A6C34878D82A}">
                    <a16:rowId xmlns:a16="http://schemas.microsoft.com/office/drawing/2014/main" xmlns="" val="98102676"/>
                  </a:ext>
                </a:extLst>
              </a:tr>
              <a:tr h="322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4477AA"/>
                          </a:solidFill>
                          <a:latin typeface="Arial" panose="020B0604020202020204" pitchFamily="34" charset="0"/>
                          <a:hlinkClick r:id="rId5"/>
                        </a:rPr>
                        <a:t>Modified Checklist for Autism in Toddlers(M-CHAT)</a:t>
                      </a:r>
                      <a:endParaRPr lang="en-US" sz="1200" dirty="0">
                        <a:solidFill>
                          <a:srgbClr val="261606"/>
                        </a:solidFill>
                        <a:latin typeface="Arial" panose="020B0604020202020204" pitchFamily="34" charset="0"/>
                      </a:endParaRPr>
                    </a:p>
                  </a:txBody>
                  <a:tcPr marL="68580" marR="68580" marT="34290" marB="34290"/>
                </a:tc>
                <a:tc>
                  <a:txBody>
                    <a:bodyPr/>
                    <a:lstStyle/>
                    <a:p>
                      <a:r>
                        <a:rPr lang="en-US" sz="1400" dirty="0"/>
                        <a:t>X (Aut)</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0</a:t>
                      </a:r>
                    </a:p>
                  </a:txBody>
                  <a:tcPr marL="68580" marR="68580" marT="34290" marB="34290"/>
                </a:tc>
                <a:extLst>
                  <a:ext uri="{0D108BD9-81ED-4DB2-BD59-A6C34878D82A}">
                    <a16:rowId xmlns:a16="http://schemas.microsoft.com/office/drawing/2014/main" xmlns="" val="188157066"/>
                  </a:ext>
                </a:extLst>
              </a:tr>
              <a:tr h="566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u="sng" dirty="0">
                          <a:solidFill>
                            <a:srgbClr val="CC6600"/>
                          </a:solidFill>
                          <a:latin typeface="Arial" panose="020B0604020202020204" pitchFamily="34" charset="0"/>
                        </a:rPr>
                        <a:t>Modified Checklist for Autism in Toddlers, Rev, w/ Follow-up</a:t>
                      </a:r>
                      <a:endParaRPr lang="en-US" sz="1200" u="sng" dirty="0">
                        <a:solidFill>
                          <a:srgbClr val="CC6600"/>
                        </a:solidFill>
                      </a:endParaRPr>
                    </a:p>
                  </a:txBody>
                  <a:tcPr marL="68580" marR="68580" marT="34290" marB="34290"/>
                </a:tc>
                <a:tc>
                  <a:txBody>
                    <a:bodyPr/>
                    <a:lstStyle/>
                    <a:p>
                      <a:r>
                        <a:rPr lang="en-US" sz="1400" dirty="0"/>
                        <a:t>X (Aut)</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p>
                      <a:pPr algn="ctr"/>
                      <a:endParaRPr lang="en-US" sz="1400" dirty="0"/>
                    </a:p>
                  </a:txBody>
                  <a:tcPr marL="68580" marR="68580" marT="34290" marB="34290"/>
                </a:tc>
                <a:tc>
                  <a:txBody>
                    <a:bodyPr/>
                    <a:lstStyle/>
                    <a:p>
                      <a:pPr algn="ctr"/>
                      <a:r>
                        <a:rPr lang="en-US" sz="1400" dirty="0"/>
                        <a:t>0</a:t>
                      </a:r>
                    </a:p>
                  </a:txBody>
                  <a:tcPr marL="68580" marR="68580" marT="34290" marB="34290"/>
                </a:tc>
                <a:extLst>
                  <a:ext uri="{0D108BD9-81ED-4DB2-BD59-A6C34878D82A}">
                    <a16:rowId xmlns:a16="http://schemas.microsoft.com/office/drawing/2014/main" xmlns="" val="2541025156"/>
                  </a:ext>
                </a:extLst>
              </a:tr>
              <a:tr h="4618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4477AA"/>
                          </a:solidFill>
                          <a:latin typeface="Arial" panose="020B0604020202020204" pitchFamily="34" charset="0"/>
                          <a:hlinkClick r:id="rId6"/>
                        </a:rPr>
                        <a:t>Mood and Feelings Questionnaire (MFQ)</a:t>
                      </a:r>
                      <a:endParaRPr lang="en-US" sz="1200" dirty="0">
                        <a:solidFill>
                          <a:srgbClr val="261606"/>
                        </a:solidFill>
                        <a:latin typeface="Arial" panose="020B0604020202020204" pitchFamily="34" charset="0"/>
                      </a:endParaRPr>
                    </a:p>
                  </a:txBody>
                  <a:tcPr marL="68580" marR="68580" marT="34290" marB="34290"/>
                </a:tc>
                <a:tc>
                  <a:txBody>
                    <a:bodyPr/>
                    <a:lstStyle/>
                    <a:p>
                      <a:r>
                        <a:rPr lang="en-US" sz="1400" dirty="0"/>
                        <a:t>X (Dep)</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a:t>
                      </a:r>
                    </a:p>
                  </a:txBody>
                  <a:tcPr marL="68580" marR="68580" marT="34290" marB="34290"/>
                </a:tc>
                <a:tc>
                  <a:txBody>
                    <a:bodyPr/>
                    <a:lstStyle/>
                    <a:p>
                      <a:pPr algn="ctr"/>
                      <a:r>
                        <a:rPr lang="en-US" sz="1100" dirty="0"/>
                        <a:t>.80/.68</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0</a:t>
                      </a:r>
                    </a:p>
                  </a:txBody>
                  <a:tcPr marL="68580" marR="68580" marT="34290" marB="34290"/>
                </a:tc>
                <a:extLst>
                  <a:ext uri="{0D108BD9-81ED-4DB2-BD59-A6C34878D82A}">
                    <a16:rowId xmlns:a16="http://schemas.microsoft.com/office/drawing/2014/main" xmlns="" val="2136015769"/>
                  </a:ext>
                </a:extLst>
              </a:tr>
              <a:tr h="461898">
                <a:tc>
                  <a:txBody>
                    <a:bodyPr/>
                    <a:lstStyle/>
                    <a:p>
                      <a:r>
                        <a:rPr lang="en-US" sz="1200" i="1" dirty="0">
                          <a:solidFill>
                            <a:srgbClr val="4477AA"/>
                          </a:solidFill>
                          <a:latin typeface="Arial" panose="020B0604020202020204" pitchFamily="34" charset="0"/>
                          <a:hlinkClick r:id="rId7"/>
                        </a:rPr>
                        <a:t>Mood and Feelings Questionnaire-Short Form </a:t>
                      </a:r>
                      <a:endParaRPr lang="en-US" sz="1200" dirty="0"/>
                    </a:p>
                  </a:txBody>
                  <a:tcPr marL="68580" marR="68580" marT="34290" marB="34290"/>
                </a:tc>
                <a:tc>
                  <a:txBody>
                    <a:bodyPr/>
                    <a:lstStyle/>
                    <a:p>
                      <a:r>
                        <a:rPr lang="en-US" sz="1400" dirty="0"/>
                        <a:t>X (Dep)</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a:t>
                      </a:r>
                    </a:p>
                  </a:txBody>
                  <a:tcPr marL="68580" marR="68580" marT="34290" marB="34290"/>
                </a:tc>
                <a:tc>
                  <a:txBody>
                    <a:bodyPr/>
                    <a:lstStyle/>
                    <a:p>
                      <a:pPr algn="ctr"/>
                      <a:r>
                        <a:rPr lang="en-US" sz="1100" dirty="0"/>
                        <a:t>.75/.73</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0</a:t>
                      </a:r>
                    </a:p>
                  </a:txBody>
                  <a:tcPr marL="68580" marR="68580" marT="34290" marB="34290"/>
                </a:tc>
                <a:extLst>
                  <a:ext uri="{0D108BD9-81ED-4DB2-BD59-A6C34878D82A}">
                    <a16:rowId xmlns:a16="http://schemas.microsoft.com/office/drawing/2014/main" xmlns="" val="1702236498"/>
                  </a:ext>
                </a:extLst>
              </a:tr>
              <a:tr h="461898">
                <a:tc>
                  <a:txBody>
                    <a:bodyPr/>
                    <a:lstStyle/>
                    <a:p>
                      <a:r>
                        <a:rPr lang="en-US" sz="1200" i="1" dirty="0">
                          <a:solidFill>
                            <a:srgbClr val="4477AA"/>
                          </a:solidFill>
                          <a:latin typeface="Arial" panose="020B0604020202020204" pitchFamily="34" charset="0"/>
                          <a:hlinkClick r:id="rId8"/>
                        </a:rPr>
                        <a:t>Mood Disorder Questionnaire</a:t>
                      </a:r>
                      <a:r>
                        <a:rPr lang="en-US" sz="1200" i="1" dirty="0">
                          <a:solidFill>
                            <a:srgbClr val="4477AA"/>
                          </a:solidFill>
                          <a:latin typeface="Arial" panose="020B0604020202020204" pitchFamily="34" charset="0"/>
                        </a:rPr>
                        <a:t> </a:t>
                      </a:r>
                      <a:r>
                        <a:rPr lang="en-US" sz="1200" b="1" i="1" dirty="0">
                          <a:solidFill>
                            <a:srgbClr val="4477AA"/>
                          </a:solidFill>
                          <a:effectLst>
                            <a:outerShdw blurRad="38100" dist="38100" dir="2700000" algn="tl">
                              <a:srgbClr val="000000">
                                <a:alpha val="43137"/>
                              </a:srgbClr>
                            </a:outerShdw>
                          </a:effectLst>
                          <a:latin typeface="Arial" panose="020B0604020202020204" pitchFamily="34" charset="0"/>
                        </a:rPr>
                        <a:t>ADULT</a:t>
                      </a:r>
                      <a:endParaRPr lang="en-US" sz="1200" b="1" dirty="0">
                        <a:effectLst>
                          <a:outerShdw blurRad="38100" dist="38100" dir="2700000" algn="tl">
                            <a:srgbClr val="000000">
                              <a:alpha val="43137"/>
                            </a:srgbClr>
                          </a:outerShdw>
                        </a:effectLst>
                      </a:endParaRPr>
                    </a:p>
                  </a:txBody>
                  <a:tcPr marL="68580" marR="68580" marT="34290" marB="34290">
                    <a:solidFill>
                      <a:schemeClr val="bg1">
                        <a:lumMod val="95000"/>
                      </a:schemeClr>
                    </a:solidFill>
                  </a:tcPr>
                </a:tc>
                <a:tc>
                  <a:txBody>
                    <a:bodyPr/>
                    <a:lstStyle/>
                    <a:p>
                      <a:r>
                        <a:rPr lang="en-US" sz="1400" dirty="0"/>
                        <a:t>X (Bip)</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a:t>
                      </a:r>
                    </a:p>
                  </a:txBody>
                  <a:tcPr marL="68580" marR="68580" marT="34290" marB="34290"/>
                </a:tc>
                <a:tc>
                  <a:txBody>
                    <a:bodyPr/>
                    <a:lstStyle/>
                    <a:p>
                      <a:pPr algn="ctr"/>
                      <a:r>
                        <a:rPr lang="en-US" sz="1100" dirty="0"/>
                        <a:t>.73/.90</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0</a:t>
                      </a:r>
                    </a:p>
                  </a:txBody>
                  <a:tcPr marL="68580" marR="68580" marT="34290" marB="34290"/>
                </a:tc>
                <a:extLst>
                  <a:ext uri="{0D108BD9-81ED-4DB2-BD59-A6C34878D82A}">
                    <a16:rowId xmlns:a16="http://schemas.microsoft.com/office/drawing/2014/main" xmlns="" val="1163036902"/>
                  </a:ext>
                </a:extLst>
              </a:tr>
              <a:tr h="322456">
                <a:tc>
                  <a:txBody>
                    <a:bodyPr/>
                    <a:lstStyle/>
                    <a:p>
                      <a:r>
                        <a:rPr lang="en-US" sz="1200" i="1" dirty="0">
                          <a:solidFill>
                            <a:srgbClr val="4477AA"/>
                          </a:solidFill>
                          <a:latin typeface="Arial" panose="020B0604020202020204" pitchFamily="34" charset="0"/>
                          <a:hlinkClick r:id="rId9"/>
                        </a:rPr>
                        <a:t>North Carolina Family Assessment Scale</a:t>
                      </a:r>
                      <a:r>
                        <a:rPr lang="en-US" sz="1200" i="1" baseline="0" dirty="0">
                          <a:solidFill>
                            <a:srgbClr val="4477AA"/>
                          </a:solidFill>
                          <a:latin typeface="Arial" panose="020B0604020202020204" pitchFamily="34" charset="0"/>
                        </a:rPr>
                        <a:t>  </a:t>
                      </a:r>
                      <a:r>
                        <a:rPr lang="en-US" sz="1100" b="1" i="1" baseline="0" dirty="0">
                          <a:solidFill>
                            <a:srgbClr val="4477AA"/>
                          </a:solidFill>
                          <a:effectLst>
                            <a:outerShdw blurRad="38100" dist="38100" dir="2700000" algn="tl">
                              <a:srgbClr val="000000">
                                <a:alpha val="43137"/>
                              </a:srgbClr>
                            </a:outerShdw>
                          </a:effectLst>
                          <a:latin typeface="Arial" panose="020B0604020202020204" pitchFamily="34" charset="0"/>
                        </a:rPr>
                        <a:t>FAMILY ENVIRON</a:t>
                      </a:r>
                      <a:endParaRPr lang="en-US" sz="1100" b="1" dirty="0">
                        <a:effectLst>
                          <a:outerShdw blurRad="38100" dist="38100" dir="2700000" algn="tl">
                            <a:srgbClr val="000000">
                              <a:alpha val="43137"/>
                            </a:srgbClr>
                          </a:outerShdw>
                        </a:effectLst>
                      </a:endParaRPr>
                    </a:p>
                  </a:txBody>
                  <a:tcPr marL="68580" marR="68580" marT="34290" marB="34290"/>
                </a:tc>
                <a:tc>
                  <a:txBody>
                    <a:bodyPr/>
                    <a:lstStyle/>
                    <a:p>
                      <a:r>
                        <a:rPr lang="en-US" sz="1400" dirty="0"/>
                        <a:t>X (Fam)</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xmlns="" val="6346270"/>
                  </a:ext>
                </a:extLst>
              </a:tr>
              <a:tr h="322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4477AA"/>
                          </a:solidFill>
                          <a:latin typeface="Arial" panose="020B0604020202020204" pitchFamily="34" charset="0"/>
                          <a:hlinkClick r:id="rId10"/>
                        </a:rPr>
                        <a:t>Patient Health Questionnaire (PHQ-9) for Adolescents</a:t>
                      </a:r>
                      <a:endParaRPr lang="en-US" sz="1200" dirty="0">
                        <a:solidFill>
                          <a:srgbClr val="261606"/>
                        </a:solidFill>
                        <a:latin typeface="Arial" panose="020B0604020202020204" pitchFamily="34" charset="0"/>
                      </a:endParaRPr>
                    </a:p>
                  </a:txBody>
                  <a:tcPr marL="68580" marR="68580" marT="34290" marB="34290"/>
                </a:tc>
                <a:tc>
                  <a:txBody>
                    <a:bodyPr/>
                    <a:lstStyle/>
                    <a:p>
                      <a:r>
                        <a:rPr lang="en-US" sz="1400" dirty="0"/>
                        <a:t>X (Dep)</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100" dirty="0"/>
                        <a:t>Adol</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0</a:t>
                      </a:r>
                    </a:p>
                  </a:txBody>
                  <a:tcPr marL="68580" marR="68580" marT="34290" marB="34290"/>
                </a:tc>
                <a:extLst>
                  <a:ext uri="{0D108BD9-81ED-4DB2-BD59-A6C34878D82A}">
                    <a16:rowId xmlns:a16="http://schemas.microsoft.com/office/drawing/2014/main" xmlns="" val="1621036206"/>
                  </a:ext>
                </a:extLst>
              </a:tr>
              <a:tr h="322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4477AA"/>
                          </a:solidFill>
                          <a:latin typeface="Arial" panose="020B0604020202020204" pitchFamily="34" charset="0"/>
                          <a:hlinkClick r:id="rId11"/>
                        </a:rPr>
                        <a:t>Pediatric Symptom Checklist-17 (PSC-17)</a:t>
                      </a:r>
                      <a:endParaRPr lang="en-US" sz="1200" dirty="0">
                        <a:solidFill>
                          <a:srgbClr val="261606"/>
                        </a:solidFill>
                        <a:latin typeface="Arial" panose="020B0604020202020204" pitchFamily="34" charset="0"/>
                      </a:endParaRPr>
                    </a:p>
                  </a:txBody>
                  <a:tcPr marL="68580" marR="68580" marT="34290" marB="34290"/>
                </a:tc>
                <a:tc>
                  <a:txBody>
                    <a:bodyPr/>
                    <a:lstStyle/>
                    <a:p>
                      <a:r>
                        <a:rPr lang="en-US" sz="1400" dirty="0"/>
                        <a:t>X (IEA)</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a:t>
                      </a:r>
                    </a:p>
                  </a:txBody>
                  <a:tcPr marL="68580" marR="68580" marT="34290" marB="34290"/>
                </a:tc>
                <a:tc>
                  <a:txBody>
                    <a:bodyPr/>
                    <a:lstStyle/>
                    <a:p>
                      <a:pPr algn="ctr"/>
                      <a:r>
                        <a:rPr lang="en-US" sz="1200" dirty="0"/>
                        <a:t>X (.26</a:t>
                      </a:r>
                      <a:r>
                        <a:rPr lang="en-US" sz="1400" dirty="0"/>
                        <a:t>)</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0</a:t>
                      </a:r>
                    </a:p>
                  </a:txBody>
                  <a:tcPr marL="68580" marR="68580" marT="34290" marB="34290"/>
                </a:tc>
                <a:extLst>
                  <a:ext uri="{0D108BD9-81ED-4DB2-BD59-A6C34878D82A}">
                    <a16:rowId xmlns:a16="http://schemas.microsoft.com/office/drawing/2014/main" xmlns="" val="516982420"/>
                  </a:ext>
                </a:extLst>
              </a:tr>
              <a:tr h="322456">
                <a:tc>
                  <a:txBody>
                    <a:bodyPr/>
                    <a:lstStyle/>
                    <a:p>
                      <a:r>
                        <a:rPr lang="en-US" sz="1200" i="1" dirty="0">
                          <a:solidFill>
                            <a:srgbClr val="4477AA"/>
                          </a:solidFill>
                          <a:latin typeface="Arial" panose="020B0604020202020204" pitchFamily="34" charset="0"/>
                          <a:hlinkClick r:id="rId12"/>
                        </a:rPr>
                        <a:t>Screen for Childhood Anxiety Related Emotional Disorders </a:t>
                      </a:r>
                      <a:endParaRPr lang="en-US" sz="1200" dirty="0"/>
                    </a:p>
                  </a:txBody>
                  <a:tcPr marL="68580" marR="68580" marT="34290" marB="34290"/>
                </a:tc>
                <a:tc>
                  <a:txBody>
                    <a:bodyPr/>
                    <a:lstStyle/>
                    <a:p>
                      <a:r>
                        <a:rPr lang="en-US" sz="1400" dirty="0"/>
                        <a:t>X (Anx)</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0</a:t>
                      </a:r>
                    </a:p>
                  </a:txBody>
                  <a:tcPr marL="68580" marR="68580" marT="34290" marB="34290"/>
                </a:tc>
                <a:extLst>
                  <a:ext uri="{0D108BD9-81ED-4DB2-BD59-A6C34878D82A}">
                    <a16:rowId xmlns:a16="http://schemas.microsoft.com/office/drawing/2014/main" xmlns="" val="5682114"/>
                  </a:ext>
                </a:extLst>
              </a:tr>
              <a:tr h="496759">
                <a:tc>
                  <a:txBody>
                    <a:bodyPr/>
                    <a:lstStyle/>
                    <a:p>
                      <a:r>
                        <a:rPr lang="en-US" sz="1200" i="1" dirty="0">
                          <a:solidFill>
                            <a:srgbClr val="4477AA"/>
                          </a:solidFill>
                          <a:latin typeface="Arial" panose="020B0604020202020204" pitchFamily="34" charset="0"/>
                          <a:hlinkClick r:id="rId13"/>
                        </a:rPr>
                        <a:t>Strengths and Difficulties Questionnaire </a:t>
                      </a:r>
                      <a:r>
                        <a:rPr lang="en-US" sz="1100" i="1" dirty="0">
                          <a:solidFill>
                            <a:srgbClr val="4477AA"/>
                          </a:solidFill>
                          <a:latin typeface="Arial" panose="020B0604020202020204" pitchFamily="34" charset="0"/>
                        </a:rPr>
                        <a:t>(I/E/A/Peer/Prosocial)</a:t>
                      </a:r>
                      <a:endParaRPr lang="en-US" sz="1100" dirty="0"/>
                    </a:p>
                  </a:txBody>
                  <a:tcPr marL="68580" marR="68580" marT="34290" marB="34290"/>
                </a:tc>
                <a:tc>
                  <a:txBody>
                    <a:bodyPr/>
                    <a:lstStyle/>
                    <a:p>
                      <a:r>
                        <a:rPr lang="en-US" sz="1100" dirty="0"/>
                        <a:t>X (IEAPP)</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900" dirty="0"/>
                        <a:t>P/S/T</a:t>
                      </a:r>
                    </a:p>
                  </a:txBody>
                  <a:tcPr marL="68580" marR="68580" marT="34290" marB="34290"/>
                </a:tc>
                <a:tc>
                  <a:txBody>
                    <a:bodyPr/>
                    <a:lstStyle/>
                    <a:p>
                      <a:pPr algn="ctr"/>
                      <a:r>
                        <a:rPr lang="en-US" sz="900" dirty="0"/>
                        <a:t>Many*</a:t>
                      </a:r>
                    </a:p>
                  </a:txBody>
                  <a:tcPr marL="68580" marR="68580" marT="34290" marB="34290"/>
                </a:tc>
                <a:tc>
                  <a:txBody>
                    <a:bodyPr/>
                    <a:lstStyle/>
                    <a:p>
                      <a:pPr algn="ctr"/>
                      <a:r>
                        <a:rPr lang="en-US" sz="1200" dirty="0"/>
                        <a:t>$100/.20</a:t>
                      </a:r>
                    </a:p>
                  </a:txBody>
                  <a:tcPr marL="68580" marR="68580" marT="34290" marB="34290"/>
                </a:tc>
                <a:extLst>
                  <a:ext uri="{0D108BD9-81ED-4DB2-BD59-A6C34878D82A}">
                    <a16:rowId xmlns:a16="http://schemas.microsoft.com/office/drawing/2014/main" xmlns="" val="1271648582"/>
                  </a:ext>
                </a:extLst>
              </a:tr>
            </a:tbl>
          </a:graphicData>
        </a:graphic>
      </p:graphicFrame>
      <p:sp>
        <p:nvSpPr>
          <p:cNvPr id="3" name="Title 1"/>
          <p:cNvSpPr>
            <a:spLocks noGrp="1"/>
          </p:cNvSpPr>
          <p:nvPr>
            <p:ph type="title"/>
          </p:nvPr>
        </p:nvSpPr>
        <p:spPr>
          <a:xfrm>
            <a:off x="219075" y="0"/>
            <a:ext cx="11791950" cy="994172"/>
          </a:xfrm>
        </p:spPr>
        <p:txBody>
          <a:bodyPr>
            <a:noAutofit/>
          </a:bodyPr>
          <a:lstStyle/>
          <a:p>
            <a:r>
              <a:rPr lang="en-US" b="1" dirty="0">
                <a:solidFill>
                  <a:schemeClr val="bg1"/>
                </a:solidFill>
                <a:effectLst>
                  <a:outerShdw blurRad="38100" dist="38100" dir="2700000" algn="tl">
                    <a:srgbClr val="000000">
                      <a:alpha val="43137"/>
                    </a:srgbClr>
                  </a:outerShdw>
                </a:effectLst>
              </a:rPr>
              <a:t>California Evidence-Based Clearinghouse </a:t>
            </a:r>
            <a:r>
              <a:rPr lang="en-US" sz="2100" b="1" dirty="0">
                <a:solidFill>
                  <a:schemeClr val="bg1"/>
                </a:solidFill>
                <a:effectLst>
                  <a:outerShdw blurRad="38100" dist="38100" dir="2700000" algn="tl">
                    <a:srgbClr val="000000">
                      <a:alpha val="43137"/>
                    </a:srgbClr>
                  </a:outerShdw>
                </a:effectLst>
              </a:rPr>
              <a:t>for Child </a:t>
            </a:r>
            <a:r>
              <a:rPr lang="en-US" sz="1800" b="1" dirty="0">
                <a:solidFill>
                  <a:schemeClr val="bg1"/>
                </a:solidFill>
                <a:effectLst>
                  <a:outerShdw blurRad="38100" dist="38100" dir="2700000" algn="tl">
                    <a:srgbClr val="000000">
                      <a:alpha val="43137"/>
                    </a:srgbClr>
                  </a:outerShdw>
                </a:effectLst>
              </a:rPr>
              <a:t>Welfare</a:t>
            </a:r>
            <a:endParaRPr lang="en-US" sz="27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8688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NCTSN—Trauma Events</a:t>
            </a:r>
          </a:p>
        </p:txBody>
      </p:sp>
      <p:sp>
        <p:nvSpPr>
          <p:cNvPr id="3" name="Content Placeholder 2"/>
          <p:cNvSpPr>
            <a:spLocks noGrp="1"/>
          </p:cNvSpPr>
          <p:nvPr>
            <p:ph idx="1"/>
          </p:nvPr>
        </p:nvSpPr>
        <p:spPr/>
        <p:txBody>
          <a:bodyPr/>
          <a:lstStyle/>
          <a:p>
            <a:r>
              <a:rPr lang="en-US" dirty="0">
                <a:solidFill>
                  <a:schemeClr val="bg1"/>
                </a:solidFill>
              </a:rPr>
              <a:t>Traumatic Events Screening Inventory—C/P (TESI; structured interview)</a:t>
            </a:r>
          </a:p>
          <a:p>
            <a:r>
              <a:rPr lang="en-US" dirty="0">
                <a:solidFill>
                  <a:schemeClr val="bg1"/>
                </a:solidFill>
              </a:rPr>
              <a:t>Harborview Child and Adolescent Trauma Screen</a:t>
            </a:r>
          </a:p>
          <a:p>
            <a:r>
              <a:rPr lang="en-US" dirty="0">
                <a:solidFill>
                  <a:schemeClr val="bg1"/>
                </a:solidFill>
              </a:rPr>
              <a:t>Reaction Index</a:t>
            </a:r>
          </a:p>
        </p:txBody>
      </p:sp>
    </p:spTree>
    <p:extLst>
      <p:ext uri="{BB962C8B-B14F-4D97-AF65-F5344CB8AC3E}">
        <p14:creationId xmlns:p14="http://schemas.microsoft.com/office/powerpoint/2010/main" val="2359579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bg1"/>
                </a:solidFill>
                <a:effectLst>
                  <a:outerShdw blurRad="38100" dist="38100" dir="2700000" algn="tl">
                    <a:srgbClr val="000000">
                      <a:alpha val="43137"/>
                    </a:srgbClr>
                  </a:outerShdw>
                </a:effectLst>
              </a:rPr>
              <a:t>NCTSN Trauma Symptoms (No norms)</a:t>
            </a:r>
          </a:p>
        </p:txBody>
      </p:sp>
      <p:sp>
        <p:nvSpPr>
          <p:cNvPr id="3" name="Content Placeholder 2"/>
          <p:cNvSpPr>
            <a:spLocks noGrp="1"/>
          </p:cNvSpPr>
          <p:nvPr>
            <p:ph idx="1"/>
          </p:nvPr>
        </p:nvSpPr>
        <p:spPr/>
        <p:txBody>
          <a:bodyPr/>
          <a:lstStyle/>
          <a:p>
            <a:r>
              <a:rPr lang="en-US" dirty="0">
                <a:solidFill>
                  <a:schemeClr val="bg1"/>
                </a:solidFill>
              </a:rPr>
              <a:t>Child PTSD Symptom Scale</a:t>
            </a:r>
          </a:p>
          <a:p>
            <a:r>
              <a:rPr lang="en-US" dirty="0">
                <a:solidFill>
                  <a:schemeClr val="bg1"/>
                </a:solidFill>
              </a:rPr>
              <a:t>Child Report of Post-traumatic Symptoms</a:t>
            </a:r>
          </a:p>
          <a:p>
            <a:r>
              <a:rPr lang="en-US" dirty="0">
                <a:solidFill>
                  <a:schemeClr val="bg1"/>
                </a:solidFill>
              </a:rPr>
              <a:t>Children’s PTSD Inventory (structured clinical interview)</a:t>
            </a:r>
          </a:p>
          <a:p>
            <a:r>
              <a:rPr lang="en-US" dirty="0">
                <a:solidFill>
                  <a:schemeClr val="bg1"/>
                </a:solidFill>
              </a:rPr>
              <a:t>UCLA PTSD Reaction Index</a:t>
            </a:r>
          </a:p>
        </p:txBody>
      </p:sp>
    </p:spTree>
    <p:extLst>
      <p:ext uri="{BB962C8B-B14F-4D97-AF65-F5344CB8AC3E}">
        <p14:creationId xmlns:p14="http://schemas.microsoft.com/office/powerpoint/2010/main" val="1108357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 y="365125"/>
            <a:ext cx="11811000" cy="1325563"/>
          </a:xfrm>
        </p:spPr>
        <p:txBody>
          <a:bodyPr>
            <a:noAutofit/>
          </a:bodyPr>
          <a:lstStyle/>
          <a:p>
            <a:r>
              <a:rPr lang="en-US" sz="4800" b="1" dirty="0">
                <a:solidFill>
                  <a:schemeClr val="bg1"/>
                </a:solidFill>
                <a:effectLst>
                  <a:outerShdw blurRad="38100" dist="38100" dir="2700000" algn="tl">
                    <a:srgbClr val="000000">
                      <a:alpha val="43137"/>
                    </a:srgbClr>
                  </a:outerShdw>
                </a:effectLst>
              </a:rPr>
              <a:t>CANS: Child &amp; Adolescent Needs and Strengths</a:t>
            </a:r>
          </a:p>
        </p:txBody>
      </p:sp>
      <p:pic>
        <p:nvPicPr>
          <p:cNvPr id="4" name="Picture 3"/>
          <p:cNvPicPr>
            <a:picLocks noChangeAspect="1"/>
          </p:cNvPicPr>
          <p:nvPr/>
        </p:nvPicPr>
        <p:blipFill rotWithShape="1">
          <a:blip r:embed="rId2"/>
          <a:srcRect l="7476" t="13125" r="3598" b="2489"/>
          <a:stretch/>
        </p:blipFill>
        <p:spPr>
          <a:xfrm>
            <a:off x="5284740" y="1709602"/>
            <a:ext cx="3783061" cy="4812629"/>
          </a:xfrm>
          <a:prstGeom prst="rect">
            <a:avLst/>
          </a:prstGeom>
        </p:spPr>
      </p:pic>
    </p:spTree>
    <p:extLst>
      <p:ext uri="{BB962C8B-B14F-4D97-AF65-F5344CB8AC3E}">
        <p14:creationId xmlns:p14="http://schemas.microsoft.com/office/powerpoint/2010/main" val="261450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5"/>
            <a:ext cx="11049000" cy="1325563"/>
          </a:xfrm>
        </p:spPr>
        <p:txBody>
          <a:bodyPr>
            <a:noAutofit/>
          </a:bodyPr>
          <a:lstStyle/>
          <a:p>
            <a:r>
              <a:rPr lang="en-US" sz="4800" b="1" dirty="0">
                <a:solidFill>
                  <a:schemeClr val="bg1"/>
                </a:solidFill>
                <a:effectLst>
                  <a:outerShdw blurRad="38100" dist="38100" dir="2700000" algn="tl">
                    <a:srgbClr val="000000">
                      <a:alpha val="43137"/>
                    </a:srgbClr>
                  </a:outerShdw>
                </a:effectLst>
              </a:rPr>
              <a:t>Multi-Dimensional Measures Recommended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4057872"/>
              </p:ext>
            </p:extLst>
          </p:nvPr>
        </p:nvGraphicFramePr>
        <p:xfrm>
          <a:off x="1033670" y="1338470"/>
          <a:ext cx="9597291" cy="2789417"/>
        </p:xfrm>
        <a:graphic>
          <a:graphicData uri="http://schemas.openxmlformats.org/drawingml/2006/table">
            <a:tbl>
              <a:tblPr firstRow="1" bandRow="1">
                <a:tableStyleId>{5C22544A-7EE6-4342-B048-85BDC9FD1C3A}</a:tableStyleId>
              </a:tblPr>
              <a:tblGrid>
                <a:gridCol w="1368650">
                  <a:extLst>
                    <a:ext uri="{9D8B030D-6E8A-4147-A177-3AD203B41FA5}">
                      <a16:colId xmlns:a16="http://schemas.microsoft.com/office/drawing/2014/main" xmlns="" val="511025677"/>
                    </a:ext>
                  </a:extLst>
                </a:gridCol>
                <a:gridCol w="2587688">
                  <a:extLst>
                    <a:ext uri="{9D8B030D-6E8A-4147-A177-3AD203B41FA5}">
                      <a16:colId xmlns:a16="http://schemas.microsoft.com/office/drawing/2014/main" xmlns="" val="3955396420"/>
                    </a:ext>
                  </a:extLst>
                </a:gridCol>
                <a:gridCol w="1116597">
                  <a:extLst>
                    <a:ext uri="{9D8B030D-6E8A-4147-A177-3AD203B41FA5}">
                      <a16:colId xmlns:a16="http://schemas.microsoft.com/office/drawing/2014/main" xmlns="" val="3160390216"/>
                    </a:ext>
                  </a:extLst>
                </a:gridCol>
                <a:gridCol w="791851">
                  <a:extLst>
                    <a:ext uri="{9D8B030D-6E8A-4147-A177-3AD203B41FA5}">
                      <a16:colId xmlns:a16="http://schemas.microsoft.com/office/drawing/2014/main" xmlns="" val="3498298407"/>
                    </a:ext>
                  </a:extLst>
                </a:gridCol>
                <a:gridCol w="878980">
                  <a:extLst>
                    <a:ext uri="{9D8B030D-6E8A-4147-A177-3AD203B41FA5}">
                      <a16:colId xmlns:a16="http://schemas.microsoft.com/office/drawing/2014/main" xmlns="" val="2366892690"/>
                    </a:ext>
                  </a:extLst>
                </a:gridCol>
                <a:gridCol w="1102812">
                  <a:extLst>
                    <a:ext uri="{9D8B030D-6E8A-4147-A177-3AD203B41FA5}">
                      <a16:colId xmlns:a16="http://schemas.microsoft.com/office/drawing/2014/main" xmlns="" val="2520488482"/>
                    </a:ext>
                  </a:extLst>
                </a:gridCol>
                <a:gridCol w="810496">
                  <a:extLst>
                    <a:ext uri="{9D8B030D-6E8A-4147-A177-3AD203B41FA5}">
                      <a16:colId xmlns:a16="http://schemas.microsoft.com/office/drawing/2014/main" xmlns="" val="106549622"/>
                    </a:ext>
                  </a:extLst>
                </a:gridCol>
                <a:gridCol w="940217">
                  <a:extLst>
                    <a:ext uri="{9D8B030D-6E8A-4147-A177-3AD203B41FA5}">
                      <a16:colId xmlns:a16="http://schemas.microsoft.com/office/drawing/2014/main" xmlns="" val="4189317553"/>
                    </a:ext>
                  </a:extLst>
                </a:gridCol>
              </a:tblGrid>
              <a:tr h="1041499">
                <a:tc>
                  <a:txBody>
                    <a:bodyPr/>
                    <a:lstStyle/>
                    <a:p>
                      <a:r>
                        <a:rPr lang="en-US" sz="1800" dirty="0">
                          <a:effectLst>
                            <a:outerShdw blurRad="38100" dist="38100" dir="2700000" algn="tl">
                              <a:srgbClr val="000000">
                                <a:alpha val="43137"/>
                              </a:srgbClr>
                            </a:outerShdw>
                          </a:effectLst>
                        </a:rPr>
                        <a:t>Measure</a:t>
                      </a:r>
                    </a:p>
                    <a:p>
                      <a:r>
                        <a:rPr lang="en-US" sz="1800" dirty="0">
                          <a:effectLst>
                            <a:outerShdw blurRad="38100" dist="38100" dir="2700000" algn="tl">
                              <a:srgbClr val="000000">
                                <a:alpha val="43137"/>
                              </a:srgbClr>
                            </a:outerShdw>
                          </a:effectLst>
                        </a:rPr>
                        <a:t>(age)</a:t>
                      </a:r>
                    </a:p>
                  </a:txBody>
                  <a:tcPr marL="68580" marR="68580" marT="34290" marB="34290"/>
                </a:tc>
                <a:tc>
                  <a:txBody>
                    <a:bodyPr/>
                    <a:lstStyle/>
                    <a:p>
                      <a:r>
                        <a:rPr lang="en-US" sz="1800" dirty="0">
                          <a:effectLst>
                            <a:outerShdw blurRad="38100" dist="38100" dir="2700000" algn="tl">
                              <a:srgbClr val="000000">
                                <a:alpha val="43137"/>
                              </a:srgbClr>
                            </a:outerShdw>
                          </a:effectLst>
                        </a:rPr>
                        <a:t>Dimensions</a:t>
                      </a:r>
                    </a:p>
                  </a:txBody>
                  <a:tcPr marL="68580" marR="68580" marT="34290" marB="34290"/>
                </a:tc>
                <a:tc>
                  <a:txBody>
                    <a:bodyPr/>
                    <a:lstStyle/>
                    <a:p>
                      <a:r>
                        <a:rPr lang="en-US" sz="1400" dirty="0">
                          <a:effectLst>
                            <a:outerShdw blurRad="38100" dist="38100" dir="2700000" algn="tl">
                              <a:srgbClr val="000000">
                                <a:alpha val="43137"/>
                              </a:srgbClr>
                            </a:outerShdw>
                          </a:effectLst>
                        </a:rPr>
                        <a:t>Administer</a:t>
                      </a:r>
                    </a:p>
                  </a:txBody>
                  <a:tcPr marL="68580" marR="68580" marT="34290" marB="34290"/>
                </a:tc>
                <a:tc>
                  <a:txBody>
                    <a:bodyPr/>
                    <a:lstStyle/>
                    <a:p>
                      <a:r>
                        <a:rPr lang="en-US" sz="1800" dirty="0" err="1">
                          <a:effectLst>
                            <a:outerShdw blurRad="38100" dist="38100" dir="2700000" algn="tl">
                              <a:srgbClr val="000000">
                                <a:alpha val="43137"/>
                              </a:srgbClr>
                            </a:outerShdw>
                          </a:effectLst>
                        </a:rPr>
                        <a:t>Rel</a:t>
                      </a:r>
                      <a:r>
                        <a:rPr lang="en-US" sz="1800" dirty="0">
                          <a:effectLst>
                            <a:outerShdw blurRad="38100" dist="38100" dir="2700000" algn="tl">
                              <a:srgbClr val="000000">
                                <a:alpha val="43137"/>
                              </a:srgbClr>
                            </a:outerShdw>
                          </a:effectLst>
                        </a:rPr>
                        <a:t>/</a:t>
                      </a:r>
                    </a:p>
                    <a:p>
                      <a:r>
                        <a:rPr lang="en-US" sz="1800" dirty="0">
                          <a:effectLst>
                            <a:outerShdw blurRad="38100" dist="38100" dir="2700000" algn="tl">
                              <a:srgbClr val="000000">
                                <a:alpha val="43137"/>
                              </a:srgbClr>
                            </a:outerShdw>
                          </a:effectLst>
                        </a:rPr>
                        <a:t>Valid</a:t>
                      </a:r>
                    </a:p>
                  </a:txBody>
                  <a:tcPr marL="68580" marR="68580" marT="34290" marB="34290"/>
                </a:tc>
                <a:tc>
                  <a:txBody>
                    <a:bodyPr/>
                    <a:lstStyle/>
                    <a:p>
                      <a:r>
                        <a:rPr lang="en-US" sz="1800" dirty="0">
                          <a:effectLst>
                            <a:outerShdw blurRad="38100" dist="38100" dir="2700000" algn="tl">
                              <a:srgbClr val="000000">
                                <a:alpha val="43137"/>
                              </a:srgbClr>
                            </a:outerShdw>
                          </a:effectLst>
                        </a:rPr>
                        <a:t>Norms</a:t>
                      </a:r>
                    </a:p>
                  </a:txBody>
                  <a:tcPr marL="68580" marR="68580" marT="34290" marB="34290"/>
                </a:tc>
                <a:tc>
                  <a:txBody>
                    <a:bodyPr/>
                    <a:lstStyle/>
                    <a:p>
                      <a:r>
                        <a:rPr lang="en-US" sz="1800" dirty="0">
                          <a:effectLst>
                            <a:outerShdw blurRad="38100" dist="38100" dir="2700000" algn="tl">
                              <a:srgbClr val="000000">
                                <a:alpha val="43137"/>
                              </a:srgbClr>
                            </a:outerShdw>
                          </a:effectLst>
                        </a:rPr>
                        <a:t>Nature</a:t>
                      </a:r>
                    </a:p>
                  </a:txBody>
                  <a:tcPr marL="68580" marR="68580" marT="34290" marB="34290"/>
                </a:tc>
                <a:tc>
                  <a:txBody>
                    <a:bodyPr/>
                    <a:lstStyle/>
                    <a:p>
                      <a:r>
                        <a:rPr lang="en-US" sz="1800" dirty="0">
                          <a:effectLst>
                            <a:outerShdw blurRad="38100" dist="38100" dir="2700000" algn="tl">
                              <a:srgbClr val="000000">
                                <a:alpha val="43137"/>
                              </a:srgbClr>
                            </a:outerShdw>
                          </a:effectLst>
                        </a:rPr>
                        <a:t>Span-</a:t>
                      </a:r>
                    </a:p>
                    <a:p>
                      <a:r>
                        <a:rPr lang="en-US" sz="1800" dirty="0" err="1">
                          <a:effectLst>
                            <a:outerShdw blurRad="38100" dist="38100" dir="2700000" algn="tl">
                              <a:srgbClr val="000000">
                                <a:alpha val="43137"/>
                              </a:srgbClr>
                            </a:outerShdw>
                          </a:effectLst>
                        </a:rPr>
                        <a:t>ish</a:t>
                      </a:r>
                      <a:endParaRPr lang="en-US" sz="1800" dirty="0">
                        <a:effectLst>
                          <a:outerShdw blurRad="38100" dist="38100" dir="2700000" algn="tl">
                            <a:srgbClr val="000000">
                              <a:alpha val="43137"/>
                            </a:srgbClr>
                          </a:outerShdw>
                        </a:effectLst>
                      </a:endParaRPr>
                    </a:p>
                  </a:txBody>
                  <a:tcPr marL="68580" marR="68580" marT="34290" marB="34290"/>
                </a:tc>
                <a:tc>
                  <a:txBody>
                    <a:bodyPr/>
                    <a:lstStyle/>
                    <a:p>
                      <a:r>
                        <a:rPr lang="en-US" sz="1800" dirty="0">
                          <a:effectLst>
                            <a:outerShdw blurRad="38100" dist="38100" dir="2700000" algn="tl">
                              <a:srgbClr val="000000">
                                <a:alpha val="43137"/>
                              </a:srgbClr>
                            </a:outerShdw>
                          </a:effectLst>
                        </a:rPr>
                        <a:t>Cost</a:t>
                      </a:r>
                    </a:p>
                  </a:txBody>
                  <a:tcPr marL="68580" marR="68580" marT="34290" marB="34290"/>
                </a:tc>
                <a:extLst>
                  <a:ext uri="{0D108BD9-81ED-4DB2-BD59-A6C34878D82A}">
                    <a16:rowId xmlns:a16="http://schemas.microsoft.com/office/drawing/2014/main" xmlns="" val="2288290019"/>
                  </a:ext>
                </a:extLst>
              </a:tr>
              <a:tr h="706419">
                <a:tc>
                  <a:txBody>
                    <a:bodyPr/>
                    <a:lstStyle/>
                    <a:p>
                      <a:r>
                        <a:rPr lang="en-US" sz="1800" dirty="0"/>
                        <a:t>TSCC (8-16)</a:t>
                      </a:r>
                    </a:p>
                  </a:txBody>
                  <a:tcPr marL="68580" marR="68580" marT="34290" marB="34290"/>
                </a:tc>
                <a:tc>
                  <a:txBody>
                    <a:bodyPr/>
                    <a:lstStyle/>
                    <a:p>
                      <a:r>
                        <a:rPr lang="en-US" sz="1800" dirty="0"/>
                        <a:t>Anx, Dep, Ang, PTS, Dis, Sex </a:t>
                      </a:r>
                    </a:p>
                  </a:txBody>
                  <a:tcPr marL="68580" marR="68580" marT="34290" marB="34290"/>
                </a:tc>
                <a:tc>
                  <a:txBody>
                    <a:bodyPr/>
                    <a:lstStyle/>
                    <a:p>
                      <a:r>
                        <a:rPr lang="en-US" sz="1800" dirty="0"/>
                        <a:t>Self</a:t>
                      </a:r>
                    </a:p>
                  </a:txBody>
                  <a:tcPr marL="68580" marR="68580" marT="34290" marB="34290"/>
                </a:tc>
                <a:tc>
                  <a:txBody>
                    <a:bodyPr/>
                    <a:lstStyle/>
                    <a:p>
                      <a:r>
                        <a:rPr lang="en-US" sz="1800" dirty="0"/>
                        <a:t>Yes</a:t>
                      </a:r>
                    </a:p>
                  </a:txBody>
                  <a:tcPr marL="68580" marR="68580" marT="34290" marB="34290"/>
                </a:tc>
                <a:tc>
                  <a:txBody>
                    <a:bodyPr/>
                    <a:lstStyle/>
                    <a:p>
                      <a:r>
                        <a:rPr lang="en-US" sz="1800" dirty="0"/>
                        <a:t>Yes</a:t>
                      </a:r>
                    </a:p>
                  </a:txBody>
                  <a:tcPr marL="68580" marR="68580" marT="34290" marB="34290"/>
                </a:tc>
                <a:tc>
                  <a:txBody>
                    <a:bodyPr/>
                    <a:lstStyle/>
                    <a:p>
                      <a:r>
                        <a:rPr lang="en-US" sz="1800" dirty="0"/>
                        <a:t>Empirical</a:t>
                      </a:r>
                    </a:p>
                  </a:txBody>
                  <a:tcPr marL="68580" marR="68580" marT="34290" marB="34290"/>
                </a:tc>
                <a:tc>
                  <a:txBody>
                    <a:bodyPr/>
                    <a:lstStyle/>
                    <a:p>
                      <a:r>
                        <a:rPr lang="en-US" sz="1800" dirty="0"/>
                        <a:t>+*</a:t>
                      </a:r>
                    </a:p>
                  </a:txBody>
                  <a:tcPr marL="68580" marR="68580" marT="34290" marB="34290"/>
                </a:tc>
                <a:tc>
                  <a:txBody>
                    <a:bodyPr/>
                    <a:lstStyle/>
                    <a:p>
                      <a:r>
                        <a:rPr lang="en-US" sz="1800" dirty="0"/>
                        <a:t>$3</a:t>
                      </a:r>
                    </a:p>
                  </a:txBody>
                  <a:tcPr marL="68580" marR="68580" marT="34290" marB="34290"/>
                </a:tc>
                <a:extLst>
                  <a:ext uri="{0D108BD9-81ED-4DB2-BD59-A6C34878D82A}">
                    <a16:rowId xmlns:a16="http://schemas.microsoft.com/office/drawing/2014/main" xmlns="" val="2147907413"/>
                  </a:ext>
                </a:extLst>
              </a:tr>
              <a:tr h="1041499">
                <a:tc>
                  <a:txBody>
                    <a:bodyPr/>
                    <a:lstStyle/>
                    <a:p>
                      <a:r>
                        <a:rPr lang="en-US" sz="1800" dirty="0"/>
                        <a:t>TSCYC (3-12)</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Anx, Dep, Ang, PTS, Dis, Sex</a:t>
                      </a:r>
                    </a:p>
                    <a:p>
                      <a:endParaRPr lang="en-US" sz="1800" dirty="0"/>
                    </a:p>
                  </a:txBody>
                  <a:tcPr marL="68580" marR="68580" marT="34290" marB="34290"/>
                </a:tc>
                <a:tc>
                  <a:txBody>
                    <a:bodyPr/>
                    <a:lstStyle/>
                    <a:p>
                      <a:r>
                        <a:rPr lang="en-US" sz="1800" dirty="0"/>
                        <a:t>Caregiver</a:t>
                      </a:r>
                    </a:p>
                  </a:txBody>
                  <a:tcPr marL="68580" marR="68580" marT="34290" marB="34290"/>
                </a:tc>
                <a:tc>
                  <a:txBody>
                    <a:bodyPr/>
                    <a:lstStyle/>
                    <a:p>
                      <a:r>
                        <a:rPr lang="en-US" sz="1800" dirty="0"/>
                        <a:t>Yes</a:t>
                      </a:r>
                    </a:p>
                  </a:txBody>
                  <a:tcPr marL="68580" marR="68580" marT="34290" marB="34290"/>
                </a:tc>
                <a:tc>
                  <a:txBody>
                    <a:bodyPr/>
                    <a:lstStyle/>
                    <a:p>
                      <a:r>
                        <a:rPr lang="en-US" sz="1800" dirty="0"/>
                        <a:t>Yes</a:t>
                      </a:r>
                    </a:p>
                  </a:txBody>
                  <a:tcPr marL="68580" marR="68580" marT="34290" marB="34290"/>
                </a:tc>
                <a:tc>
                  <a:txBody>
                    <a:bodyPr/>
                    <a:lstStyle/>
                    <a:p>
                      <a:r>
                        <a:rPr lang="en-US" sz="1800"/>
                        <a:t>Empirical</a:t>
                      </a:r>
                      <a:endParaRPr lang="en-US" sz="1800" dirty="0"/>
                    </a:p>
                  </a:txBody>
                  <a:tcPr marL="68580" marR="68580" marT="34290" marB="34290"/>
                </a:tc>
                <a:tc>
                  <a:txBody>
                    <a:bodyPr/>
                    <a:lstStyle/>
                    <a:p>
                      <a:r>
                        <a:rPr lang="en-US" sz="1800" dirty="0"/>
                        <a:t>+*</a:t>
                      </a:r>
                    </a:p>
                  </a:txBody>
                  <a:tcPr marL="68580" marR="68580" marT="34290" marB="34290"/>
                </a:tc>
                <a:tc>
                  <a:txBody>
                    <a:bodyPr/>
                    <a:lstStyle/>
                    <a:p>
                      <a:r>
                        <a:rPr lang="en-US" sz="1800" dirty="0"/>
                        <a:t>$3 (reuse x3)</a:t>
                      </a:r>
                    </a:p>
                  </a:txBody>
                  <a:tcPr marL="68580" marR="68580" marT="34290" marB="34290"/>
                </a:tc>
                <a:extLst>
                  <a:ext uri="{0D108BD9-81ED-4DB2-BD59-A6C34878D82A}">
                    <a16:rowId xmlns:a16="http://schemas.microsoft.com/office/drawing/2014/main" xmlns="" val="856382198"/>
                  </a:ext>
                </a:extLst>
              </a:tr>
            </a:tbl>
          </a:graphicData>
        </a:graphic>
      </p:graphicFrame>
      <p:pic>
        <p:nvPicPr>
          <p:cNvPr id="1026" name="Picture 2" descr="Trauma Symptom Checklist for Young Children"/>
          <p:cNvPicPr>
            <a:picLocks noChangeAspect="1" noChangeArrowheads="1"/>
          </p:cNvPicPr>
          <p:nvPr/>
        </p:nvPicPr>
        <p:blipFill rotWithShape="1">
          <a:blip r:embed="rId2">
            <a:extLst>
              <a:ext uri="{28A0092B-C50C-407E-A947-70E740481C1C}">
                <a14:useLocalDpi xmlns:a14="http://schemas.microsoft.com/office/drawing/2010/main" val="0"/>
              </a:ext>
            </a:extLst>
          </a:blip>
          <a:srcRect l="17178" r="19524"/>
          <a:stretch/>
        </p:blipFill>
        <p:spPr bwMode="auto">
          <a:xfrm>
            <a:off x="7447722" y="4205614"/>
            <a:ext cx="2001078" cy="26454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auma Symptom Checklist for Children"/>
          <p:cNvPicPr>
            <a:picLocks noChangeAspect="1" noChangeArrowheads="1"/>
          </p:cNvPicPr>
          <p:nvPr/>
        </p:nvPicPr>
        <p:blipFill rotWithShape="1">
          <a:blip r:embed="rId3">
            <a:extLst>
              <a:ext uri="{28A0092B-C50C-407E-A947-70E740481C1C}">
                <a14:useLocalDpi xmlns:a14="http://schemas.microsoft.com/office/drawing/2010/main" val="0"/>
              </a:ext>
            </a:extLst>
          </a:blip>
          <a:srcRect l="18510" r="19378"/>
          <a:stretch/>
        </p:blipFill>
        <p:spPr bwMode="auto">
          <a:xfrm>
            <a:off x="2690191" y="4191000"/>
            <a:ext cx="1974574" cy="266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593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bg1"/>
                </a:solidFill>
                <a:effectLst>
                  <a:outerShdw blurRad="38100" dist="38100" dir="2700000" algn="tl">
                    <a:srgbClr val="000000">
                      <a:alpha val="43137"/>
                    </a:srgbClr>
                  </a:outerShdw>
                </a:effectLst>
              </a:rPr>
              <a:t>TSCC/TSCYC Disadvantages</a:t>
            </a:r>
          </a:p>
        </p:txBody>
      </p:sp>
      <p:sp>
        <p:nvSpPr>
          <p:cNvPr id="4" name="Text Placeholder 3"/>
          <p:cNvSpPr>
            <a:spLocks noGrp="1"/>
          </p:cNvSpPr>
          <p:nvPr>
            <p:ph type="body" idx="1"/>
          </p:nvPr>
        </p:nvSpPr>
        <p:spPr/>
        <p:txBody>
          <a:bodyPr>
            <a:normAutofit/>
          </a:bodyPr>
          <a:lstStyle/>
          <a:p>
            <a:r>
              <a:rPr lang="en-US" sz="3600" dirty="0">
                <a:solidFill>
                  <a:schemeClr val="bg1"/>
                </a:solidFill>
                <a:effectLst>
                  <a:outerShdw blurRad="38100" dist="38100" dir="2700000" algn="tl">
                    <a:srgbClr val="000000">
                      <a:alpha val="43137"/>
                    </a:srgbClr>
                  </a:outerShdw>
                </a:effectLst>
              </a:rPr>
              <a:t>TSCC</a:t>
            </a:r>
          </a:p>
        </p:txBody>
      </p:sp>
      <p:sp>
        <p:nvSpPr>
          <p:cNvPr id="5" name="Content Placeholder 4"/>
          <p:cNvSpPr>
            <a:spLocks noGrp="1"/>
          </p:cNvSpPr>
          <p:nvPr>
            <p:ph sz="half" idx="2"/>
          </p:nvPr>
        </p:nvSpPr>
        <p:spPr>
          <a:xfrm>
            <a:off x="1047932" y="2631282"/>
            <a:ext cx="4263050" cy="2763441"/>
          </a:xfrm>
        </p:spPr>
        <p:txBody>
          <a:bodyPr>
            <a:noAutofit/>
          </a:bodyPr>
          <a:lstStyle/>
          <a:p>
            <a:r>
              <a:rPr lang="en-US" b="1" dirty="0">
                <a:solidFill>
                  <a:schemeClr val="bg1"/>
                </a:solidFill>
                <a:effectLst>
                  <a:outerShdw blurRad="38100" dist="38100" dir="2700000" algn="tl">
                    <a:srgbClr val="000000">
                      <a:alpha val="43137"/>
                    </a:srgbClr>
                  </a:outerShdw>
                </a:effectLst>
              </a:rPr>
              <a:t>Intrusive PTS primarily</a:t>
            </a:r>
          </a:p>
          <a:p>
            <a:r>
              <a:rPr lang="en-US" b="1" dirty="0">
                <a:solidFill>
                  <a:schemeClr val="bg1"/>
                </a:solidFill>
                <a:effectLst>
                  <a:outerShdw blurRad="38100" dist="38100" dir="2700000" algn="tl">
                    <a:srgbClr val="000000">
                      <a:alpha val="43137"/>
                    </a:srgbClr>
                  </a:outerShdw>
                </a:effectLst>
              </a:rPr>
              <a:t>10 PTS symptoms</a:t>
            </a:r>
          </a:p>
          <a:p>
            <a:r>
              <a:rPr lang="en-US" b="1" dirty="0">
                <a:solidFill>
                  <a:schemeClr val="bg1"/>
                </a:solidFill>
                <a:effectLst>
                  <a:outerShdw blurRad="38100" dist="38100" dir="2700000" algn="tl">
                    <a:srgbClr val="000000">
                      <a:alpha val="43137"/>
                    </a:srgbClr>
                  </a:outerShdw>
                </a:effectLst>
              </a:rPr>
              <a:t>Empirically derived (NOT diagnostic)</a:t>
            </a:r>
          </a:p>
          <a:p>
            <a:r>
              <a:rPr lang="en-US" b="1" dirty="0">
                <a:solidFill>
                  <a:schemeClr val="bg1"/>
                </a:solidFill>
                <a:effectLst>
                  <a:outerShdw blurRad="38100" dist="38100" dir="2700000" algn="tl">
                    <a:srgbClr val="000000">
                      <a:alpha val="43137"/>
                    </a:srgbClr>
                  </a:outerShdw>
                </a:effectLst>
              </a:rPr>
              <a:t>Non-overlapping ages</a:t>
            </a:r>
          </a:p>
          <a:p>
            <a:r>
              <a:rPr lang="en-US" b="1" dirty="0">
                <a:solidFill>
                  <a:schemeClr val="bg1"/>
                </a:solidFill>
                <a:effectLst>
                  <a:outerShdw blurRad="38100" dist="38100" dir="2700000" algn="tl">
                    <a:srgbClr val="000000">
                      <a:alpha val="43137"/>
                    </a:srgbClr>
                  </a:outerShdw>
                </a:effectLst>
              </a:rPr>
              <a:t>Length (54 items)</a:t>
            </a:r>
          </a:p>
          <a:p>
            <a:r>
              <a:rPr lang="en-US" b="1" dirty="0">
                <a:solidFill>
                  <a:schemeClr val="bg1"/>
                </a:solidFill>
                <a:effectLst>
                  <a:outerShdw blurRad="38100" dist="38100" dir="2700000" algn="tl">
                    <a:srgbClr val="000000">
                      <a:alpha val="43137"/>
                    </a:srgbClr>
                  </a:outerShdw>
                </a:effectLst>
              </a:rPr>
              <a:t>Cost</a:t>
            </a:r>
          </a:p>
        </p:txBody>
      </p:sp>
      <p:sp>
        <p:nvSpPr>
          <p:cNvPr id="6" name="Text Placeholder 5"/>
          <p:cNvSpPr>
            <a:spLocks noGrp="1"/>
          </p:cNvSpPr>
          <p:nvPr>
            <p:ph type="body" sz="quarter" idx="3"/>
          </p:nvPr>
        </p:nvSpPr>
        <p:spPr/>
        <p:txBody>
          <a:bodyPr>
            <a:normAutofit/>
          </a:bodyPr>
          <a:lstStyle/>
          <a:p>
            <a:r>
              <a:rPr lang="en-US" sz="3600" dirty="0">
                <a:solidFill>
                  <a:schemeClr val="bg1"/>
                </a:solidFill>
                <a:effectLst>
                  <a:outerShdw blurRad="38100" dist="38100" dir="2700000" algn="tl">
                    <a:srgbClr val="000000">
                      <a:alpha val="43137"/>
                    </a:srgbClr>
                  </a:outerShdw>
                </a:effectLst>
              </a:rPr>
              <a:t>TSCYC</a:t>
            </a:r>
          </a:p>
        </p:txBody>
      </p:sp>
      <p:sp>
        <p:nvSpPr>
          <p:cNvPr id="7" name="Content Placeholder 6"/>
          <p:cNvSpPr>
            <a:spLocks noGrp="1"/>
          </p:cNvSpPr>
          <p:nvPr>
            <p:ph sz="quarter" idx="4"/>
          </p:nvPr>
        </p:nvSpPr>
        <p:spPr>
          <a:xfrm>
            <a:off x="6172200" y="2631282"/>
            <a:ext cx="5715000" cy="2763441"/>
          </a:xfrm>
        </p:spPr>
        <p:txBody>
          <a:bodyPr>
            <a:noAutofit/>
          </a:bodyPr>
          <a:lstStyle/>
          <a:p>
            <a:r>
              <a:rPr lang="en-US" b="1" dirty="0">
                <a:solidFill>
                  <a:schemeClr val="bg1"/>
                </a:solidFill>
                <a:effectLst>
                  <a:outerShdw blurRad="38100" dist="38100" dir="2700000" algn="tl">
                    <a:srgbClr val="000000">
                      <a:alpha val="43137"/>
                    </a:srgbClr>
                  </a:outerShdw>
                </a:effectLst>
              </a:rPr>
              <a:t>Sexual </a:t>
            </a:r>
            <a:r>
              <a:rPr lang="en-US" b="1" i="1" u="sng" dirty="0">
                <a:solidFill>
                  <a:schemeClr val="bg1"/>
                </a:solidFill>
                <a:effectLst>
                  <a:outerShdw blurRad="38100" dist="38100" dir="2700000" algn="tl">
                    <a:srgbClr val="000000">
                      <a:alpha val="43137"/>
                    </a:srgbClr>
                  </a:outerShdw>
                </a:effectLst>
              </a:rPr>
              <a:t>behavior</a:t>
            </a:r>
          </a:p>
          <a:p>
            <a:r>
              <a:rPr lang="en-US" b="1" dirty="0">
                <a:solidFill>
                  <a:schemeClr val="bg1"/>
                </a:solidFill>
                <a:effectLst>
                  <a:outerShdw blurRad="38100" dist="38100" dir="2700000" algn="tl">
                    <a:srgbClr val="000000">
                      <a:alpha val="43137"/>
                    </a:srgbClr>
                  </a:outerShdw>
                </a:effectLst>
              </a:rPr>
              <a:t>27 PTS (3 from each DSM-V cluster)</a:t>
            </a:r>
          </a:p>
          <a:p>
            <a:r>
              <a:rPr lang="en-US" b="1" dirty="0">
                <a:solidFill>
                  <a:schemeClr val="bg1"/>
                </a:solidFill>
                <a:effectLst>
                  <a:outerShdw blurRad="38100" dist="38100" dir="2700000" algn="tl">
                    <a:srgbClr val="000000">
                      <a:alpha val="43137"/>
                    </a:srgbClr>
                  </a:outerShdw>
                </a:effectLst>
              </a:rPr>
              <a:t>Empirically derived (NOT diagnostic)</a:t>
            </a:r>
          </a:p>
          <a:p>
            <a:r>
              <a:rPr lang="en-US" b="1" dirty="0">
                <a:solidFill>
                  <a:schemeClr val="bg1"/>
                </a:solidFill>
                <a:effectLst>
                  <a:outerShdw blurRad="38100" dist="38100" dir="2700000" algn="tl">
                    <a:srgbClr val="000000">
                      <a:alpha val="43137"/>
                    </a:srgbClr>
                  </a:outerShdw>
                </a:effectLst>
              </a:rPr>
              <a:t>Non-overlapping ages</a:t>
            </a:r>
          </a:p>
          <a:p>
            <a:r>
              <a:rPr lang="en-US" b="1" dirty="0">
                <a:solidFill>
                  <a:schemeClr val="bg1"/>
                </a:solidFill>
                <a:effectLst>
                  <a:outerShdw blurRad="38100" dist="38100" dir="2700000" algn="tl">
                    <a:srgbClr val="000000">
                      <a:alpha val="43137"/>
                    </a:srgbClr>
                  </a:outerShdw>
                </a:effectLst>
              </a:rPr>
              <a:t>Length (90 items)</a:t>
            </a:r>
          </a:p>
          <a:p>
            <a:r>
              <a:rPr lang="en-US" b="1" dirty="0">
                <a:solidFill>
                  <a:schemeClr val="bg1"/>
                </a:solidFill>
                <a:effectLst>
                  <a:outerShdw blurRad="38100" dist="38100" dir="2700000" algn="tl">
                    <a:srgbClr val="000000">
                      <a:alpha val="43137"/>
                    </a:srgbClr>
                  </a:outerShdw>
                </a:effectLst>
              </a:rPr>
              <a:t>Cost</a:t>
            </a:r>
          </a:p>
        </p:txBody>
      </p:sp>
    </p:spTree>
    <p:extLst>
      <p:ext uri="{BB962C8B-B14F-4D97-AF65-F5344CB8AC3E}">
        <p14:creationId xmlns:p14="http://schemas.microsoft.com/office/powerpoint/2010/main" val="3690448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5"/>
          <p:cNvGraphicFramePr>
            <a:graphicFrameLocks noChangeAspect="1"/>
          </p:cNvGraphicFramePr>
          <p:nvPr>
            <p:extLst>
              <p:ext uri="{D42A27DB-BD31-4B8C-83A1-F6EECF244321}">
                <p14:modId xmlns:p14="http://schemas.microsoft.com/office/powerpoint/2010/main" val="698259144"/>
              </p:ext>
            </p:extLst>
          </p:nvPr>
        </p:nvGraphicFramePr>
        <p:xfrm>
          <a:off x="1494971" y="779587"/>
          <a:ext cx="8752341" cy="6130802"/>
        </p:xfrm>
        <a:graphic>
          <a:graphicData uri="http://schemas.openxmlformats.org/presentationml/2006/ole">
            <mc:AlternateContent xmlns:mc="http://schemas.openxmlformats.org/markup-compatibility/2006">
              <mc:Choice xmlns:v="urn:schemas-microsoft-com:vml" Requires="v">
                <p:oleObj spid="_x0000_s3080" name="Document" r:id="rId3" imgW="9327635" imgH="6536856" progId="Word.Document.8">
                  <p:embed/>
                </p:oleObj>
              </mc:Choice>
              <mc:Fallback>
                <p:oleObj name="Document" r:id="rId3" imgW="9327635" imgH="6536856" progId="Word.Document.8">
                  <p:embed/>
                  <p:pic>
                    <p:nvPicPr>
                      <p:cNvPr id="1026" name="Object 5"/>
                      <p:cNvPicPr>
                        <a:picLocks noChangeAspect="1" noChangeArrowheads="1"/>
                      </p:cNvPicPr>
                      <p:nvPr/>
                    </p:nvPicPr>
                    <p:blipFill>
                      <a:blip r:embed="rId4"/>
                      <a:srcRect/>
                      <a:stretch>
                        <a:fillRect/>
                      </a:stretch>
                    </p:blipFill>
                    <p:spPr bwMode="auto">
                      <a:xfrm>
                        <a:off x="1494971" y="779587"/>
                        <a:ext cx="8752341" cy="6130802"/>
                      </a:xfrm>
                      <a:prstGeom prst="rect">
                        <a:avLst/>
                      </a:prstGeom>
                      <a:noFill/>
                      <a:ln>
                        <a:noFill/>
                      </a:ln>
                      <a:effectLst/>
                      <a:extLst/>
                    </p:spPr>
                  </p:pic>
                </p:oleObj>
              </mc:Fallback>
            </mc:AlternateContent>
          </a:graphicData>
        </a:graphic>
      </p:graphicFrame>
      <p:sp>
        <p:nvSpPr>
          <p:cNvPr id="1027" name="WordArt 3"/>
          <p:cNvSpPr>
            <a:spLocks noChangeArrowheads="1" noChangeShapeType="1" noTextEdit="1"/>
          </p:cNvSpPr>
          <p:nvPr/>
        </p:nvSpPr>
        <p:spPr bwMode="auto">
          <a:xfrm>
            <a:off x="3581400" y="228600"/>
            <a:ext cx="4552950" cy="6477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gradFill rotWithShape="1">
                  <a:gsLst>
                    <a:gs pos="0">
                      <a:srgbClr val="AAAAAA"/>
                    </a:gs>
                    <a:gs pos="100000">
                      <a:srgbClr val="FFFFFF"/>
                    </a:gs>
                  </a:gsLst>
                  <a:lin ang="5400000" scaled="1"/>
                </a:gradFill>
                <a:effectLst>
                  <a:outerShdw dist="45791" dir="3378596" algn="ctr" rotWithShape="0">
                    <a:srgbClr val="4D4D4D"/>
                  </a:outerShdw>
                </a:effectLst>
                <a:latin typeface="Arial Black"/>
              </a:rPr>
              <a:t>Spaccarelli (1994)</a:t>
            </a:r>
          </a:p>
        </p:txBody>
      </p:sp>
    </p:spTree>
    <p:extLst>
      <p:ext uri="{BB962C8B-B14F-4D97-AF65-F5344CB8AC3E}">
        <p14:creationId xmlns:p14="http://schemas.microsoft.com/office/powerpoint/2010/main" val="2942223242"/>
      </p:ext>
    </p:extLst>
  </p:cSld>
  <p:clrMapOvr>
    <a:masterClrMapping/>
  </p:clrMapOvr>
  <p:transition xmlns:p14="http://schemas.microsoft.com/office/powerpoint/2010/mai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5"/>
          <p:cNvGraphicFramePr>
            <a:graphicFrameLocks noChangeAspect="1"/>
          </p:cNvGraphicFramePr>
          <p:nvPr>
            <p:extLst>
              <p:ext uri="{D42A27DB-BD31-4B8C-83A1-F6EECF244321}">
                <p14:modId xmlns:p14="http://schemas.microsoft.com/office/powerpoint/2010/main" val="456597165"/>
              </p:ext>
            </p:extLst>
          </p:nvPr>
        </p:nvGraphicFramePr>
        <p:xfrm>
          <a:off x="1524774" y="634668"/>
          <a:ext cx="9067026" cy="6359859"/>
        </p:xfrm>
        <a:graphic>
          <a:graphicData uri="http://schemas.openxmlformats.org/presentationml/2006/ole">
            <mc:AlternateContent xmlns:mc="http://schemas.openxmlformats.org/markup-compatibility/2006">
              <mc:Choice xmlns:v="urn:schemas-microsoft-com:vml" Requires="v">
                <p:oleObj spid="_x0000_s4104" name="Document" r:id="rId3" imgW="9327635" imgH="6550925" progId="Word.Document.8">
                  <p:embed/>
                </p:oleObj>
              </mc:Choice>
              <mc:Fallback>
                <p:oleObj name="Document" r:id="rId3" imgW="9327635" imgH="6550925" progId="Word.Document.8">
                  <p:embed/>
                  <p:pic>
                    <p:nvPicPr>
                      <p:cNvPr id="1026" name="Object 5"/>
                      <p:cNvPicPr>
                        <a:picLocks noChangeAspect="1" noChangeArrowheads="1"/>
                      </p:cNvPicPr>
                      <p:nvPr/>
                    </p:nvPicPr>
                    <p:blipFill>
                      <a:blip r:embed="rId4"/>
                      <a:srcRect/>
                      <a:stretch>
                        <a:fillRect/>
                      </a:stretch>
                    </p:blipFill>
                    <p:spPr bwMode="auto">
                      <a:xfrm>
                        <a:off x="1524774" y="634668"/>
                        <a:ext cx="9067026" cy="6359859"/>
                      </a:xfrm>
                      <a:prstGeom prst="rect">
                        <a:avLst/>
                      </a:prstGeom>
                      <a:noFill/>
                      <a:ln>
                        <a:noFill/>
                      </a:ln>
                      <a:effectLst/>
                      <a:extLst/>
                    </p:spPr>
                  </p:pic>
                </p:oleObj>
              </mc:Fallback>
            </mc:AlternateContent>
          </a:graphicData>
        </a:graphic>
      </p:graphicFrame>
      <p:sp>
        <p:nvSpPr>
          <p:cNvPr id="1027" name="WordArt 3"/>
          <p:cNvSpPr>
            <a:spLocks noChangeArrowheads="1" noChangeShapeType="1" noTextEdit="1"/>
          </p:cNvSpPr>
          <p:nvPr/>
        </p:nvSpPr>
        <p:spPr bwMode="auto">
          <a:xfrm>
            <a:off x="3581400" y="228600"/>
            <a:ext cx="4552950" cy="647700"/>
          </a:xfrm>
          <a:prstGeom prst="rect">
            <a:avLst/>
          </a:prstGeom>
        </p:spPr>
        <p:txBody>
          <a:bodyPr wrap="none" fromWordArt="1">
            <a:prstTxWarp prst="textPlain">
              <a:avLst>
                <a:gd name="adj" fmla="val 50000"/>
              </a:avLst>
            </a:prstTxWarp>
          </a:bodyPr>
          <a:lstStyle/>
          <a:p>
            <a:pPr algn="ctr"/>
            <a:r>
              <a:rPr lang="en-US" sz="3600" kern="10" spc="720" dirty="0">
                <a:ln w="9525">
                  <a:noFill/>
                  <a:round/>
                  <a:headEnd/>
                  <a:tailEnd/>
                </a:ln>
                <a:gradFill rotWithShape="1">
                  <a:gsLst>
                    <a:gs pos="0">
                      <a:srgbClr val="AAAAAA"/>
                    </a:gs>
                    <a:gs pos="100000">
                      <a:srgbClr val="FFFFFF"/>
                    </a:gs>
                  </a:gsLst>
                  <a:lin ang="5400000" scaled="1"/>
                </a:gradFill>
                <a:effectLst>
                  <a:outerShdw dist="45791" dir="3378596" algn="ctr" rotWithShape="0">
                    <a:srgbClr val="4D4D4D"/>
                  </a:outerShdw>
                </a:effectLst>
                <a:latin typeface="Arial Black"/>
              </a:rPr>
              <a:t>Symptoms</a:t>
            </a:r>
          </a:p>
        </p:txBody>
      </p:sp>
      <p:sp>
        <p:nvSpPr>
          <p:cNvPr id="4" name="Text Box 3"/>
          <p:cNvSpPr txBox="1">
            <a:spLocks noChangeArrowheads="1"/>
          </p:cNvSpPr>
          <p:nvPr/>
        </p:nvSpPr>
        <p:spPr bwMode="auto">
          <a:xfrm>
            <a:off x="6858000" y="4876800"/>
            <a:ext cx="3733800" cy="1477328"/>
          </a:xfrm>
          <a:prstGeom prst="rect">
            <a:avLst/>
          </a:prstGeom>
          <a:solidFill>
            <a:schemeClr val="bg2">
              <a:lumMod val="40000"/>
              <a:lumOff val="60000"/>
            </a:schemeClr>
          </a:solidFill>
          <a:ln w="9525">
            <a:solidFill>
              <a:srgbClr val="6699FF"/>
            </a:solidFill>
            <a:miter lim="800000"/>
            <a:headEnd/>
            <a:tailEnd/>
          </a:ln>
          <a:effectLst/>
        </p:spPr>
        <p:txBody>
          <a:bodyPr wrap="square">
            <a:spAutoFit/>
          </a:bodyPr>
          <a:lstStyle/>
          <a:p>
            <a:pPr>
              <a:spcBef>
                <a:spcPct val="50000"/>
              </a:spcBef>
              <a:defRPr/>
            </a:pPr>
            <a:r>
              <a:rPr lang="en-US" sz="1500" b="1" dirty="0">
                <a:solidFill>
                  <a:srgbClr val="0070C0"/>
                </a:solidFill>
                <a:latin typeface="Times New Roman" pitchFamily="18" charset="0"/>
              </a:rPr>
              <a:t>Trauma Symptom Checklist for Children (&amp; DCAC-SR)</a:t>
            </a:r>
          </a:p>
          <a:p>
            <a:pPr>
              <a:spcBef>
                <a:spcPct val="50000"/>
              </a:spcBef>
              <a:defRPr/>
            </a:pPr>
            <a:r>
              <a:rPr lang="en-US" sz="1500" b="1" dirty="0">
                <a:solidFill>
                  <a:srgbClr val="0070C0"/>
                </a:solidFill>
                <a:latin typeface="Times New Roman" pitchFamily="18" charset="0"/>
              </a:rPr>
              <a:t>Trauma Symptom Checklist for Young Children (&amp; DCAC)</a:t>
            </a:r>
          </a:p>
          <a:p>
            <a:pPr>
              <a:spcBef>
                <a:spcPct val="50000"/>
              </a:spcBef>
              <a:defRPr/>
            </a:pPr>
            <a:r>
              <a:rPr lang="en-US" sz="1500" b="1" i="1" dirty="0">
                <a:solidFill>
                  <a:srgbClr val="0070C0"/>
                </a:solidFill>
                <a:effectLst>
                  <a:outerShdw blurRad="38100" dist="38100" dir="2700000" algn="tl">
                    <a:srgbClr val="000000"/>
                  </a:outerShdw>
                </a:effectLst>
                <a:latin typeface="Times New Roman" pitchFamily="18" charset="0"/>
              </a:rPr>
              <a:t>Child Sexual Behavior Inventory</a:t>
            </a:r>
          </a:p>
        </p:txBody>
      </p:sp>
      <p:cxnSp>
        <p:nvCxnSpPr>
          <p:cNvPr id="6" name="Straight Arrow Connector 5"/>
          <p:cNvCxnSpPr/>
          <p:nvPr/>
        </p:nvCxnSpPr>
        <p:spPr>
          <a:xfrm rot="5400000" flipH="1" flipV="1">
            <a:off x="9052560" y="4434840"/>
            <a:ext cx="548640" cy="36576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593019"/>
      </p:ext>
    </p:extLst>
  </p:cSld>
  <p:clrMapOvr>
    <a:masterClrMapping/>
  </p:clrMapOvr>
  <p:transition xmlns:p14="http://schemas.microsoft.com/office/powerpoint/2010/mai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http://blogs.psychologytoday.com/files/u15/Domestic_violence.gif"/>
          <p:cNvPicPr>
            <a:picLocks noChangeAspect="1" noChangeArrowheads="1"/>
          </p:cNvPicPr>
          <p:nvPr/>
        </p:nvPicPr>
        <p:blipFill>
          <a:blip r:embed="rId2" cstate="print"/>
          <a:srcRect/>
          <a:stretch>
            <a:fillRect/>
          </a:stretch>
        </p:blipFill>
        <p:spPr bwMode="auto">
          <a:xfrm>
            <a:off x="9328938" y="290284"/>
            <a:ext cx="2717919" cy="1866900"/>
          </a:xfrm>
          <a:prstGeom prst="rect">
            <a:avLst/>
          </a:prstGeom>
          <a:noFill/>
          <a:ln w="9525">
            <a:noFill/>
            <a:miter lim="800000"/>
            <a:headEnd/>
            <a:tailEnd/>
          </a:ln>
        </p:spPr>
      </p:pic>
      <p:sp>
        <p:nvSpPr>
          <p:cNvPr id="2" name="Title 1"/>
          <p:cNvSpPr>
            <a:spLocks noGrp="1"/>
          </p:cNvSpPr>
          <p:nvPr>
            <p:ph type="title"/>
          </p:nvPr>
        </p:nvSpPr>
        <p:spPr>
          <a:xfrm>
            <a:off x="420915" y="290284"/>
            <a:ext cx="7213598" cy="1277259"/>
          </a:xfrm>
        </p:spPr>
        <p:txBody>
          <a:bodyPr>
            <a:noAutofit/>
          </a:bodyPr>
          <a:lstStyle/>
          <a:p>
            <a:pPr>
              <a:defRPr/>
            </a:pPr>
            <a:r>
              <a:rPr lang="en-US" sz="6000" b="1" dirty="0">
                <a:solidFill>
                  <a:schemeClr val="bg1"/>
                </a:solidFill>
                <a:effectLst>
                  <a:outerShdw blurRad="38100" dist="38100" dir="2700000" algn="tl">
                    <a:srgbClr val="000000">
                      <a:alpha val="43137"/>
                    </a:srgbClr>
                  </a:outerShdw>
                </a:effectLst>
              </a:rPr>
              <a:t>TSCC-A (9-year-old female DV)</a:t>
            </a:r>
          </a:p>
        </p:txBody>
      </p:sp>
      <p:pic>
        <p:nvPicPr>
          <p:cNvPr id="136196" name="Picture 2"/>
          <p:cNvPicPr>
            <a:picLocks noChangeAspect="1" noChangeArrowheads="1"/>
          </p:cNvPicPr>
          <p:nvPr/>
        </p:nvPicPr>
        <p:blipFill>
          <a:blip r:embed="rId3" cstate="print"/>
          <a:srcRect l="1500" t="18750" r="751" b="14999"/>
          <a:stretch>
            <a:fillRect/>
          </a:stretch>
        </p:blipFill>
        <p:spPr bwMode="auto">
          <a:xfrm>
            <a:off x="0" y="2157185"/>
            <a:ext cx="11559869" cy="4700816"/>
          </a:xfrm>
          <a:prstGeom prst="rect">
            <a:avLst/>
          </a:prstGeom>
          <a:noFill/>
          <a:ln w="9525">
            <a:noFill/>
            <a:miter lim="800000"/>
            <a:headEnd/>
            <a:tailEnd/>
          </a:ln>
        </p:spPr>
      </p:pic>
    </p:spTree>
    <p:extLst>
      <p:ext uri="{BB962C8B-B14F-4D97-AF65-F5344CB8AC3E}">
        <p14:creationId xmlns:p14="http://schemas.microsoft.com/office/powerpoint/2010/main" val="2979346580"/>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7028" y="217714"/>
            <a:ext cx="8915400" cy="838200"/>
          </a:xfrm>
        </p:spPr>
        <p:txBody>
          <a:bodyPr>
            <a:noAutofit/>
          </a:bodyPr>
          <a:lstStyle/>
          <a:p>
            <a:r>
              <a:rPr lang="en-US" sz="4000" b="1" dirty="0">
                <a:solidFill>
                  <a:schemeClr val="bg1"/>
                </a:solidFill>
                <a:effectLst>
                  <a:outerShdw blurRad="38100" dist="38100" dir="2700000" algn="tl">
                    <a:srgbClr val="000000">
                      <a:alpha val="43137"/>
                    </a:srgbClr>
                  </a:outerShdw>
                </a:effectLst>
              </a:rPr>
              <a:t>Ratings of Instruments Used by </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Community Clinicians Rated as Helpful</a:t>
            </a:r>
          </a:p>
        </p:txBody>
      </p:sp>
      <p:graphicFrame>
        <p:nvGraphicFramePr>
          <p:cNvPr id="5" name="Table 4"/>
          <p:cNvGraphicFramePr>
            <a:graphicFrameLocks noGrp="1"/>
          </p:cNvGraphicFramePr>
          <p:nvPr>
            <p:extLst>
              <p:ext uri="{D42A27DB-BD31-4B8C-83A1-F6EECF244321}">
                <p14:modId xmlns:p14="http://schemas.microsoft.com/office/powerpoint/2010/main" val="2332541195"/>
              </p:ext>
            </p:extLst>
          </p:nvPr>
        </p:nvGraphicFramePr>
        <p:xfrm>
          <a:off x="1905002" y="1335314"/>
          <a:ext cx="8534398" cy="5342095"/>
        </p:xfrm>
        <a:graphic>
          <a:graphicData uri="http://schemas.openxmlformats.org/drawingml/2006/table">
            <a:tbl>
              <a:tblPr/>
              <a:tblGrid>
                <a:gridCol w="916706">
                  <a:extLst>
                    <a:ext uri="{9D8B030D-6E8A-4147-A177-3AD203B41FA5}">
                      <a16:colId xmlns:a16="http://schemas.microsoft.com/office/drawing/2014/main" xmlns="" val="20000"/>
                    </a:ext>
                  </a:extLst>
                </a:gridCol>
                <a:gridCol w="3421507">
                  <a:extLst>
                    <a:ext uri="{9D8B030D-6E8A-4147-A177-3AD203B41FA5}">
                      <a16:colId xmlns:a16="http://schemas.microsoft.com/office/drawing/2014/main" xmlns="" val="20001"/>
                    </a:ext>
                  </a:extLst>
                </a:gridCol>
                <a:gridCol w="839237">
                  <a:extLst>
                    <a:ext uri="{9D8B030D-6E8A-4147-A177-3AD203B41FA5}">
                      <a16:colId xmlns:a16="http://schemas.microsoft.com/office/drawing/2014/main" xmlns="" val="20002"/>
                    </a:ext>
                  </a:extLst>
                </a:gridCol>
                <a:gridCol w="839237">
                  <a:extLst>
                    <a:ext uri="{9D8B030D-6E8A-4147-A177-3AD203B41FA5}">
                      <a16:colId xmlns:a16="http://schemas.microsoft.com/office/drawing/2014/main" xmlns="" val="20003"/>
                    </a:ext>
                  </a:extLst>
                </a:gridCol>
                <a:gridCol w="839237">
                  <a:extLst>
                    <a:ext uri="{9D8B030D-6E8A-4147-A177-3AD203B41FA5}">
                      <a16:colId xmlns:a16="http://schemas.microsoft.com/office/drawing/2014/main" xmlns="" val="20004"/>
                    </a:ext>
                  </a:extLst>
                </a:gridCol>
                <a:gridCol w="839237">
                  <a:extLst>
                    <a:ext uri="{9D8B030D-6E8A-4147-A177-3AD203B41FA5}">
                      <a16:colId xmlns:a16="http://schemas.microsoft.com/office/drawing/2014/main" xmlns="" val="20005"/>
                    </a:ext>
                  </a:extLst>
                </a:gridCol>
                <a:gridCol w="839237">
                  <a:extLst>
                    <a:ext uri="{9D8B030D-6E8A-4147-A177-3AD203B41FA5}">
                      <a16:colId xmlns:a16="http://schemas.microsoft.com/office/drawing/2014/main" xmlns="" val="20006"/>
                    </a:ext>
                  </a:extLst>
                </a:gridCol>
              </a:tblGrid>
              <a:tr h="785446">
                <a:tc>
                  <a:txBody>
                    <a:bodyPr/>
                    <a:lstStyle/>
                    <a:p>
                      <a:pPr marL="0" marR="0" algn="ctr">
                        <a:lnSpc>
                          <a:spcPct val="115000"/>
                        </a:lnSpc>
                        <a:spcBef>
                          <a:spcPts val="0"/>
                        </a:spcBef>
                        <a:spcAft>
                          <a:spcPts val="0"/>
                        </a:spcAft>
                      </a:pPr>
                      <a:r>
                        <a:rPr lang="en-US" sz="1400" b="1" dirty="0">
                          <a:effectLst>
                            <a:outerShdw blurRad="38100" dist="38100" dir="2700000" algn="tl">
                              <a:srgbClr val="000000">
                                <a:alpha val="43137"/>
                              </a:srgbClr>
                            </a:outerShdw>
                          </a:effectLst>
                          <a:latin typeface="Times New Roman"/>
                          <a:ea typeface="Calibri"/>
                          <a:cs typeface="Times New Roman"/>
                        </a:rPr>
                        <a:t>Percent</a:t>
                      </a:r>
                      <a:endParaRPr lang="en-US" sz="1200" b="1" dirty="0">
                        <a:effectLst>
                          <a:outerShdw blurRad="38100" dist="38100" dir="2700000" algn="tl">
                            <a:srgbClr val="000000">
                              <a:alpha val="43137"/>
                            </a:srgbClr>
                          </a:outerShdw>
                        </a:effectLst>
                        <a:latin typeface="Calibri"/>
                        <a:ea typeface="Calibri"/>
                        <a:cs typeface="Times New Roman"/>
                      </a:endParaRPr>
                    </a:p>
                    <a:p>
                      <a:pPr marL="0" marR="0" algn="ctr">
                        <a:lnSpc>
                          <a:spcPct val="115000"/>
                        </a:lnSpc>
                        <a:spcBef>
                          <a:spcPts val="0"/>
                        </a:spcBef>
                        <a:spcAft>
                          <a:spcPts val="0"/>
                        </a:spcAft>
                      </a:pPr>
                      <a:r>
                        <a:rPr lang="en-US" sz="1400" b="1" dirty="0">
                          <a:effectLst>
                            <a:outerShdw blurRad="38100" dist="38100" dir="2700000" algn="tl">
                              <a:srgbClr val="000000">
                                <a:alpha val="43137"/>
                              </a:srgbClr>
                            </a:outerShdw>
                          </a:effectLst>
                          <a:latin typeface="Times New Roman"/>
                          <a:ea typeface="Calibri"/>
                          <a:cs typeface="Times New Roman"/>
                        </a:rPr>
                        <a:t>Answered</a:t>
                      </a:r>
                      <a:endParaRPr lang="en-US" sz="1200" b="1" dirty="0">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effectLst>
                            <a:outerShdw blurRad="38100" dist="38100" dir="2700000" algn="tl">
                              <a:srgbClr val="000000">
                                <a:alpha val="43137"/>
                              </a:srgbClr>
                            </a:outerShdw>
                          </a:effectLst>
                          <a:latin typeface="Times New Roman"/>
                          <a:ea typeface="Calibri"/>
                          <a:cs typeface="Times New Roman"/>
                        </a:rPr>
                        <a:t>Type of Assessment</a:t>
                      </a:r>
                      <a:endParaRPr lang="en-US" sz="1200" b="1" dirty="0">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Strongly Agree</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Agree</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effectLst>
                            <a:outerShdw blurRad="38100" dist="38100" dir="2700000" algn="tl">
                              <a:srgbClr val="000000">
                                <a:alpha val="43137"/>
                              </a:srgbClr>
                            </a:outerShdw>
                          </a:effectLst>
                          <a:latin typeface="Times New Roman"/>
                          <a:ea typeface="Calibri"/>
                          <a:cs typeface="Times New Roman"/>
                        </a:rPr>
                        <a:t>Uncertain</a:t>
                      </a:r>
                      <a:endParaRPr lang="en-US" sz="1100" b="1" dirty="0">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Disagree</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Strongly Disagree</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92724">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58%</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Intelligence test</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0.6%</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14.9%</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solidFill>
                            <a:srgbClr val="FF0000"/>
                          </a:solidFill>
                          <a:effectLst>
                            <a:outerShdw blurRad="38100" dist="38100" dir="2700000" algn="tl">
                              <a:srgbClr val="000000">
                                <a:alpha val="43137"/>
                              </a:srgbClr>
                            </a:outerShdw>
                          </a:effectLst>
                          <a:latin typeface="Times New Roman"/>
                          <a:ea typeface="Calibri"/>
                          <a:cs typeface="Times New Roman"/>
                        </a:rPr>
                        <a:t>32.5%</a:t>
                      </a:r>
                      <a:endParaRPr lang="en-US" sz="1200" b="1" dirty="0">
                        <a:solidFill>
                          <a:srgbClr val="FF0000"/>
                        </a:solidFill>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35.1%</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effectLst>
                            <a:outerShdw blurRad="38100" dist="38100" dir="2700000" algn="tl">
                              <a:srgbClr val="000000">
                                <a:alpha val="43137"/>
                              </a:srgbClr>
                            </a:outerShdw>
                          </a:effectLst>
                          <a:latin typeface="Times New Roman"/>
                          <a:ea typeface="Calibri"/>
                          <a:cs typeface="Times New Roman"/>
                        </a:rPr>
                        <a:t>16.9%</a:t>
                      </a:r>
                      <a:endParaRPr lang="en-US" sz="1200" b="1" dirty="0">
                        <a:effectLst>
                          <a:outerShdw blurRad="38100" dist="38100" dir="2700000" algn="tl">
                            <a:srgbClr val="000000">
                              <a:alpha val="43137"/>
                            </a:srgbClr>
                          </a:outerShdw>
                        </a:effectLst>
                        <a:latin typeface="Calibri"/>
                        <a:ea typeface="Calibri"/>
                        <a:cs typeface="Times New Roman"/>
                      </a:endParaRPr>
                    </a:p>
                  </a:txBody>
                  <a:tcPr marL="55334" marR="55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92724">
                <a:tc>
                  <a:txBody>
                    <a:bodyPr/>
                    <a:lstStyle/>
                    <a:p>
                      <a:pPr marL="0" marR="0" algn="ctr">
                        <a:lnSpc>
                          <a:spcPct val="115000"/>
                        </a:lnSpc>
                        <a:spcBef>
                          <a:spcPts val="0"/>
                        </a:spcBef>
                        <a:spcAft>
                          <a:spcPts val="0"/>
                        </a:spcAft>
                      </a:pPr>
                      <a:r>
                        <a:rPr lang="en-US" sz="1400" b="1" dirty="0">
                          <a:solidFill>
                            <a:srgbClr val="00B050"/>
                          </a:solidFill>
                          <a:effectLst>
                            <a:outerShdw blurRad="38100" dist="38100" dir="2700000" algn="tl">
                              <a:srgbClr val="000000">
                                <a:alpha val="43137"/>
                              </a:srgbClr>
                            </a:outerShdw>
                          </a:effectLst>
                          <a:latin typeface="Times New Roman"/>
                          <a:ea typeface="Calibri"/>
                          <a:cs typeface="Times New Roman"/>
                        </a:rPr>
                        <a:t>61%</a:t>
                      </a:r>
                      <a:endParaRPr lang="en-US" sz="1200" b="1" dirty="0">
                        <a:solidFill>
                          <a:srgbClr val="00B050"/>
                        </a:solidFill>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effectLst>
                            <a:outerShdw blurRad="38100" dist="38100" dir="2700000" algn="tl">
                              <a:srgbClr val="000000">
                                <a:alpha val="43137"/>
                              </a:srgbClr>
                            </a:outerShdw>
                          </a:effectLst>
                          <a:latin typeface="Times New Roman"/>
                          <a:ea typeface="Calibri"/>
                          <a:cs typeface="Times New Roman"/>
                        </a:rPr>
                        <a:t>*Test of child depression</a:t>
                      </a:r>
                      <a:endParaRPr lang="en-US" sz="1200" b="1" dirty="0">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solidFill>
                            <a:srgbClr val="FF0000"/>
                          </a:solidFill>
                          <a:effectLst>
                            <a:outerShdw blurRad="38100" dist="38100" dir="2700000" algn="tl">
                              <a:srgbClr val="000000">
                                <a:alpha val="43137"/>
                              </a:srgbClr>
                            </a:outerShdw>
                          </a:effectLst>
                          <a:latin typeface="Times New Roman"/>
                          <a:ea typeface="Calibri"/>
                          <a:cs typeface="Times New Roman"/>
                        </a:rPr>
                        <a:t>17.9%</a:t>
                      </a:r>
                      <a:endParaRPr lang="en-US" sz="1200" b="1" dirty="0">
                        <a:solidFill>
                          <a:srgbClr val="FF0000"/>
                        </a:solidFill>
                        <a:effectLst>
                          <a:outerShdw blurRad="38100" dist="38100" dir="2700000" algn="tl">
                            <a:srgbClr val="000000">
                              <a:alpha val="43137"/>
                            </a:srgbClr>
                          </a:outerShdw>
                        </a:effectLst>
                        <a:latin typeface="Calibri"/>
                        <a:ea typeface="Calibri"/>
                        <a:cs typeface="Times New Roman"/>
                      </a:endParaRPr>
                    </a:p>
                  </a:txBody>
                  <a:tcPr marL="55334" marR="55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solidFill>
                            <a:srgbClr val="FF0000"/>
                          </a:solidFill>
                          <a:effectLst>
                            <a:outerShdw blurRad="38100" dist="38100" dir="2700000" algn="tl">
                              <a:srgbClr val="000000">
                                <a:alpha val="43137"/>
                              </a:srgbClr>
                            </a:outerShdw>
                          </a:effectLst>
                          <a:latin typeface="Times New Roman"/>
                          <a:ea typeface="Calibri"/>
                          <a:cs typeface="Times New Roman"/>
                        </a:rPr>
                        <a:t>58.0%</a:t>
                      </a:r>
                      <a:endParaRPr lang="en-US" sz="1200" b="1" dirty="0">
                        <a:solidFill>
                          <a:srgbClr val="FF0000"/>
                        </a:solidFill>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solidFill>
                            <a:srgbClr val="FF0000"/>
                          </a:solidFill>
                          <a:effectLst>
                            <a:outerShdw blurRad="38100" dist="38100" dir="2700000" algn="tl">
                              <a:srgbClr val="000000">
                                <a:alpha val="43137"/>
                              </a:srgbClr>
                            </a:outerShdw>
                          </a:effectLst>
                          <a:latin typeface="Times New Roman"/>
                          <a:ea typeface="Calibri"/>
                          <a:cs typeface="Times New Roman"/>
                        </a:rPr>
                        <a:t>20.4%</a:t>
                      </a:r>
                      <a:endParaRPr lang="en-US" sz="1200" b="1" dirty="0">
                        <a:solidFill>
                          <a:srgbClr val="FF0000"/>
                        </a:solidFill>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3.7%</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0.0%</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92724">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58%</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Rorschach Inkblot Test</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0.0%</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1.9%</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solidFill>
                            <a:srgbClr val="FF0000"/>
                          </a:solidFill>
                          <a:effectLst>
                            <a:outerShdw blurRad="38100" dist="38100" dir="2700000" algn="tl">
                              <a:srgbClr val="000000">
                                <a:alpha val="43137"/>
                              </a:srgbClr>
                            </a:outerShdw>
                          </a:effectLst>
                          <a:latin typeface="Times New Roman"/>
                          <a:ea typeface="Calibri"/>
                          <a:cs typeface="Times New Roman"/>
                        </a:rPr>
                        <a:t>40.4%</a:t>
                      </a:r>
                      <a:endParaRPr lang="en-US" sz="1200" b="1" dirty="0">
                        <a:solidFill>
                          <a:srgbClr val="FF0000"/>
                        </a:solidFill>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32.1%</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25.6%</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785446">
                <a:tc>
                  <a:txBody>
                    <a:bodyPr/>
                    <a:lstStyle/>
                    <a:p>
                      <a:pPr marL="0" marR="0" algn="ctr">
                        <a:lnSpc>
                          <a:spcPct val="115000"/>
                        </a:lnSpc>
                        <a:spcBef>
                          <a:spcPts val="0"/>
                        </a:spcBef>
                        <a:spcAft>
                          <a:spcPts val="0"/>
                        </a:spcAft>
                      </a:pPr>
                      <a:r>
                        <a:rPr lang="en-US" sz="1400" b="1" dirty="0">
                          <a:effectLst>
                            <a:outerShdw blurRad="38100" dist="38100" dir="2700000" algn="tl">
                              <a:srgbClr val="000000">
                                <a:alpha val="43137"/>
                              </a:srgbClr>
                            </a:outerShdw>
                          </a:effectLst>
                          <a:latin typeface="Times New Roman"/>
                          <a:ea typeface="Calibri"/>
                          <a:cs typeface="Times New Roman"/>
                        </a:rPr>
                        <a:t>59%</a:t>
                      </a:r>
                      <a:endParaRPr lang="en-US" sz="1200" b="1" dirty="0">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Minnesota Multiphasic Personality Inventory for Adolescents</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1.9%</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solidFill>
                            <a:srgbClr val="FF0000"/>
                          </a:solidFill>
                          <a:effectLst>
                            <a:outerShdw blurRad="38100" dist="38100" dir="2700000" algn="tl">
                              <a:srgbClr val="000000">
                                <a:alpha val="43137"/>
                              </a:srgbClr>
                            </a:outerShdw>
                          </a:effectLst>
                          <a:latin typeface="Times New Roman"/>
                          <a:ea typeface="Calibri"/>
                          <a:cs typeface="Times New Roman"/>
                        </a:rPr>
                        <a:t>34.2%</a:t>
                      </a:r>
                      <a:endParaRPr lang="en-US" sz="1200" b="1" dirty="0">
                        <a:solidFill>
                          <a:srgbClr val="FF0000"/>
                        </a:solidFill>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solidFill>
                            <a:srgbClr val="FF0000"/>
                          </a:solidFill>
                          <a:effectLst>
                            <a:outerShdw blurRad="38100" dist="38100" dir="2700000" algn="tl">
                              <a:srgbClr val="000000">
                                <a:alpha val="43137"/>
                              </a:srgbClr>
                            </a:outerShdw>
                          </a:effectLst>
                          <a:latin typeface="Times New Roman"/>
                          <a:ea typeface="Calibri"/>
                          <a:cs typeface="Times New Roman"/>
                        </a:rPr>
                        <a:t>50.3%</a:t>
                      </a:r>
                      <a:endParaRPr lang="en-US" sz="1200" b="1" dirty="0">
                        <a:solidFill>
                          <a:srgbClr val="FF0000"/>
                        </a:solidFill>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8.4%</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5.2%</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785446">
                <a:tc>
                  <a:txBody>
                    <a:bodyPr/>
                    <a:lstStyle/>
                    <a:p>
                      <a:pPr marL="0" marR="0" algn="ctr">
                        <a:lnSpc>
                          <a:spcPct val="115000"/>
                        </a:lnSpc>
                        <a:spcBef>
                          <a:spcPts val="0"/>
                        </a:spcBef>
                        <a:spcAft>
                          <a:spcPts val="0"/>
                        </a:spcAft>
                      </a:pPr>
                      <a:r>
                        <a:rPr lang="en-US" sz="1400" b="1" dirty="0">
                          <a:solidFill>
                            <a:srgbClr val="00B050"/>
                          </a:solidFill>
                          <a:effectLst>
                            <a:outerShdw blurRad="38100" dist="38100" dir="2700000" algn="tl">
                              <a:srgbClr val="000000">
                                <a:alpha val="43137"/>
                              </a:srgbClr>
                            </a:outerShdw>
                          </a:effectLst>
                          <a:latin typeface="Times New Roman"/>
                          <a:ea typeface="Calibri"/>
                          <a:cs typeface="Times New Roman"/>
                        </a:rPr>
                        <a:t>63%</a:t>
                      </a:r>
                      <a:endParaRPr lang="en-US" sz="1200" b="1" dirty="0">
                        <a:solidFill>
                          <a:srgbClr val="00B050"/>
                        </a:solidFill>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effectLst>
                            <a:outerShdw blurRad="38100" dist="38100" dir="2700000" algn="tl">
                              <a:srgbClr val="000000">
                                <a:alpha val="43137"/>
                              </a:srgbClr>
                            </a:outerShdw>
                          </a:effectLst>
                          <a:latin typeface="Times New Roman"/>
                          <a:ea typeface="Calibri"/>
                          <a:cs typeface="Times New Roman"/>
                        </a:rPr>
                        <a:t>Child Behavior Checklist OR             Behavioral Assessment System for Children</a:t>
                      </a:r>
                      <a:endParaRPr lang="en-US" sz="1200" b="1" dirty="0">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solidFill>
                            <a:srgbClr val="00B050"/>
                          </a:solidFill>
                          <a:effectLst>
                            <a:outerShdw blurRad="38100" dist="38100" dir="2700000" algn="tl">
                              <a:srgbClr val="000000">
                                <a:alpha val="43137"/>
                              </a:srgbClr>
                            </a:outerShdw>
                          </a:effectLst>
                          <a:latin typeface="Times New Roman"/>
                          <a:ea typeface="Calibri"/>
                          <a:cs typeface="Times New Roman"/>
                        </a:rPr>
                        <a:t>27.3%</a:t>
                      </a:r>
                      <a:endParaRPr lang="en-US" sz="1200" b="1">
                        <a:solidFill>
                          <a:srgbClr val="00B050"/>
                        </a:solidFill>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solidFill>
                            <a:srgbClr val="00B050"/>
                          </a:solidFill>
                          <a:effectLst>
                            <a:outerShdw blurRad="38100" dist="38100" dir="2700000" algn="tl">
                              <a:srgbClr val="000000">
                                <a:alpha val="43137"/>
                              </a:srgbClr>
                            </a:outerShdw>
                          </a:effectLst>
                          <a:latin typeface="Times New Roman"/>
                          <a:ea typeface="Calibri"/>
                          <a:cs typeface="Times New Roman"/>
                        </a:rPr>
                        <a:t>52.1%</a:t>
                      </a:r>
                      <a:endParaRPr lang="en-US" sz="1200" b="1" dirty="0">
                        <a:solidFill>
                          <a:srgbClr val="00B050"/>
                        </a:solidFill>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18.8%</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1.8%</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0.0%</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785446">
                <a:tc>
                  <a:txBody>
                    <a:bodyPr/>
                    <a:lstStyle/>
                    <a:p>
                      <a:pPr marL="0" marR="0" algn="ctr">
                        <a:lnSpc>
                          <a:spcPct val="115000"/>
                        </a:lnSpc>
                        <a:spcBef>
                          <a:spcPts val="0"/>
                        </a:spcBef>
                        <a:spcAft>
                          <a:spcPts val="0"/>
                        </a:spcAft>
                      </a:pPr>
                      <a:r>
                        <a:rPr lang="en-US" sz="1400" b="1" dirty="0">
                          <a:solidFill>
                            <a:srgbClr val="00B050"/>
                          </a:solidFill>
                          <a:effectLst>
                            <a:outerShdw blurRad="38100" dist="38100" dir="2700000" algn="tl">
                              <a:srgbClr val="000000">
                                <a:alpha val="43137"/>
                              </a:srgbClr>
                            </a:outerShdw>
                          </a:effectLst>
                          <a:latin typeface="Times New Roman"/>
                          <a:ea typeface="Calibri"/>
                          <a:cs typeface="Times New Roman"/>
                        </a:rPr>
                        <a:t>64%</a:t>
                      </a:r>
                      <a:endParaRPr lang="en-US" sz="1200" b="1" dirty="0">
                        <a:solidFill>
                          <a:srgbClr val="00B050"/>
                        </a:solidFill>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effectLst>
                            <a:outerShdw blurRad="38100" dist="38100" dir="2700000" algn="tl">
                              <a:srgbClr val="000000">
                                <a:alpha val="43137"/>
                              </a:srgbClr>
                            </a:outerShdw>
                          </a:effectLst>
                          <a:latin typeface="Times New Roman"/>
                          <a:ea typeface="Calibri"/>
                          <a:cs typeface="Times New Roman"/>
                        </a:rPr>
                        <a:t>*Trauma Symptom Checklist for Young Children</a:t>
                      </a:r>
                      <a:endParaRPr lang="en-US" sz="1200" b="1" dirty="0">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solidFill>
                            <a:srgbClr val="00B050"/>
                          </a:solidFill>
                          <a:effectLst>
                            <a:outerShdw blurRad="38100" dist="38100" dir="2700000" algn="tl">
                              <a:srgbClr val="000000">
                                <a:alpha val="43137"/>
                              </a:srgbClr>
                            </a:outerShdw>
                          </a:effectLst>
                          <a:latin typeface="Times New Roman"/>
                          <a:ea typeface="Calibri"/>
                          <a:cs typeface="Times New Roman"/>
                        </a:rPr>
                        <a:t>48.2%</a:t>
                      </a:r>
                      <a:endParaRPr lang="en-US" sz="1200" b="1">
                        <a:solidFill>
                          <a:srgbClr val="00B050"/>
                        </a:solidFill>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solidFill>
                            <a:srgbClr val="00B050"/>
                          </a:solidFill>
                          <a:effectLst>
                            <a:outerShdw blurRad="38100" dist="38100" dir="2700000" algn="tl">
                              <a:srgbClr val="000000">
                                <a:alpha val="43137"/>
                              </a:srgbClr>
                            </a:outerShdw>
                          </a:effectLst>
                          <a:latin typeface="Times New Roman"/>
                          <a:ea typeface="Calibri"/>
                          <a:cs typeface="Times New Roman"/>
                        </a:rPr>
                        <a:t>39.3%</a:t>
                      </a:r>
                      <a:endParaRPr lang="en-US" sz="1200" b="1" dirty="0">
                        <a:solidFill>
                          <a:srgbClr val="00B050"/>
                        </a:solidFill>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effectLst>
                            <a:outerShdw blurRad="38100" dist="38100" dir="2700000" algn="tl">
                              <a:srgbClr val="000000">
                                <a:alpha val="43137"/>
                              </a:srgbClr>
                            </a:outerShdw>
                          </a:effectLst>
                          <a:latin typeface="Times New Roman"/>
                          <a:ea typeface="Calibri"/>
                          <a:cs typeface="Times New Roman"/>
                        </a:rPr>
                        <a:t>11.3%</a:t>
                      </a:r>
                      <a:endParaRPr lang="en-US" sz="1200" b="1" dirty="0">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0.0%</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effectLst>
                            <a:outerShdw blurRad="38100" dist="38100" dir="2700000" algn="tl">
                              <a:srgbClr val="000000">
                                <a:alpha val="43137"/>
                              </a:srgbClr>
                            </a:outerShdw>
                          </a:effectLst>
                          <a:latin typeface="Times New Roman"/>
                          <a:ea typeface="Calibri"/>
                          <a:cs typeface="Times New Roman"/>
                        </a:rPr>
                        <a:t>1.2%</a:t>
                      </a:r>
                      <a:endParaRPr lang="en-US" sz="1200" b="1" dirty="0">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629415">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58%</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effectLst>
                            <a:outerShdw blurRad="38100" dist="38100" dir="2700000" algn="tl">
                              <a:srgbClr val="000000">
                                <a:alpha val="43137"/>
                              </a:srgbClr>
                            </a:outerShdw>
                          </a:effectLst>
                          <a:latin typeface="Times New Roman"/>
                          <a:ea typeface="Calibri"/>
                          <a:cs typeface="Times New Roman"/>
                        </a:rPr>
                        <a:t>Bender Visual Motor Gestalt Test</a:t>
                      </a:r>
                      <a:endParaRPr lang="en-US" sz="1200" b="1" dirty="0">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0.7%</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6.6%</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solidFill>
                            <a:srgbClr val="FF0000"/>
                          </a:solidFill>
                          <a:effectLst>
                            <a:outerShdw blurRad="38100" dist="38100" dir="2700000" algn="tl">
                              <a:srgbClr val="000000">
                                <a:alpha val="43137"/>
                              </a:srgbClr>
                            </a:outerShdw>
                          </a:effectLst>
                          <a:latin typeface="Times New Roman"/>
                          <a:ea typeface="Calibri"/>
                          <a:cs typeface="Times New Roman"/>
                        </a:rPr>
                        <a:t>69.7%</a:t>
                      </a:r>
                      <a:endParaRPr lang="en-US" sz="1200" b="1" dirty="0">
                        <a:solidFill>
                          <a:srgbClr val="FF0000"/>
                        </a:solidFill>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18.4%</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4.6%</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92724">
                <a:tc>
                  <a:txBody>
                    <a:bodyPr/>
                    <a:lstStyle/>
                    <a:p>
                      <a:pPr marL="0" marR="0" algn="ctr">
                        <a:lnSpc>
                          <a:spcPct val="115000"/>
                        </a:lnSpc>
                        <a:spcBef>
                          <a:spcPts val="0"/>
                        </a:spcBef>
                        <a:spcAft>
                          <a:spcPts val="0"/>
                        </a:spcAft>
                      </a:pPr>
                      <a:r>
                        <a:rPr lang="en-US" sz="1400" b="1" dirty="0">
                          <a:solidFill>
                            <a:srgbClr val="00B050"/>
                          </a:solidFill>
                          <a:effectLst>
                            <a:outerShdw blurRad="38100" dist="38100" dir="2700000" algn="tl">
                              <a:srgbClr val="000000">
                                <a:alpha val="43137"/>
                              </a:srgbClr>
                            </a:outerShdw>
                          </a:effectLst>
                          <a:latin typeface="Times New Roman"/>
                          <a:ea typeface="Calibri"/>
                          <a:cs typeface="Times New Roman"/>
                        </a:rPr>
                        <a:t>63%</a:t>
                      </a:r>
                      <a:endParaRPr lang="en-US" sz="1200" b="1" dirty="0">
                        <a:solidFill>
                          <a:srgbClr val="00B050"/>
                        </a:solidFill>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effectLst>
                            <a:outerShdw blurRad="38100" dist="38100" dir="2700000" algn="tl">
                              <a:srgbClr val="000000">
                                <a:alpha val="43137"/>
                              </a:srgbClr>
                            </a:outerShdw>
                          </a:effectLst>
                          <a:latin typeface="Times New Roman"/>
                          <a:ea typeface="Calibri"/>
                          <a:cs typeface="Times New Roman"/>
                        </a:rPr>
                        <a:t>*Trauma Symptom Checklist for Children</a:t>
                      </a:r>
                      <a:endParaRPr lang="en-US" sz="1200" b="1" dirty="0">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solidFill>
                            <a:srgbClr val="00B050"/>
                          </a:solidFill>
                          <a:effectLst>
                            <a:outerShdw blurRad="38100" dist="38100" dir="2700000" algn="tl">
                              <a:srgbClr val="000000">
                                <a:alpha val="43137"/>
                              </a:srgbClr>
                            </a:outerShdw>
                          </a:effectLst>
                          <a:latin typeface="Times New Roman"/>
                          <a:ea typeface="Calibri"/>
                          <a:cs typeface="Times New Roman"/>
                        </a:rPr>
                        <a:t>46.1%</a:t>
                      </a:r>
                      <a:endParaRPr lang="en-US" sz="1200" b="1" dirty="0">
                        <a:solidFill>
                          <a:srgbClr val="00B050"/>
                        </a:solidFill>
                        <a:effectLst>
                          <a:outerShdw blurRad="38100" dist="38100" dir="2700000" algn="tl">
                            <a:srgbClr val="000000">
                              <a:alpha val="43137"/>
                            </a:srgbClr>
                          </a:outerShdw>
                        </a:effectLst>
                        <a:latin typeface="Calibri"/>
                        <a:ea typeface="Calibri"/>
                        <a:cs typeface="Times New Roman"/>
                      </a:endParaRPr>
                    </a:p>
                  </a:txBody>
                  <a:tcPr marL="55334" marR="55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solidFill>
                            <a:srgbClr val="00B050"/>
                          </a:solidFill>
                          <a:effectLst>
                            <a:outerShdw blurRad="38100" dist="38100" dir="2700000" algn="tl">
                              <a:srgbClr val="000000">
                                <a:alpha val="43137"/>
                              </a:srgbClr>
                            </a:outerShdw>
                          </a:effectLst>
                          <a:latin typeface="Times New Roman"/>
                          <a:ea typeface="Calibri"/>
                          <a:cs typeface="Times New Roman"/>
                        </a:rPr>
                        <a:t>40.6%</a:t>
                      </a:r>
                      <a:endParaRPr lang="en-US" sz="1200" b="1" dirty="0">
                        <a:solidFill>
                          <a:srgbClr val="00B050"/>
                        </a:solidFill>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12.1%</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a:effectLst>
                            <a:outerShdw blurRad="38100" dist="38100" dir="2700000" algn="tl">
                              <a:srgbClr val="000000">
                                <a:alpha val="43137"/>
                              </a:srgbClr>
                            </a:outerShdw>
                          </a:effectLst>
                          <a:latin typeface="Times New Roman"/>
                          <a:ea typeface="Calibri"/>
                          <a:cs typeface="Times New Roman"/>
                        </a:rPr>
                        <a:t>0.0%</a:t>
                      </a:r>
                      <a:endParaRPr lang="en-US" sz="1200" b="1">
                        <a:effectLst>
                          <a:outerShdw blurRad="38100" dist="38100" dir="2700000" algn="tl">
                            <a:srgbClr val="000000">
                              <a:alpha val="43137"/>
                            </a:srgbClr>
                          </a:outerShdw>
                        </a:effectLst>
                        <a:latin typeface="Calibri"/>
                        <a:ea typeface="Calibri"/>
                        <a:cs typeface="Times New Roman"/>
                      </a:endParaRPr>
                    </a:p>
                  </a:txBody>
                  <a:tcPr marL="55334" marR="5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effectLst>
                            <a:outerShdw blurRad="38100" dist="38100" dir="2700000" algn="tl">
                              <a:srgbClr val="000000">
                                <a:alpha val="43137"/>
                              </a:srgbClr>
                            </a:outerShdw>
                          </a:effectLst>
                          <a:latin typeface="Times New Roman"/>
                          <a:ea typeface="Calibri"/>
                          <a:cs typeface="Times New Roman"/>
                        </a:rPr>
                        <a:t>1.2%</a:t>
                      </a:r>
                      <a:endParaRPr lang="en-US" sz="1200" b="1" dirty="0">
                        <a:effectLst>
                          <a:outerShdw blurRad="38100" dist="38100" dir="2700000" algn="tl">
                            <a:srgbClr val="000000">
                              <a:alpha val="43137"/>
                            </a:srgbClr>
                          </a:outerShdw>
                        </a:effectLst>
                        <a:latin typeface="Calibri"/>
                        <a:ea typeface="Calibri"/>
                        <a:cs typeface="Times New Roman"/>
                      </a:endParaRPr>
                    </a:p>
                  </a:txBody>
                  <a:tcPr marL="55334" marR="55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949216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http://www.childrensaidsociety.org/files/domestic_violence398.jpg"/>
          <p:cNvPicPr>
            <a:picLocks noChangeAspect="1" noChangeArrowheads="1"/>
          </p:cNvPicPr>
          <p:nvPr/>
        </p:nvPicPr>
        <p:blipFill>
          <a:blip r:embed="rId2" cstate="print"/>
          <a:srcRect/>
          <a:stretch>
            <a:fillRect/>
          </a:stretch>
        </p:blipFill>
        <p:spPr bwMode="auto">
          <a:xfrm>
            <a:off x="8556171" y="104775"/>
            <a:ext cx="3276600" cy="1733550"/>
          </a:xfrm>
          <a:prstGeom prst="rect">
            <a:avLst/>
          </a:prstGeom>
          <a:noFill/>
          <a:ln w="9525">
            <a:noFill/>
            <a:miter lim="800000"/>
            <a:headEnd/>
            <a:tailEnd/>
          </a:ln>
        </p:spPr>
      </p:pic>
      <p:sp>
        <p:nvSpPr>
          <p:cNvPr id="2" name="Title 1"/>
          <p:cNvSpPr>
            <a:spLocks noGrp="1"/>
          </p:cNvSpPr>
          <p:nvPr>
            <p:ph type="title"/>
          </p:nvPr>
        </p:nvSpPr>
        <p:spPr>
          <a:xfrm>
            <a:off x="569686" y="400050"/>
            <a:ext cx="8229600" cy="1143000"/>
          </a:xfrm>
        </p:spPr>
        <p:txBody>
          <a:bodyPr>
            <a:noAutofit/>
          </a:bodyPr>
          <a:lstStyle/>
          <a:p>
            <a:pPr>
              <a:defRPr/>
            </a:pPr>
            <a:r>
              <a:rPr lang="en-US" sz="7200" b="1" dirty="0">
                <a:solidFill>
                  <a:schemeClr val="bg1"/>
                </a:solidFill>
                <a:effectLst>
                  <a:outerShdw blurRad="38100" dist="38100" dir="2700000" algn="tl">
                    <a:srgbClr val="000000">
                      <a:alpha val="43137"/>
                    </a:srgbClr>
                  </a:outerShdw>
                </a:effectLst>
              </a:rPr>
              <a:t>TSCYC (9 year old female DV)</a:t>
            </a:r>
          </a:p>
        </p:txBody>
      </p:sp>
      <p:pic>
        <p:nvPicPr>
          <p:cNvPr id="135172" name="Picture 2"/>
          <p:cNvPicPr>
            <a:picLocks noChangeAspect="1" noChangeArrowheads="1"/>
          </p:cNvPicPr>
          <p:nvPr/>
        </p:nvPicPr>
        <p:blipFill>
          <a:blip r:embed="rId3" cstate="print"/>
          <a:srcRect l="3000" t="18750" r="1500" b="13750"/>
          <a:stretch>
            <a:fillRect/>
          </a:stretch>
        </p:blipFill>
        <p:spPr bwMode="auto">
          <a:xfrm>
            <a:off x="643263" y="1838325"/>
            <a:ext cx="11548737" cy="4896984"/>
          </a:xfrm>
          <a:prstGeom prst="rect">
            <a:avLst/>
          </a:prstGeom>
          <a:noFill/>
          <a:ln w="9525">
            <a:noFill/>
            <a:miter lim="800000"/>
            <a:headEnd/>
            <a:tailEnd/>
          </a:ln>
        </p:spPr>
      </p:pic>
    </p:spTree>
    <p:extLst>
      <p:ext uri="{BB962C8B-B14F-4D97-AF65-F5344CB8AC3E}">
        <p14:creationId xmlns:p14="http://schemas.microsoft.com/office/powerpoint/2010/main" val="373748589"/>
      </p:ext>
    </p:extLst>
  </p:cSld>
  <p:clrMapOvr>
    <a:masterClrMapping/>
  </p:clrMapOvr>
  <p:transition xmlns:p14="http://schemas.microsoft.com/office/powerpoint/2010/mai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6000" b="1" dirty="0">
                <a:solidFill>
                  <a:schemeClr val="bg1"/>
                </a:solidFill>
                <a:effectLst>
                  <a:outerShdw blurRad="38100" dist="38100" dir="2700000" algn="tl">
                    <a:srgbClr val="000000">
                      <a:alpha val="43137"/>
                    </a:srgbClr>
                  </a:outerShdw>
                </a:effectLst>
              </a:rPr>
              <a:t>TSCC (9-year-old female; SA)</a:t>
            </a:r>
          </a:p>
        </p:txBody>
      </p:sp>
      <p:pic>
        <p:nvPicPr>
          <p:cNvPr id="138243" name="Picture 2"/>
          <p:cNvPicPr>
            <a:picLocks noChangeAspect="1" noChangeArrowheads="1"/>
          </p:cNvPicPr>
          <p:nvPr/>
        </p:nvPicPr>
        <p:blipFill>
          <a:blip r:embed="rId2" cstate="print"/>
          <a:srcRect l="1500" t="18750" r="1500" b="14999"/>
          <a:stretch>
            <a:fillRect/>
          </a:stretch>
        </p:blipFill>
        <p:spPr bwMode="auto">
          <a:xfrm>
            <a:off x="311811" y="1829717"/>
            <a:ext cx="11401218" cy="4674499"/>
          </a:xfrm>
          <a:prstGeom prst="rect">
            <a:avLst/>
          </a:prstGeom>
          <a:noFill/>
          <a:ln w="9525">
            <a:noFill/>
            <a:miter lim="800000"/>
            <a:headEnd/>
            <a:tailEnd/>
          </a:ln>
        </p:spPr>
      </p:pic>
    </p:spTree>
    <p:extLst>
      <p:ext uri="{BB962C8B-B14F-4D97-AF65-F5344CB8AC3E}">
        <p14:creationId xmlns:p14="http://schemas.microsoft.com/office/powerpoint/2010/main" val="913193477"/>
      </p:ext>
    </p:extLst>
  </p:cSld>
  <p:clrMapOvr>
    <a:masterClrMapping/>
  </p:clrMapOvr>
  <p:transition xmlns:p14="http://schemas.microsoft.com/office/powerpoint/2010/mai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6000" b="1" dirty="0">
                <a:solidFill>
                  <a:schemeClr val="bg1"/>
                </a:solidFill>
                <a:effectLst>
                  <a:outerShdw blurRad="38100" dist="38100" dir="2700000" algn="tl">
                    <a:srgbClr val="000000">
                      <a:alpha val="43137"/>
                    </a:srgbClr>
                  </a:outerShdw>
                </a:effectLst>
              </a:rPr>
              <a:t>TSCYC (9-year-old female ;SA)</a:t>
            </a:r>
          </a:p>
        </p:txBody>
      </p:sp>
      <p:pic>
        <p:nvPicPr>
          <p:cNvPr id="137219" name="Picture 2"/>
          <p:cNvPicPr>
            <a:picLocks noChangeAspect="1" noChangeArrowheads="1"/>
          </p:cNvPicPr>
          <p:nvPr/>
        </p:nvPicPr>
        <p:blipFill>
          <a:blip r:embed="rId2" cstate="print"/>
          <a:srcRect l="751" t="18750" r="1500" b="14999"/>
          <a:stretch>
            <a:fillRect/>
          </a:stretch>
        </p:blipFill>
        <p:spPr bwMode="auto">
          <a:xfrm>
            <a:off x="-116394" y="1705729"/>
            <a:ext cx="11771365" cy="4787147"/>
          </a:xfrm>
          <a:prstGeom prst="rect">
            <a:avLst/>
          </a:prstGeom>
          <a:noFill/>
          <a:ln w="9525">
            <a:noFill/>
            <a:miter lim="800000"/>
            <a:headEnd/>
            <a:tailEnd/>
          </a:ln>
        </p:spPr>
      </p:pic>
    </p:spTree>
    <p:extLst>
      <p:ext uri="{BB962C8B-B14F-4D97-AF65-F5344CB8AC3E}">
        <p14:creationId xmlns:p14="http://schemas.microsoft.com/office/powerpoint/2010/main" val="263104374"/>
      </p:ext>
    </p:extLst>
  </p:cSld>
  <p:clrMapOvr>
    <a:masterClrMapping/>
  </p:clrMapOvr>
  <p:transition xmlns:p14="http://schemas.microsoft.com/office/powerpoint/2010/mai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1" y="76200"/>
            <a:ext cx="11321142" cy="1143000"/>
          </a:xfrm>
        </p:spPr>
        <p:txBody>
          <a:bodyPr>
            <a:noAutofit/>
          </a:bodyPr>
          <a:lstStyle/>
          <a:p>
            <a:r>
              <a:rPr lang="en-US" sz="4800" b="1" dirty="0">
                <a:solidFill>
                  <a:schemeClr val="bg1"/>
                </a:solidFill>
              </a:rPr>
              <a:t>TSCC-age 10—PA, EA, possible SA, kidnapped</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85" t="29333" r="55128" b="9778"/>
          <a:stretch/>
        </p:blipFill>
        <p:spPr bwMode="auto">
          <a:xfrm>
            <a:off x="2989943" y="1121224"/>
            <a:ext cx="6371771" cy="5775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2986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12032342" cy="1143000"/>
          </a:xfrm>
        </p:spPr>
        <p:txBody>
          <a:bodyPr>
            <a:normAutofit fontScale="90000"/>
          </a:bodyPr>
          <a:lstStyle/>
          <a:p>
            <a:r>
              <a:rPr lang="en-US" b="1" dirty="0">
                <a:solidFill>
                  <a:schemeClr val="bg1"/>
                </a:solidFill>
                <a:effectLst>
                  <a:outerShdw blurRad="38100" dist="38100" dir="2700000" algn="tl">
                    <a:srgbClr val="000000">
                      <a:alpha val="43137"/>
                    </a:srgbClr>
                  </a:outerShdw>
                </a:effectLst>
              </a:rPr>
              <a:t>TSCYC (mom/dad)–age 10—PA, EA, possible SA; kidnapped</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43" t="20503" r="67115" b="12308"/>
          <a:stretch/>
        </p:blipFill>
        <p:spPr bwMode="auto">
          <a:xfrm>
            <a:off x="6393544" y="1103086"/>
            <a:ext cx="4855028" cy="5619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87" t="23343" r="67019" b="6982"/>
          <a:stretch/>
        </p:blipFill>
        <p:spPr bwMode="auto">
          <a:xfrm>
            <a:off x="1359757" y="1103086"/>
            <a:ext cx="4674697" cy="5619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2469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71" y="269192"/>
            <a:ext cx="9935029" cy="1143000"/>
          </a:xfrm>
        </p:spPr>
        <p:txBody>
          <a:bodyPr>
            <a:noAutofit/>
          </a:bodyPr>
          <a:lstStyle/>
          <a:p>
            <a:r>
              <a:rPr lang="en-US" sz="4800" b="1" dirty="0">
                <a:solidFill>
                  <a:schemeClr val="bg1"/>
                </a:solidFill>
                <a:effectLst>
                  <a:outerShdw blurRad="38100" dist="38100" dir="2700000" algn="tl">
                    <a:srgbClr val="000000">
                      <a:alpha val="43137"/>
                    </a:srgbClr>
                  </a:outerShdw>
                </a:effectLst>
              </a:rPr>
              <a:t>TSCC/TSCYC (child/mom)–age 10—PA, </a:t>
            </a:r>
            <a:br>
              <a:rPr lang="en-US" sz="4800" b="1" dirty="0">
                <a:solidFill>
                  <a:schemeClr val="bg1"/>
                </a:solidFill>
                <a:effectLst>
                  <a:outerShdw blurRad="38100" dist="38100" dir="2700000" algn="tl">
                    <a:srgbClr val="000000">
                      <a:alpha val="43137"/>
                    </a:srgbClr>
                  </a:outerShdw>
                </a:effectLst>
              </a:rPr>
            </a:br>
            <a:r>
              <a:rPr lang="en-US" sz="4800" b="1" dirty="0">
                <a:solidFill>
                  <a:schemeClr val="bg1"/>
                </a:solidFill>
                <a:effectLst>
                  <a:outerShdw blurRad="38100" dist="38100" dir="2700000" algn="tl">
                    <a:srgbClr val="000000">
                      <a:alpha val="43137"/>
                    </a:srgbClr>
                  </a:outerShdw>
                </a:effectLst>
              </a:rPr>
              <a:t>EA, possible SA; kidnapped</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87" t="23343" r="67019" b="6982"/>
          <a:stretch/>
        </p:blipFill>
        <p:spPr bwMode="auto">
          <a:xfrm>
            <a:off x="6296994" y="1412192"/>
            <a:ext cx="4129454" cy="4964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5" t="29333" r="55128" b="9778"/>
          <a:stretch/>
        </p:blipFill>
        <p:spPr bwMode="auto">
          <a:xfrm>
            <a:off x="1828800" y="2362200"/>
            <a:ext cx="4468194" cy="4049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9372600" y="3048001"/>
            <a:ext cx="228600" cy="846291"/>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948597" y="3436963"/>
            <a:ext cx="228600" cy="846291"/>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9639300" y="3623546"/>
            <a:ext cx="228600" cy="846291"/>
          </a:xfrm>
          <a:prstGeom prst="straightConnector1">
            <a:avLst/>
          </a:prstGeom>
          <a:ln w="4762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267200" y="3801583"/>
            <a:ext cx="228600" cy="846291"/>
          </a:xfrm>
          <a:prstGeom prst="straightConnector1">
            <a:avLst/>
          </a:prstGeom>
          <a:ln w="47625">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586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5"/>
          <p:cNvGraphicFramePr>
            <a:graphicFrameLocks noChangeAspect="1"/>
          </p:cNvGraphicFramePr>
          <p:nvPr/>
        </p:nvGraphicFramePr>
        <p:xfrm>
          <a:off x="1981201" y="1378481"/>
          <a:ext cx="8382000" cy="5403320"/>
        </p:xfrm>
        <a:graphic>
          <a:graphicData uri="http://schemas.openxmlformats.org/presentationml/2006/ole">
            <mc:AlternateContent xmlns:mc="http://schemas.openxmlformats.org/markup-compatibility/2006">
              <mc:Choice xmlns:v="urn:schemas-microsoft-com:vml" Requires="v">
                <p:oleObj spid="_x0000_s5127" name="Document" r:id="rId3" imgW="9327635" imgH="6523508" progId="Word.Document.8">
                  <p:embed/>
                </p:oleObj>
              </mc:Choice>
              <mc:Fallback>
                <p:oleObj name="Document" r:id="rId3" imgW="9327635" imgH="6523508" progId="Word.Document.8">
                  <p:embed/>
                  <p:pic>
                    <p:nvPicPr>
                      <p:cNvPr id="1026" name="Object 5"/>
                      <p:cNvPicPr>
                        <a:picLocks noChangeAspect="1" noChangeArrowheads="1"/>
                      </p:cNvPicPr>
                      <p:nvPr/>
                    </p:nvPicPr>
                    <p:blipFill>
                      <a:blip r:embed="rId4"/>
                      <a:srcRect/>
                      <a:stretch>
                        <a:fillRect/>
                      </a:stretch>
                    </p:blipFill>
                    <p:spPr bwMode="auto">
                      <a:xfrm>
                        <a:off x="1981201" y="1378481"/>
                        <a:ext cx="8382000" cy="5403320"/>
                      </a:xfrm>
                      <a:prstGeom prst="rect">
                        <a:avLst/>
                      </a:prstGeom>
                      <a:noFill/>
                      <a:ln>
                        <a:noFill/>
                      </a:ln>
                      <a:effectLst/>
                      <a:extLst/>
                    </p:spPr>
                  </p:pic>
                </p:oleObj>
              </mc:Fallback>
            </mc:AlternateContent>
          </a:graphicData>
        </a:graphic>
      </p:graphicFrame>
      <p:sp>
        <p:nvSpPr>
          <p:cNvPr id="1027" name="WordArt 3"/>
          <p:cNvSpPr>
            <a:spLocks noChangeArrowheads="1" noChangeShapeType="1" noTextEdit="1"/>
          </p:cNvSpPr>
          <p:nvPr/>
        </p:nvSpPr>
        <p:spPr bwMode="auto">
          <a:xfrm>
            <a:off x="3581400" y="228600"/>
            <a:ext cx="4552950" cy="6477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gradFill rotWithShape="1">
                  <a:gsLst>
                    <a:gs pos="0">
                      <a:srgbClr val="AAAAAA"/>
                    </a:gs>
                    <a:gs pos="100000">
                      <a:srgbClr val="FFFFFF"/>
                    </a:gs>
                  </a:gsLst>
                  <a:lin ang="5400000" scaled="1"/>
                </a:gradFill>
                <a:effectLst>
                  <a:outerShdw dist="45791" dir="3378596" algn="ctr" rotWithShape="0">
                    <a:srgbClr val="4D4D4D"/>
                  </a:outerShdw>
                </a:effectLst>
                <a:latin typeface="Arial Black"/>
              </a:rPr>
              <a:t>Spaccarelli (1994)</a:t>
            </a:r>
          </a:p>
        </p:txBody>
      </p:sp>
      <p:sp>
        <p:nvSpPr>
          <p:cNvPr id="4" name="Text Box 3"/>
          <p:cNvSpPr txBox="1">
            <a:spLocks noChangeArrowheads="1"/>
          </p:cNvSpPr>
          <p:nvPr/>
        </p:nvSpPr>
        <p:spPr bwMode="auto">
          <a:xfrm>
            <a:off x="6858000" y="4876800"/>
            <a:ext cx="3733800" cy="1477328"/>
          </a:xfrm>
          <a:prstGeom prst="rect">
            <a:avLst/>
          </a:prstGeom>
          <a:solidFill>
            <a:schemeClr val="bg2">
              <a:lumMod val="40000"/>
              <a:lumOff val="60000"/>
            </a:schemeClr>
          </a:solidFill>
          <a:ln w="9525">
            <a:solidFill>
              <a:srgbClr val="6699FF"/>
            </a:solidFill>
            <a:miter lim="800000"/>
            <a:headEnd/>
            <a:tailEnd/>
          </a:ln>
          <a:effectLst/>
        </p:spPr>
        <p:txBody>
          <a:bodyPr wrap="square">
            <a:spAutoFit/>
          </a:bodyPr>
          <a:lstStyle/>
          <a:p>
            <a:pPr>
              <a:spcBef>
                <a:spcPct val="50000"/>
              </a:spcBef>
              <a:defRPr/>
            </a:pPr>
            <a:r>
              <a:rPr lang="en-US" sz="1500" b="1" dirty="0">
                <a:solidFill>
                  <a:srgbClr val="0070C0"/>
                </a:solidFill>
                <a:latin typeface="Times New Roman" pitchFamily="18" charset="0"/>
              </a:rPr>
              <a:t>Trauma Symptom Checklist for Children (&amp; DCAC-SR)</a:t>
            </a:r>
          </a:p>
          <a:p>
            <a:pPr>
              <a:spcBef>
                <a:spcPct val="50000"/>
              </a:spcBef>
              <a:defRPr/>
            </a:pPr>
            <a:r>
              <a:rPr lang="en-US" sz="1500" b="1" dirty="0">
                <a:solidFill>
                  <a:srgbClr val="0070C0"/>
                </a:solidFill>
                <a:latin typeface="Times New Roman" pitchFamily="18" charset="0"/>
              </a:rPr>
              <a:t>Trauma Symptom Checklist for Young Children (&amp; DCAC)</a:t>
            </a:r>
          </a:p>
          <a:p>
            <a:pPr>
              <a:spcBef>
                <a:spcPct val="50000"/>
              </a:spcBef>
              <a:defRPr/>
            </a:pPr>
            <a:r>
              <a:rPr lang="en-US" sz="1500" b="1" i="1" dirty="0">
                <a:solidFill>
                  <a:srgbClr val="0070C0"/>
                </a:solidFill>
                <a:effectLst>
                  <a:outerShdw blurRad="38100" dist="38100" dir="2700000" algn="tl">
                    <a:srgbClr val="000000"/>
                  </a:outerShdw>
                </a:effectLst>
                <a:latin typeface="Times New Roman" pitchFamily="18" charset="0"/>
              </a:rPr>
              <a:t>Child Sexual Behavior Inventory</a:t>
            </a:r>
          </a:p>
        </p:txBody>
      </p:sp>
      <p:cxnSp>
        <p:nvCxnSpPr>
          <p:cNvPr id="6" name="Straight Arrow Connector 5"/>
          <p:cNvCxnSpPr/>
          <p:nvPr/>
        </p:nvCxnSpPr>
        <p:spPr>
          <a:xfrm rot="5400000" flipH="1" flipV="1">
            <a:off x="9052560" y="4434840"/>
            <a:ext cx="548640" cy="36576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 name="Text Box 3"/>
          <p:cNvSpPr txBox="1">
            <a:spLocks noChangeArrowheads="1"/>
          </p:cNvSpPr>
          <p:nvPr/>
        </p:nvSpPr>
        <p:spPr bwMode="auto">
          <a:xfrm>
            <a:off x="1600200" y="5410200"/>
            <a:ext cx="1143000" cy="73866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ct val="50000"/>
              </a:spcBef>
              <a:defRPr/>
            </a:pPr>
            <a:r>
              <a:rPr lang="en-US" sz="1400" b="1" dirty="0">
                <a:solidFill>
                  <a:schemeClr val="tx1">
                    <a:lumMod val="50000"/>
                  </a:schemeClr>
                </a:solidFill>
                <a:latin typeface="Times New Roman" pitchFamily="18" charset="0"/>
              </a:rPr>
              <a:t>Abuse Dimensions Inventory</a:t>
            </a:r>
            <a:endParaRPr lang="en-US" sz="1500" b="1" dirty="0">
              <a:solidFill>
                <a:srgbClr val="0070C0"/>
              </a:solidFill>
              <a:latin typeface="Times New Roman" pitchFamily="18" charset="0"/>
            </a:endParaRPr>
          </a:p>
        </p:txBody>
      </p:sp>
      <p:sp>
        <p:nvSpPr>
          <p:cNvPr id="8" name="Text Box 3"/>
          <p:cNvSpPr txBox="1">
            <a:spLocks noChangeArrowheads="1"/>
          </p:cNvSpPr>
          <p:nvPr/>
        </p:nvSpPr>
        <p:spPr bwMode="auto">
          <a:xfrm>
            <a:off x="1600200" y="2590801"/>
            <a:ext cx="3124200" cy="307777"/>
          </a:xfrm>
          <a:prstGeom prst="rect">
            <a:avLst/>
          </a:prstGeom>
          <a:solidFill>
            <a:schemeClr val="bg2">
              <a:lumMod val="40000"/>
              <a:lumOff val="60000"/>
            </a:schemeClr>
          </a:solidFill>
          <a:ln w="9525">
            <a:solidFill>
              <a:srgbClr val="6699FF"/>
            </a:solidFill>
            <a:miter lim="800000"/>
            <a:headEnd/>
            <a:tailEnd/>
          </a:ln>
          <a:effectLst/>
        </p:spPr>
        <p:txBody>
          <a:bodyPr wrap="square">
            <a:spAutoFit/>
          </a:bodyPr>
          <a:lstStyle/>
          <a:p>
            <a:pPr>
              <a:spcBef>
                <a:spcPct val="50000"/>
              </a:spcBef>
              <a:defRPr/>
            </a:pPr>
            <a:r>
              <a:rPr lang="en-US" sz="1400" b="1" i="1" dirty="0">
                <a:solidFill>
                  <a:schemeClr val="accent4"/>
                </a:solidFill>
                <a:effectLst>
                  <a:outerShdw blurRad="38100" dist="38100" dir="2700000" algn="tl">
                    <a:srgbClr val="000000"/>
                  </a:outerShdw>
                </a:effectLst>
                <a:latin typeface="Times New Roman" pitchFamily="18" charset="0"/>
              </a:rPr>
              <a:t>Events in Life—Parent &amp; Self-Report</a:t>
            </a:r>
          </a:p>
        </p:txBody>
      </p:sp>
      <p:cxnSp>
        <p:nvCxnSpPr>
          <p:cNvPr id="3" name="Straight Arrow Connector 2"/>
          <p:cNvCxnSpPr/>
          <p:nvPr/>
        </p:nvCxnSpPr>
        <p:spPr>
          <a:xfrm flipH="1">
            <a:off x="2857500" y="2895600"/>
            <a:ext cx="274320" cy="381000"/>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905000" y="4724400"/>
            <a:ext cx="228600" cy="685800"/>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 name="Text Box 3"/>
          <p:cNvSpPr txBox="1">
            <a:spLocks noChangeArrowheads="1"/>
          </p:cNvSpPr>
          <p:nvPr/>
        </p:nvSpPr>
        <p:spPr bwMode="auto">
          <a:xfrm>
            <a:off x="6818870" y="1409700"/>
            <a:ext cx="2353962" cy="523220"/>
          </a:xfrm>
          <a:prstGeom prst="rect">
            <a:avLst/>
          </a:prstGeom>
          <a:blipFill dpi="0" rotWithShape="1">
            <a:blip r:embed="rId5">
              <a:alphaModFix amt="87000"/>
              <a:duotone>
                <a:schemeClr val="lt1">
                  <a:shade val="90000"/>
                  <a:satMod val="140000"/>
                </a:schemeClr>
                <a:schemeClr val="lt1">
                  <a:satMod val="120000"/>
                </a:schemeClr>
              </a:duotone>
            </a:blip>
            <a:srcRect/>
            <a:tile tx="0" ty="0" sx="100000" sy="100000" flip="none" algn="tl"/>
          </a:blipFill>
          <a:ln>
            <a:gradFill>
              <a:gsLst>
                <a:gs pos="0">
                  <a:schemeClr val="accent1">
                    <a:lumMod val="5000"/>
                    <a:lumOff val="95000"/>
                  </a:schemeClr>
                </a:gs>
                <a:gs pos="56000">
                  <a:srgbClr val="00B0F0"/>
                </a:gs>
                <a:gs pos="83000">
                  <a:schemeClr val="accent1">
                    <a:lumMod val="45000"/>
                    <a:lumOff val="55000"/>
                  </a:schemeClr>
                </a:gs>
                <a:gs pos="100000">
                  <a:schemeClr val="accent1">
                    <a:lumMod val="30000"/>
                    <a:lumOff val="70000"/>
                  </a:schemeClr>
                </a:gs>
              </a:gsLst>
              <a:lin ang="5400000" scaled="1"/>
            </a:gradFill>
            <a:headEnd/>
            <a:tailEnd/>
          </a:ln>
        </p:spPr>
        <p:style>
          <a:lnRef idx="1">
            <a:schemeClr val="accent2"/>
          </a:lnRef>
          <a:fillRef idx="1003">
            <a:schemeClr val="lt1"/>
          </a:fillRef>
          <a:effectRef idx="1">
            <a:schemeClr val="accent2"/>
          </a:effectRef>
          <a:fontRef idx="minor">
            <a:schemeClr val="dk1"/>
          </a:fontRef>
        </p:style>
        <p:txBody>
          <a:bodyPr wrap="square">
            <a:spAutoFit/>
          </a:bodyPr>
          <a:lstStyle/>
          <a:p>
            <a:pPr algn="ctr">
              <a:spcBef>
                <a:spcPct val="50000"/>
              </a:spcBef>
              <a:defRPr/>
            </a:pPr>
            <a:r>
              <a:rPr lang="en-US" sz="1400" b="1" dirty="0">
                <a:solidFill>
                  <a:schemeClr val="tx1">
                    <a:lumMod val="50000"/>
                  </a:schemeClr>
                </a:solidFill>
                <a:latin typeface="Times New Roman" pitchFamily="18" charset="0"/>
              </a:rPr>
              <a:t>Parent Support Survey—Child, Parent, &amp; Tx</a:t>
            </a:r>
            <a:endParaRPr lang="en-US" sz="1500" b="1" dirty="0">
              <a:solidFill>
                <a:srgbClr val="0070C0"/>
              </a:solidFill>
              <a:latin typeface="Times New Roman" pitchFamily="18" charset="0"/>
            </a:endParaRPr>
          </a:p>
        </p:txBody>
      </p:sp>
      <p:sp>
        <p:nvSpPr>
          <p:cNvPr id="14" name="Text Box 3"/>
          <p:cNvSpPr txBox="1">
            <a:spLocks noChangeArrowheads="1"/>
          </p:cNvSpPr>
          <p:nvPr/>
        </p:nvSpPr>
        <p:spPr bwMode="auto">
          <a:xfrm>
            <a:off x="2590801" y="5984796"/>
            <a:ext cx="1226409" cy="5232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ct val="50000"/>
              </a:spcBef>
              <a:defRPr/>
            </a:pPr>
            <a:r>
              <a:rPr lang="en-US" sz="1400" b="1" dirty="0">
                <a:solidFill>
                  <a:schemeClr val="tx1">
                    <a:lumMod val="50000"/>
                  </a:schemeClr>
                </a:solidFill>
                <a:latin typeface="Times New Roman" pitchFamily="18" charset="0"/>
              </a:rPr>
              <a:t>Events Since Trauma</a:t>
            </a:r>
            <a:endParaRPr lang="en-US" sz="1500" b="1" dirty="0">
              <a:solidFill>
                <a:srgbClr val="0070C0"/>
              </a:solidFill>
              <a:latin typeface="Times New Roman" pitchFamily="18" charset="0"/>
            </a:endParaRPr>
          </a:p>
        </p:txBody>
      </p:sp>
      <p:sp>
        <p:nvSpPr>
          <p:cNvPr id="15" name="Text Box 3"/>
          <p:cNvSpPr txBox="1">
            <a:spLocks noChangeArrowheads="1"/>
          </p:cNvSpPr>
          <p:nvPr/>
        </p:nvSpPr>
        <p:spPr bwMode="auto">
          <a:xfrm>
            <a:off x="3855309" y="5984796"/>
            <a:ext cx="1250091" cy="5232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ct val="50000"/>
              </a:spcBef>
              <a:defRPr/>
            </a:pPr>
            <a:r>
              <a:rPr lang="en-US" sz="1400" b="1" dirty="0">
                <a:solidFill>
                  <a:schemeClr val="tx1">
                    <a:lumMod val="50000"/>
                  </a:schemeClr>
                </a:solidFill>
                <a:latin typeface="Times New Roman" pitchFamily="18" charset="0"/>
              </a:rPr>
              <a:t>Events &amp; Investigation</a:t>
            </a:r>
            <a:endParaRPr lang="en-US" sz="1500" b="1" dirty="0">
              <a:solidFill>
                <a:srgbClr val="0070C0"/>
              </a:solidFill>
              <a:latin typeface="Times New Roman" pitchFamily="18" charset="0"/>
            </a:endParaRPr>
          </a:p>
        </p:txBody>
      </p:sp>
      <p:sp>
        <p:nvSpPr>
          <p:cNvPr id="16" name="Text Box 3"/>
          <p:cNvSpPr txBox="1">
            <a:spLocks noChangeArrowheads="1"/>
          </p:cNvSpPr>
          <p:nvPr/>
        </p:nvSpPr>
        <p:spPr bwMode="auto">
          <a:xfrm>
            <a:off x="2678327" y="1378482"/>
            <a:ext cx="2353962" cy="307777"/>
          </a:xfrm>
          <a:prstGeom prst="rect">
            <a:avLst/>
          </a:prstGeom>
          <a:blipFill dpi="0" rotWithShape="1">
            <a:blip r:embed="rId5">
              <a:alphaModFix amt="87000"/>
              <a:duotone>
                <a:schemeClr val="lt1">
                  <a:shade val="90000"/>
                  <a:satMod val="140000"/>
                </a:schemeClr>
                <a:schemeClr val="lt1">
                  <a:satMod val="120000"/>
                </a:schemeClr>
              </a:duotone>
            </a:blip>
            <a:srcRect/>
            <a:tile tx="0" ty="0" sx="100000" sy="100000" flip="none" algn="tl"/>
          </a:blipFill>
          <a:ln>
            <a:gradFill>
              <a:gsLst>
                <a:gs pos="0">
                  <a:schemeClr val="accent1">
                    <a:lumMod val="5000"/>
                    <a:lumOff val="95000"/>
                  </a:schemeClr>
                </a:gs>
                <a:gs pos="56000">
                  <a:srgbClr val="00B0F0"/>
                </a:gs>
                <a:gs pos="83000">
                  <a:schemeClr val="accent1">
                    <a:lumMod val="45000"/>
                    <a:lumOff val="55000"/>
                  </a:schemeClr>
                </a:gs>
                <a:gs pos="100000">
                  <a:schemeClr val="accent1">
                    <a:lumMod val="30000"/>
                    <a:lumOff val="70000"/>
                  </a:schemeClr>
                </a:gs>
              </a:gsLst>
              <a:lin ang="5400000" scaled="1"/>
            </a:gradFill>
            <a:headEnd/>
            <a:tailEnd/>
          </a:ln>
        </p:spPr>
        <p:style>
          <a:lnRef idx="1">
            <a:schemeClr val="accent2"/>
          </a:lnRef>
          <a:fillRef idx="1003">
            <a:schemeClr val="lt1"/>
          </a:fillRef>
          <a:effectRef idx="1">
            <a:schemeClr val="accent2"/>
          </a:effectRef>
          <a:fontRef idx="minor">
            <a:schemeClr val="dk1"/>
          </a:fontRef>
        </p:style>
        <p:txBody>
          <a:bodyPr wrap="square">
            <a:spAutoFit/>
          </a:bodyPr>
          <a:lstStyle/>
          <a:p>
            <a:pPr algn="ctr">
              <a:spcBef>
                <a:spcPct val="50000"/>
              </a:spcBef>
              <a:defRPr/>
            </a:pPr>
            <a:r>
              <a:rPr lang="en-US" sz="1400" b="1" dirty="0">
                <a:solidFill>
                  <a:schemeClr val="tx1">
                    <a:lumMod val="50000"/>
                  </a:schemeClr>
                </a:solidFill>
                <a:latin typeface="Times New Roman" pitchFamily="18" charset="0"/>
              </a:rPr>
              <a:t>Family’s Response (Parent)</a:t>
            </a:r>
            <a:endParaRPr lang="en-US" sz="1500" b="1" dirty="0">
              <a:solidFill>
                <a:srgbClr val="0070C0"/>
              </a:solidFill>
              <a:latin typeface="Times New Roman" pitchFamily="18" charset="0"/>
            </a:endParaRPr>
          </a:p>
        </p:txBody>
      </p:sp>
      <p:cxnSp>
        <p:nvCxnSpPr>
          <p:cNvPr id="12" name="Straight Arrow Connector 11"/>
          <p:cNvCxnSpPr/>
          <p:nvPr/>
        </p:nvCxnSpPr>
        <p:spPr>
          <a:xfrm>
            <a:off x="2994660" y="1671311"/>
            <a:ext cx="1882140" cy="514511"/>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590272" y="1928565"/>
            <a:ext cx="2134629" cy="257256"/>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083910" y="5711012"/>
            <a:ext cx="30890" cy="247859"/>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017521" y="5334000"/>
            <a:ext cx="106681" cy="650796"/>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rotWithShape="1">
          <a:blip r:embed="rId6"/>
          <a:srcRect l="10666" t="12445" r="14667" b="12890"/>
          <a:stretch/>
        </p:blipFill>
        <p:spPr>
          <a:xfrm>
            <a:off x="6949809" y="3771901"/>
            <a:ext cx="1184540" cy="1184540"/>
          </a:xfrm>
          <a:prstGeom prst="rect">
            <a:avLst/>
          </a:prstGeom>
        </p:spPr>
      </p:pic>
      <p:pic>
        <p:nvPicPr>
          <p:cNvPr id="21" name="Picture 20"/>
          <p:cNvPicPr>
            <a:picLocks noChangeAspect="1"/>
          </p:cNvPicPr>
          <p:nvPr/>
        </p:nvPicPr>
        <p:blipFill rotWithShape="1">
          <a:blip r:embed="rId6"/>
          <a:srcRect l="10666" t="12445" r="14667" b="12890"/>
          <a:stretch/>
        </p:blipFill>
        <p:spPr>
          <a:xfrm>
            <a:off x="6949810" y="2590801"/>
            <a:ext cx="1184541" cy="1184541"/>
          </a:xfrm>
          <a:prstGeom prst="rect">
            <a:avLst/>
          </a:prstGeom>
        </p:spPr>
      </p:pic>
      <p:sp>
        <p:nvSpPr>
          <p:cNvPr id="2" name="Rectangle 3"/>
          <p:cNvSpPr>
            <a:spLocks noChangeArrowheads="1"/>
          </p:cNvSpPr>
          <p:nvPr/>
        </p:nvSpPr>
        <p:spPr bwMode="auto">
          <a:xfrm>
            <a:off x="1555987" y="181787"/>
            <a:ext cx="1957386" cy="1258809"/>
          </a:xfrm>
          <a:prstGeom prst="rect">
            <a:avLst/>
          </a:prstGeom>
          <a:gradFill rotWithShape="0">
            <a:gsLst>
              <a:gs pos="0">
                <a:srgbClr val="FFFF99"/>
              </a:gs>
              <a:gs pos="100000">
                <a:srgbClr val="00FFFF"/>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2400" b="1" dirty="0">
                <a:solidFill>
                  <a:srgbClr val="FF0000"/>
                </a:solidFill>
                <a:latin typeface="Times New Roman" panose="02020603050405020304" pitchFamily="18" charset="0"/>
              </a:rPr>
              <a:t>Practical and Physical Needs</a:t>
            </a:r>
            <a:endParaRPr lang="en-US" altLang="en-US" sz="1600" dirty="0">
              <a:latin typeface="Arial" panose="020B0604020202020204" pitchFamily="34" charset="0"/>
            </a:endParaRPr>
          </a:p>
        </p:txBody>
      </p:sp>
    </p:spTree>
    <p:extLst>
      <p:ext uri="{BB962C8B-B14F-4D97-AF65-F5344CB8AC3E}">
        <p14:creationId xmlns:p14="http://schemas.microsoft.com/office/powerpoint/2010/main" val="3029383084"/>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heel(1)">
                                      <p:cBhvr>
                                        <p:cTn id="15" dur="2000"/>
                                        <p:tgtEl>
                                          <p:spTgt spid="20"/>
                                        </p:tgtEl>
                                      </p:cBhvr>
                                    </p:animEffect>
                                  </p:childTnLst>
                                </p:cTn>
                              </p:par>
                              <p:par>
                                <p:cTn id="16" presetID="21" presetClass="entr" presetSubtype="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heel(1)">
                                      <p:cBhvr>
                                        <p:cTn id="1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029" y="0"/>
            <a:ext cx="10515600" cy="1325563"/>
          </a:xfrm>
        </p:spPr>
        <p:txBody>
          <a:bodyPr>
            <a:normAutofit/>
          </a:bodyPr>
          <a:lstStyle/>
          <a:p>
            <a:r>
              <a:rPr lang="en-US" sz="5400" b="1" dirty="0">
                <a:solidFill>
                  <a:schemeClr val="bg1"/>
                </a:solidFill>
                <a:effectLst>
                  <a:outerShdw blurRad="38100" dist="38100" dir="2700000" algn="tl">
                    <a:srgbClr val="000000">
                      <a:alpha val="43137"/>
                    </a:srgbClr>
                  </a:outerShdw>
                </a:effectLst>
              </a:rPr>
              <a:t>Family’s Response to Trauma</a:t>
            </a:r>
          </a:p>
        </p:txBody>
      </p:sp>
      <p:pic>
        <p:nvPicPr>
          <p:cNvPr id="4" name="Picture 3"/>
          <p:cNvPicPr>
            <a:picLocks noChangeAspect="1"/>
          </p:cNvPicPr>
          <p:nvPr/>
        </p:nvPicPr>
        <p:blipFill rotWithShape="1">
          <a:blip r:embed="rId2"/>
          <a:srcRect l="39626" t="20992" r="27769" b="43053"/>
          <a:stretch/>
        </p:blipFill>
        <p:spPr>
          <a:xfrm>
            <a:off x="1558027" y="1059863"/>
            <a:ext cx="9535531" cy="5715814"/>
          </a:xfrm>
          <a:prstGeom prst="rect">
            <a:avLst/>
          </a:prstGeom>
        </p:spPr>
      </p:pic>
    </p:spTree>
    <p:extLst>
      <p:ext uri="{BB962C8B-B14F-4D97-AF65-F5344CB8AC3E}">
        <p14:creationId xmlns:p14="http://schemas.microsoft.com/office/powerpoint/2010/main" val="2731915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09017" y="1985995"/>
            <a:ext cx="7886700" cy="994172"/>
          </a:xfrm>
        </p:spPr>
        <p:txBody>
          <a:bodyPr/>
          <a:lstStyle/>
          <a:p>
            <a:pPr algn="ctr"/>
            <a:r>
              <a:rPr lang="en-US" b="1" dirty="0">
                <a:solidFill>
                  <a:schemeClr val="bg1"/>
                </a:solidFill>
                <a:effectLst>
                  <a:outerShdw blurRad="38100" dist="38100" dir="2700000" algn="tl">
                    <a:srgbClr val="000000">
                      <a:alpha val="43137"/>
                    </a:srgbClr>
                  </a:outerShdw>
                </a:effectLst>
              </a:rPr>
              <a:t>Training</a:t>
            </a:r>
            <a:r>
              <a:rPr lang="en-US" b="1" dirty="0">
                <a:effectLst>
                  <a:outerShdw blurRad="38100" dist="38100" dir="2700000" algn="tl">
                    <a:srgbClr val="000000">
                      <a:alpha val="43137"/>
                    </a:srgbClr>
                  </a:outerShdw>
                </a:effectLst>
              </a:rPr>
              <a:t> </a:t>
            </a:r>
            <a:r>
              <a:rPr lang="en-US" b="1" dirty="0">
                <a:solidFill>
                  <a:schemeClr val="bg1"/>
                </a:solidFill>
                <a:effectLst>
                  <a:outerShdw blurRad="38100" dist="38100" dir="2700000" algn="tl">
                    <a:srgbClr val="000000">
                      <a:alpha val="43137"/>
                    </a:srgbClr>
                  </a:outerShdw>
                </a:effectLst>
              </a:rPr>
              <a:t>(</a:t>
            </a:r>
            <a:r>
              <a:rPr lang="en-US" b="1" dirty="0">
                <a:solidFill>
                  <a:srgbClr val="00B0F0"/>
                </a:solidFill>
                <a:effectLst>
                  <a:outerShdw blurRad="38100" dist="38100" dir="2700000" algn="tl">
                    <a:srgbClr val="000000">
                      <a:alpha val="43137"/>
                    </a:srgbClr>
                  </a:outerShdw>
                </a:effectLst>
              </a:rPr>
              <a:t>Mississippi </a:t>
            </a:r>
            <a:r>
              <a:rPr lang="en-US" b="1" dirty="0">
                <a:solidFill>
                  <a:schemeClr val="bg1"/>
                </a:solidFill>
                <a:effectLst>
                  <a:outerShdw blurRad="38100" dist="38100" dir="2700000" algn="tl">
                    <a:srgbClr val="000000">
                      <a:alpha val="43137"/>
                    </a:srgbClr>
                  </a:outerShdw>
                </a:effectLst>
              </a:rPr>
              <a:t>&amp; Texas)</a:t>
            </a:r>
          </a:p>
        </p:txBody>
      </p:sp>
    </p:spTree>
    <p:extLst>
      <p:ext uri="{BB962C8B-B14F-4D97-AF65-F5344CB8AC3E}">
        <p14:creationId xmlns:p14="http://schemas.microsoft.com/office/powerpoint/2010/main" val="22997841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319" y="333375"/>
            <a:ext cx="7886700" cy="994172"/>
          </a:xfrm>
        </p:spPr>
        <p:txBody>
          <a:bodyPr>
            <a:normAutofit/>
          </a:bodyPr>
          <a:lstStyle/>
          <a:p>
            <a:r>
              <a:rPr lang="en-US" sz="5400" b="1" dirty="0">
                <a:solidFill>
                  <a:schemeClr val="bg1"/>
                </a:solidFill>
                <a:effectLst>
                  <a:outerShdw blurRad="38100" dist="38100" dir="2700000" algn="tl">
                    <a:srgbClr val="000000">
                      <a:alpha val="43137"/>
                    </a:srgbClr>
                  </a:outerShdw>
                </a:effectLst>
              </a:rPr>
              <a:t>Background</a:t>
            </a:r>
          </a:p>
        </p:txBody>
      </p:sp>
      <p:sp>
        <p:nvSpPr>
          <p:cNvPr id="3" name="Content Placeholder 2"/>
          <p:cNvSpPr>
            <a:spLocks noGrp="1"/>
          </p:cNvSpPr>
          <p:nvPr>
            <p:ph idx="1"/>
          </p:nvPr>
        </p:nvSpPr>
        <p:spPr>
          <a:xfrm>
            <a:off x="419100" y="1689204"/>
            <a:ext cx="11430000" cy="4578246"/>
          </a:xfrm>
        </p:spPr>
        <p:txBody>
          <a:bodyPr>
            <a:normAutofit fontScale="85000" lnSpcReduction="10000"/>
          </a:bodyPr>
          <a:lstStyle/>
          <a:p>
            <a:endParaRPr lang="en-US" dirty="0"/>
          </a:p>
          <a:p>
            <a:r>
              <a:rPr lang="en-US" sz="3900" b="1" dirty="0">
                <a:solidFill>
                  <a:schemeClr val="bg1"/>
                </a:solidFill>
                <a:effectLst>
                  <a:outerShdw blurRad="38100" dist="38100" dir="2700000" algn="tl">
                    <a:srgbClr val="000000">
                      <a:alpha val="43137"/>
                    </a:srgbClr>
                  </a:outerShdw>
                </a:effectLst>
              </a:rPr>
              <a:t>Training combined synchronous (or interactive) learning and asynchronous learning (the use of web-based materials).  </a:t>
            </a:r>
          </a:p>
          <a:p>
            <a:r>
              <a:rPr lang="en-US" sz="3900" b="1" dirty="0">
                <a:solidFill>
                  <a:schemeClr val="bg1"/>
                </a:solidFill>
                <a:effectLst>
                  <a:outerShdw blurRad="38100" dist="38100" dir="2700000" algn="tl">
                    <a:srgbClr val="000000">
                      <a:alpha val="43137"/>
                    </a:srgbClr>
                  </a:outerShdw>
                </a:effectLst>
              </a:rPr>
              <a:t>There were 9 hours of “instruction” distributed evenly (approximately 3 hours each) over 4 weeks (i.e., once every two weeks).  </a:t>
            </a:r>
          </a:p>
          <a:p>
            <a:r>
              <a:rPr lang="en-US" sz="3900" b="1" dirty="0">
                <a:solidFill>
                  <a:schemeClr val="bg1"/>
                </a:solidFill>
                <a:effectLst>
                  <a:outerShdw blurRad="38100" dist="38100" dir="2700000" algn="tl">
                    <a:srgbClr val="000000">
                      <a:alpha val="43137"/>
                    </a:srgbClr>
                  </a:outerShdw>
                </a:effectLst>
              </a:rPr>
              <a:t>The first instruction session was in-person in Jackson, Mississippi.  The remaining two 3-hour sessions were live videoconference presentations via Go-to-Meeting with real time opportunities for questions.  </a:t>
            </a:r>
          </a:p>
          <a:p>
            <a:endParaRPr lang="en-US" dirty="0"/>
          </a:p>
        </p:txBody>
      </p:sp>
    </p:spTree>
    <p:extLst>
      <p:ext uri="{BB962C8B-B14F-4D97-AF65-F5344CB8AC3E}">
        <p14:creationId xmlns:p14="http://schemas.microsoft.com/office/powerpoint/2010/main" val="2001184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18" y="165653"/>
            <a:ext cx="8229600" cy="914400"/>
          </a:xfrm>
        </p:spPr>
        <p:txBody>
          <a:bodyPr>
            <a:normAutofit/>
          </a:bodyPr>
          <a:lstStyle/>
          <a:p>
            <a:pPr>
              <a:defRPr/>
            </a:pPr>
            <a:r>
              <a:rPr lang="en-US" sz="5400" b="1" dirty="0">
                <a:solidFill>
                  <a:schemeClr val="bg1"/>
                </a:solidFill>
                <a:effectLst>
                  <a:outerShdw blurRad="38100" dist="38100" dir="2700000" algn="tl">
                    <a:srgbClr val="000000">
                      <a:alpha val="43137"/>
                    </a:srgbClr>
                  </a:outerShdw>
                </a:effectLst>
              </a:rPr>
              <a:t>Problem</a:t>
            </a:r>
          </a:p>
        </p:txBody>
      </p:sp>
      <p:sp>
        <p:nvSpPr>
          <p:cNvPr id="3" name="Content Placeholder 2"/>
          <p:cNvSpPr>
            <a:spLocks noGrp="1"/>
          </p:cNvSpPr>
          <p:nvPr>
            <p:ph idx="1"/>
          </p:nvPr>
        </p:nvSpPr>
        <p:spPr>
          <a:xfrm>
            <a:off x="1086678" y="1676400"/>
            <a:ext cx="9091525" cy="4610963"/>
          </a:xfrm>
        </p:spPr>
        <p:txBody>
          <a:bodyPr>
            <a:normAutofit/>
          </a:bodyPr>
          <a:lstStyle/>
          <a:p>
            <a:pPr>
              <a:defRPr/>
            </a:pPr>
            <a:r>
              <a:rPr lang="en-US" sz="3600" b="1" dirty="0">
                <a:solidFill>
                  <a:schemeClr val="bg1"/>
                </a:solidFill>
                <a:effectLst>
                  <a:outerShdw blurRad="38100" dist="38100" dir="2700000" algn="tl">
                    <a:srgbClr val="000000">
                      <a:alpha val="43137"/>
                    </a:srgbClr>
                  </a:outerShdw>
                </a:effectLst>
              </a:rPr>
              <a:t>Identification</a:t>
            </a:r>
            <a:r>
              <a:rPr lang="en-US" sz="3600" dirty="0">
                <a:solidFill>
                  <a:schemeClr val="bg1"/>
                </a:solidFill>
              </a:rPr>
              <a:t> or “diagnosis” of sexual abuse in children is the initial step</a:t>
            </a:r>
          </a:p>
          <a:p>
            <a:pPr>
              <a:defRPr/>
            </a:pPr>
            <a:r>
              <a:rPr lang="en-US" sz="3600" dirty="0">
                <a:solidFill>
                  <a:schemeClr val="bg1"/>
                </a:solidFill>
              </a:rPr>
              <a:t>Sexually abused children rarely are screened to assess for trauma-related symptoms using evidence-based assessments (reliable, valid, &amp; normed)</a:t>
            </a:r>
          </a:p>
        </p:txBody>
      </p:sp>
      <p:sp>
        <p:nvSpPr>
          <p:cNvPr id="4" name="Rectangle 3"/>
          <p:cNvSpPr/>
          <p:nvPr/>
        </p:nvSpPr>
        <p:spPr>
          <a:xfrm>
            <a:off x="2849084" y="4800600"/>
            <a:ext cx="6402137" cy="1754326"/>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rPr>
              <a:t>Training  &amp; </a:t>
            </a:r>
          </a:p>
          <a:p>
            <a:pPr algn="ctr"/>
            <a:r>
              <a:rPr lang="en-US" sz="5400" b="1" cap="all" dirty="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rPr>
              <a:t>Access  to  Services</a:t>
            </a:r>
          </a:p>
        </p:txBody>
      </p:sp>
    </p:spTree>
    <p:extLst>
      <p:ext uri="{BB962C8B-B14F-4D97-AF65-F5344CB8AC3E}">
        <p14:creationId xmlns:p14="http://schemas.microsoft.com/office/powerpoint/2010/main" val="3760171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47" y="60472"/>
            <a:ext cx="10515600" cy="1198486"/>
          </a:xfrm>
        </p:spPr>
        <p:txBody>
          <a:bodyPr>
            <a:normAutofit/>
          </a:bodyPr>
          <a:lstStyle/>
          <a:p>
            <a:r>
              <a:rPr lang="en-US" sz="5400" b="1" dirty="0">
                <a:solidFill>
                  <a:schemeClr val="bg1"/>
                </a:solidFill>
                <a:effectLst>
                  <a:outerShdw blurRad="38100" dist="38100" dir="2700000" algn="tl">
                    <a:srgbClr val="000000">
                      <a:alpha val="43137"/>
                    </a:srgbClr>
                  </a:outerShdw>
                </a:effectLst>
              </a:rPr>
              <a:t>Background (Continued)</a:t>
            </a:r>
          </a:p>
        </p:txBody>
      </p:sp>
      <p:sp>
        <p:nvSpPr>
          <p:cNvPr id="3" name="Content Placeholder 2"/>
          <p:cNvSpPr>
            <a:spLocks noGrp="1"/>
          </p:cNvSpPr>
          <p:nvPr>
            <p:ph idx="1"/>
          </p:nvPr>
        </p:nvSpPr>
        <p:spPr>
          <a:xfrm>
            <a:off x="1444487" y="1258957"/>
            <a:ext cx="10217426" cy="4996069"/>
          </a:xfrm>
        </p:spPr>
        <p:txBody>
          <a:bodyPr>
            <a:normAutofit/>
          </a:bodyPr>
          <a:lstStyle/>
          <a:p>
            <a:r>
              <a:rPr lang="en-US" sz="4300" b="1" dirty="0">
                <a:solidFill>
                  <a:schemeClr val="bg1"/>
                </a:solidFill>
                <a:effectLst>
                  <a:outerShdw blurRad="38100" dist="38100" dir="2700000" algn="tl">
                    <a:srgbClr val="000000">
                      <a:alpha val="43137"/>
                    </a:srgbClr>
                  </a:outerShdw>
                </a:effectLst>
              </a:rPr>
              <a:t>Content of the instruction included:  </a:t>
            </a:r>
          </a:p>
          <a:p>
            <a:pPr lvl="1"/>
            <a:r>
              <a:rPr lang="en-US" sz="3000" b="1" dirty="0">
                <a:solidFill>
                  <a:srgbClr val="0070C0"/>
                </a:solidFill>
                <a:effectLst>
                  <a:outerShdw blurRad="38100" dist="38100" dir="2700000" algn="tl">
                    <a:srgbClr val="000000">
                      <a:alpha val="43137"/>
                    </a:srgbClr>
                  </a:outerShdw>
                </a:effectLst>
              </a:rPr>
              <a:t>Tests and Measurement</a:t>
            </a:r>
          </a:p>
          <a:p>
            <a:pPr lvl="1"/>
            <a:r>
              <a:rPr lang="en-US" sz="3000" b="1" dirty="0">
                <a:solidFill>
                  <a:srgbClr val="92D050"/>
                </a:solidFill>
                <a:effectLst>
                  <a:outerShdw blurRad="38100" dist="38100" dir="2700000" algn="tl">
                    <a:srgbClr val="000000">
                      <a:alpha val="43137"/>
                    </a:srgbClr>
                  </a:outerShdw>
                </a:effectLst>
              </a:rPr>
              <a:t>Ethics</a:t>
            </a:r>
          </a:p>
          <a:p>
            <a:pPr lvl="1"/>
            <a:r>
              <a:rPr lang="en-US" sz="3000" b="1" dirty="0">
                <a:solidFill>
                  <a:srgbClr val="FFC000"/>
                </a:solidFill>
                <a:effectLst>
                  <a:outerShdw blurRad="38100" dist="38100" dir="2700000" algn="tl">
                    <a:srgbClr val="000000">
                      <a:alpha val="43137"/>
                    </a:srgbClr>
                  </a:outerShdw>
                </a:effectLst>
              </a:rPr>
              <a:t>Differential Diagnosis</a:t>
            </a:r>
          </a:p>
          <a:p>
            <a:pPr lvl="1"/>
            <a:r>
              <a:rPr lang="en-US" sz="3000" b="1" dirty="0">
                <a:solidFill>
                  <a:srgbClr val="C00000"/>
                </a:solidFill>
                <a:effectLst>
                  <a:outerShdw blurRad="38100" dist="38100" dir="2700000" algn="tl">
                    <a:srgbClr val="000000">
                      <a:alpha val="43137"/>
                    </a:srgbClr>
                  </a:outerShdw>
                </a:effectLst>
              </a:rPr>
              <a:t>Assessing Polyvictimization</a:t>
            </a:r>
          </a:p>
          <a:p>
            <a:pPr lvl="1"/>
            <a:r>
              <a:rPr lang="en-US" sz="3000" b="1" dirty="0">
                <a:solidFill>
                  <a:srgbClr val="003015"/>
                </a:solidFill>
                <a:effectLst>
                  <a:outerShdw blurRad="38100" dist="38100" dir="2700000" algn="tl">
                    <a:srgbClr val="000000">
                      <a:alpha val="43137"/>
                    </a:srgbClr>
                  </a:outerShdw>
                </a:effectLst>
              </a:rPr>
              <a:t>Administration, Scoring, and Interpretation of the: </a:t>
            </a:r>
          </a:p>
          <a:p>
            <a:pPr lvl="2"/>
            <a:r>
              <a:rPr lang="en-US" sz="2600" b="1" dirty="0">
                <a:solidFill>
                  <a:srgbClr val="003015"/>
                </a:solidFill>
                <a:effectLst>
                  <a:outerShdw blurRad="38100" dist="38100" dir="2700000" algn="tl">
                    <a:srgbClr val="000000">
                      <a:alpha val="43137"/>
                    </a:srgbClr>
                  </a:outerShdw>
                </a:effectLst>
              </a:rPr>
              <a:t>Trauma Symptom Checklist for Children</a:t>
            </a:r>
          </a:p>
          <a:p>
            <a:pPr lvl="2"/>
            <a:r>
              <a:rPr lang="en-US" sz="2600" b="1" dirty="0">
                <a:solidFill>
                  <a:srgbClr val="003015"/>
                </a:solidFill>
                <a:effectLst>
                  <a:outerShdw blurRad="38100" dist="38100" dir="2700000" algn="tl">
                    <a:srgbClr val="000000">
                      <a:alpha val="43137"/>
                    </a:srgbClr>
                  </a:outerShdw>
                </a:effectLst>
              </a:rPr>
              <a:t>Trauma Symptom Checklist for Young Children</a:t>
            </a:r>
          </a:p>
          <a:p>
            <a:pPr lvl="2"/>
            <a:r>
              <a:rPr lang="en-US" sz="2600" b="1" dirty="0">
                <a:solidFill>
                  <a:srgbClr val="003015"/>
                </a:solidFill>
                <a:effectLst>
                  <a:outerShdw blurRad="38100" dist="38100" dir="2700000" algn="tl">
                    <a:srgbClr val="000000">
                      <a:alpha val="43137"/>
                    </a:srgbClr>
                  </a:outerShdw>
                </a:effectLst>
              </a:rPr>
              <a:t>Child Sexual Behavior Inventory</a:t>
            </a:r>
          </a:p>
          <a:p>
            <a:pPr lvl="1"/>
            <a:r>
              <a:rPr lang="en-US" sz="3000" b="1" dirty="0">
                <a:solidFill>
                  <a:schemeClr val="bg1"/>
                </a:solidFill>
                <a:effectLst>
                  <a:outerShdw blurRad="38100" dist="38100" dir="2700000" algn="tl">
                    <a:srgbClr val="000000">
                      <a:alpha val="43137"/>
                    </a:srgbClr>
                  </a:outerShdw>
                </a:effectLst>
              </a:rPr>
              <a:t>Matching Symptoms with Evidence-based Treatments</a:t>
            </a:r>
          </a:p>
          <a:p>
            <a:endParaRPr lang="en-US" dirty="0"/>
          </a:p>
        </p:txBody>
      </p:sp>
      <p:sp>
        <p:nvSpPr>
          <p:cNvPr id="4" name="Rectangle 3"/>
          <p:cNvSpPr/>
          <p:nvPr/>
        </p:nvSpPr>
        <p:spPr>
          <a:xfrm>
            <a:off x="2438400" y="5867400"/>
            <a:ext cx="139493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Add</a:t>
            </a:r>
          </a:p>
        </p:txBody>
      </p:sp>
      <p:sp>
        <p:nvSpPr>
          <p:cNvPr id="5" name="Rectangle 4"/>
          <p:cNvSpPr/>
          <p:nvPr/>
        </p:nvSpPr>
        <p:spPr>
          <a:xfrm>
            <a:off x="4664765" y="6112877"/>
            <a:ext cx="5309852" cy="584775"/>
          </a:xfrm>
          <a:prstGeom prst="rect">
            <a:avLst/>
          </a:prstGeom>
          <a:noFill/>
        </p:spPr>
        <p:txBody>
          <a:bodyPr wrap="none" lIns="91440" tIns="45720" rIns="91440" bIns="45720">
            <a:spAutoFit/>
          </a:bodyPr>
          <a:lstStyle/>
          <a:p>
            <a:pPr algn="ct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New PAR Screening Measures</a:t>
            </a:r>
          </a:p>
        </p:txBody>
      </p:sp>
    </p:spTree>
    <p:extLst>
      <p:ext uri="{BB962C8B-B14F-4D97-AF65-F5344CB8AC3E}">
        <p14:creationId xmlns:p14="http://schemas.microsoft.com/office/powerpoint/2010/main" val="36151957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86700" cy="994172"/>
          </a:xfrm>
        </p:spPr>
        <p:txBody>
          <a:bodyPr/>
          <a:lstStyle/>
          <a:p>
            <a:r>
              <a:rPr lang="en-US" b="1" dirty="0">
                <a:solidFill>
                  <a:schemeClr val="bg1"/>
                </a:solidFill>
              </a:rPr>
              <a:t>Background (Continued)</a:t>
            </a:r>
          </a:p>
        </p:txBody>
      </p:sp>
      <p:sp>
        <p:nvSpPr>
          <p:cNvPr id="3" name="Content Placeholder 2"/>
          <p:cNvSpPr>
            <a:spLocks noGrp="1"/>
          </p:cNvSpPr>
          <p:nvPr>
            <p:ph idx="1"/>
          </p:nvPr>
        </p:nvSpPr>
        <p:spPr>
          <a:xfrm>
            <a:off x="142875" y="1298971"/>
            <a:ext cx="11896725" cy="5244703"/>
          </a:xfrm>
        </p:spPr>
        <p:txBody>
          <a:bodyPr>
            <a:normAutofit/>
          </a:bodyPr>
          <a:lstStyle/>
          <a:p>
            <a:r>
              <a:rPr lang="en-US" sz="3000" b="1" dirty="0">
                <a:solidFill>
                  <a:schemeClr val="bg1"/>
                </a:solidFill>
                <a:effectLst>
                  <a:outerShdw blurRad="38100" dist="38100" dir="2700000" algn="tl">
                    <a:srgbClr val="000000">
                      <a:alpha val="43137"/>
                    </a:srgbClr>
                  </a:outerShdw>
                </a:effectLst>
              </a:rPr>
              <a:t>Clinician/Learners were required to administer assessments to three children/families.  </a:t>
            </a:r>
          </a:p>
          <a:p>
            <a:pPr lvl="1"/>
            <a:r>
              <a:rPr lang="en-US" sz="2600" b="1" dirty="0">
                <a:solidFill>
                  <a:schemeClr val="bg1"/>
                </a:solidFill>
                <a:effectLst>
                  <a:outerShdw blurRad="38100" dist="38100" dir="2700000" algn="tl">
                    <a:srgbClr val="000000">
                      <a:alpha val="43137"/>
                    </a:srgbClr>
                  </a:outerShdw>
                </a:effectLst>
              </a:rPr>
              <a:t>Those data were reviewed by the instructor with the individual learner, and together the cases were presented to the entire learning cohort, so that every learner might learn from the cases presented.  </a:t>
            </a:r>
          </a:p>
          <a:p>
            <a:r>
              <a:rPr lang="en-US" sz="3000" b="1" dirty="0">
                <a:solidFill>
                  <a:schemeClr val="bg1"/>
                </a:solidFill>
                <a:effectLst>
                  <a:outerShdw blurRad="38100" dist="38100" dir="2700000" algn="tl">
                    <a:srgbClr val="000000">
                      <a:alpha val="43137"/>
                    </a:srgbClr>
                  </a:outerShdw>
                </a:effectLst>
              </a:rPr>
              <a:t>A proficiency test was self-administered online, and a score of 80% correct was required of all learners.  </a:t>
            </a:r>
          </a:p>
          <a:p>
            <a:r>
              <a:rPr lang="en-US" sz="3000" b="1" dirty="0">
                <a:solidFill>
                  <a:schemeClr val="bg1"/>
                </a:solidFill>
                <a:effectLst>
                  <a:outerShdw blurRad="38100" dist="38100" dir="2700000" algn="tl">
                    <a:srgbClr val="000000">
                      <a:alpha val="43137"/>
                    </a:srgbClr>
                  </a:outerShdw>
                </a:effectLst>
              </a:rPr>
              <a:t>Clinician/Learners also collected measurement data on individual clients and reported on the therapy approach used with clients</a:t>
            </a:r>
          </a:p>
          <a:p>
            <a:pPr lvl="1"/>
            <a:r>
              <a:rPr lang="en-US" sz="2600" b="1" dirty="0">
                <a:solidFill>
                  <a:schemeClr val="bg1"/>
                </a:solidFill>
                <a:effectLst>
                  <a:outerShdw blurRad="38100" dist="38100" dir="2700000" algn="tl">
                    <a:srgbClr val="000000">
                      <a:alpha val="43137"/>
                    </a:srgbClr>
                  </a:outerShdw>
                </a:effectLst>
              </a:rPr>
              <a:t>This portion of the evaluation was initiated by the Mississippi State CAC chapter</a:t>
            </a:r>
          </a:p>
          <a:p>
            <a:endParaRPr lang="en-US" dirty="0"/>
          </a:p>
        </p:txBody>
      </p:sp>
    </p:spTree>
    <p:extLst>
      <p:ext uri="{BB962C8B-B14F-4D97-AF65-F5344CB8AC3E}">
        <p14:creationId xmlns:p14="http://schemas.microsoft.com/office/powerpoint/2010/main" val="31376241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0521" y="2709373"/>
            <a:ext cx="7886700" cy="994172"/>
          </a:xfrm>
        </p:spPr>
        <p:txBody>
          <a:bodyPr>
            <a:normAutofit/>
          </a:bodyPr>
          <a:lstStyle/>
          <a:p>
            <a:pPr algn="ctr"/>
            <a:r>
              <a:rPr lang="en-US" b="1" dirty="0">
                <a:solidFill>
                  <a:schemeClr val="bg1"/>
                </a:solidFill>
                <a:effectLst>
                  <a:outerShdw blurRad="38100" dist="38100" dir="2700000" algn="tl">
                    <a:srgbClr val="000000">
                      <a:alpha val="43137"/>
                    </a:srgbClr>
                  </a:outerShdw>
                </a:effectLst>
              </a:rPr>
              <a:t>DCAC Data</a:t>
            </a:r>
          </a:p>
        </p:txBody>
      </p:sp>
    </p:spTree>
    <p:extLst>
      <p:ext uri="{BB962C8B-B14F-4D97-AF65-F5344CB8AC3E}">
        <p14:creationId xmlns:p14="http://schemas.microsoft.com/office/powerpoint/2010/main" val="16582736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a:solidFill>
                  <a:schemeClr val="bg1"/>
                </a:solidFill>
                <a:effectLst>
                  <a:outerShdw blurRad="38100" dist="38100" dir="2700000" algn="tl">
                    <a:srgbClr val="000000">
                      <a:alpha val="43137"/>
                    </a:srgbClr>
                  </a:outerShdw>
                </a:effectLst>
              </a:rPr>
              <a:t>Clinical Symptoms Associated with  </a:t>
            </a:r>
            <a:br>
              <a:rPr lang="en-US" sz="4900" b="1" dirty="0">
                <a:solidFill>
                  <a:schemeClr val="bg1"/>
                </a:solidFill>
                <a:effectLst>
                  <a:outerShdw blurRad="38100" dist="38100" dir="2700000" algn="tl">
                    <a:srgbClr val="000000">
                      <a:alpha val="43137"/>
                    </a:srgbClr>
                  </a:outerShdw>
                </a:effectLst>
              </a:rPr>
            </a:br>
            <a:r>
              <a:rPr lang="en-US" sz="4900" b="1" dirty="0">
                <a:solidFill>
                  <a:schemeClr val="bg1"/>
                </a:solidFill>
                <a:effectLst>
                  <a:outerShdw blurRad="38100" dist="38100" dir="2700000" algn="tl">
                    <a:srgbClr val="000000">
                      <a:alpha val="43137"/>
                    </a:srgbClr>
                  </a:outerShdw>
                </a:effectLst>
              </a:rPr>
              <a:t>Abuse/Trauma Symptoms (% clinical)</a:t>
            </a:r>
            <a:r>
              <a:rPr lang="en-US" dirty="0"/>
              <a:t/>
            </a:r>
            <a:br>
              <a:rPr lang="en-US" dirty="0"/>
            </a:br>
            <a:endParaRPr lang="en-US" dirty="0"/>
          </a:p>
        </p:txBody>
      </p:sp>
      <p:sp>
        <p:nvSpPr>
          <p:cNvPr id="3" name="Content Placeholder 2"/>
          <p:cNvSpPr>
            <a:spLocks noGrp="1"/>
          </p:cNvSpPr>
          <p:nvPr>
            <p:ph sz="quarter" idx="2"/>
          </p:nvPr>
        </p:nvSpPr>
        <p:spPr/>
        <p:txBody>
          <a:bodyPr>
            <a:normAutofit/>
          </a:bodyPr>
          <a:lstStyle/>
          <a:p>
            <a:r>
              <a:rPr lang="en-US" b="1" dirty="0">
                <a:solidFill>
                  <a:schemeClr val="bg1"/>
                </a:solidFill>
                <a:effectLst>
                  <a:outerShdw blurRad="38100" dist="38100" dir="2700000" algn="tl">
                    <a:srgbClr val="000000">
                      <a:alpha val="43137"/>
                    </a:srgbClr>
                  </a:outerShdw>
                </a:effectLst>
              </a:rPr>
              <a:t>PTSD (12%)</a:t>
            </a:r>
          </a:p>
          <a:p>
            <a:r>
              <a:rPr lang="en-US" b="1" dirty="0">
                <a:solidFill>
                  <a:schemeClr val="bg1"/>
                </a:solidFill>
                <a:effectLst>
                  <a:outerShdw blurRad="38100" dist="38100" dir="2700000" algn="tl">
                    <a:srgbClr val="000000">
                      <a:alpha val="43137"/>
                    </a:srgbClr>
                  </a:outerShdw>
                </a:effectLst>
              </a:rPr>
              <a:t>Dissociation (13%)</a:t>
            </a:r>
          </a:p>
          <a:p>
            <a:r>
              <a:rPr lang="en-US" b="1" dirty="0">
                <a:solidFill>
                  <a:schemeClr val="bg1"/>
                </a:solidFill>
                <a:effectLst>
                  <a:outerShdw blurRad="38100" dist="38100" dir="2700000" algn="tl">
                    <a:srgbClr val="000000">
                      <a:alpha val="43137"/>
                    </a:srgbClr>
                  </a:outerShdw>
                </a:effectLst>
              </a:rPr>
              <a:t>Sexualized Behavior (16%)</a:t>
            </a:r>
          </a:p>
          <a:p>
            <a:r>
              <a:rPr lang="en-US" b="1" dirty="0">
                <a:solidFill>
                  <a:schemeClr val="bg1"/>
                </a:solidFill>
                <a:effectLst>
                  <a:outerShdw blurRad="38100" dist="38100" dir="2700000" algn="tl">
                    <a:srgbClr val="000000">
                      <a:alpha val="43137"/>
                    </a:srgbClr>
                  </a:outerShdw>
                </a:effectLst>
              </a:rPr>
              <a:t>Anger (5%)</a:t>
            </a:r>
          </a:p>
          <a:p>
            <a:r>
              <a:rPr lang="en-US" b="1" dirty="0">
                <a:solidFill>
                  <a:schemeClr val="bg1"/>
                </a:solidFill>
                <a:effectLst>
                  <a:outerShdw blurRad="38100" dist="38100" dir="2700000" algn="tl">
                    <a:srgbClr val="000000">
                      <a:alpha val="43137"/>
                    </a:srgbClr>
                  </a:outerShdw>
                </a:effectLst>
              </a:rPr>
              <a:t>Depression (8%)*</a:t>
            </a:r>
          </a:p>
          <a:p>
            <a:r>
              <a:rPr lang="en-US" b="1" dirty="0">
                <a:solidFill>
                  <a:schemeClr val="bg1"/>
                </a:solidFill>
                <a:effectLst>
                  <a:outerShdw blurRad="38100" dist="38100" dir="2700000" algn="tl">
                    <a:srgbClr val="000000">
                      <a:alpha val="43137"/>
                    </a:srgbClr>
                  </a:outerShdw>
                </a:effectLst>
              </a:rPr>
              <a:t>Anxiety (13%)</a:t>
            </a:r>
          </a:p>
        </p:txBody>
      </p:sp>
      <p:sp>
        <p:nvSpPr>
          <p:cNvPr id="6" name="Content Placeholder 5"/>
          <p:cNvSpPr>
            <a:spLocks noGrp="1"/>
          </p:cNvSpPr>
          <p:nvPr>
            <p:ph sz="quarter" idx="4"/>
          </p:nvPr>
        </p:nvSpPr>
        <p:spPr/>
        <p:txBody>
          <a:bodyPr>
            <a:normAutofit/>
          </a:bodyPr>
          <a:lstStyle/>
          <a:p>
            <a:r>
              <a:rPr lang="en-US" b="1" dirty="0">
                <a:solidFill>
                  <a:schemeClr val="bg1"/>
                </a:solidFill>
                <a:effectLst>
                  <a:outerShdw blurRad="38100" dist="38100" dir="2700000" algn="tl">
                    <a:srgbClr val="000000">
                      <a:alpha val="43137"/>
                    </a:srgbClr>
                  </a:outerShdw>
                </a:effectLst>
              </a:rPr>
              <a:t>PTSD (42%)</a:t>
            </a:r>
          </a:p>
          <a:p>
            <a:r>
              <a:rPr lang="en-US" b="1" dirty="0">
                <a:solidFill>
                  <a:schemeClr val="bg1"/>
                </a:solidFill>
                <a:effectLst>
                  <a:outerShdw blurRad="38100" dist="38100" dir="2700000" algn="tl">
                    <a:srgbClr val="000000">
                      <a:alpha val="43137"/>
                    </a:srgbClr>
                  </a:outerShdw>
                </a:effectLst>
              </a:rPr>
              <a:t>Dissociation (26%)</a:t>
            </a:r>
          </a:p>
          <a:p>
            <a:r>
              <a:rPr lang="en-US" b="1" dirty="0">
                <a:solidFill>
                  <a:schemeClr val="bg1"/>
                </a:solidFill>
                <a:effectLst>
                  <a:outerShdw blurRad="38100" dist="38100" dir="2700000" algn="tl">
                    <a:srgbClr val="000000">
                      <a:alpha val="43137"/>
                    </a:srgbClr>
                  </a:outerShdw>
                </a:effectLst>
              </a:rPr>
              <a:t>Sexualized Behavior (23%)</a:t>
            </a:r>
          </a:p>
          <a:p>
            <a:r>
              <a:rPr lang="en-US" b="1" dirty="0">
                <a:solidFill>
                  <a:schemeClr val="bg1"/>
                </a:solidFill>
                <a:effectLst>
                  <a:outerShdw blurRad="38100" dist="38100" dir="2700000" algn="tl">
                    <a:srgbClr val="000000">
                      <a:alpha val="43137"/>
                    </a:srgbClr>
                  </a:outerShdw>
                </a:effectLst>
              </a:rPr>
              <a:t>Anger (23%)</a:t>
            </a:r>
          </a:p>
          <a:p>
            <a:r>
              <a:rPr lang="en-US" b="1" dirty="0">
                <a:solidFill>
                  <a:schemeClr val="bg1"/>
                </a:solidFill>
                <a:effectLst>
                  <a:outerShdw blurRad="38100" dist="38100" dir="2700000" algn="tl">
                    <a:srgbClr val="000000">
                      <a:alpha val="43137"/>
                    </a:srgbClr>
                  </a:outerShdw>
                </a:effectLst>
              </a:rPr>
              <a:t>Depression (26%)*</a:t>
            </a:r>
          </a:p>
          <a:p>
            <a:r>
              <a:rPr lang="en-US" b="1" dirty="0">
                <a:solidFill>
                  <a:schemeClr val="bg1"/>
                </a:solidFill>
                <a:effectLst>
                  <a:outerShdw blurRad="38100" dist="38100" dir="2700000" algn="tl">
                    <a:srgbClr val="000000">
                      <a:alpha val="43137"/>
                    </a:srgbClr>
                  </a:outerShdw>
                </a:effectLst>
              </a:rPr>
              <a:t>Anxiety (31%)</a:t>
            </a:r>
          </a:p>
          <a:p>
            <a:pPr marL="0" indent="0">
              <a:buNone/>
            </a:pPr>
            <a:endParaRPr lang="en-US" dirty="0"/>
          </a:p>
        </p:txBody>
      </p:sp>
      <p:sp>
        <p:nvSpPr>
          <p:cNvPr id="4" name="Text Placeholder 3"/>
          <p:cNvSpPr>
            <a:spLocks noGrp="1"/>
          </p:cNvSpPr>
          <p:nvPr>
            <p:ph type="body" sz="quarter" idx="1"/>
          </p:nvPr>
        </p:nvSpPr>
        <p:spPr/>
        <p:txBody>
          <a:bodyPr>
            <a:normAutofit/>
          </a:bodyPr>
          <a:lstStyle/>
          <a:p>
            <a:r>
              <a:rPr lang="en-US" dirty="0">
                <a:solidFill>
                  <a:schemeClr val="bg1"/>
                </a:solidFill>
                <a:effectLst>
                  <a:outerShdw blurRad="38100" dist="38100" dir="2700000" algn="tl">
                    <a:srgbClr val="000000">
                      <a:alpha val="43137"/>
                    </a:srgbClr>
                  </a:outerShdw>
                </a:effectLst>
              </a:rPr>
              <a:t>Trauma Symptom Checklist for Child (Self-Report)</a:t>
            </a:r>
          </a:p>
        </p:txBody>
      </p:sp>
      <p:sp>
        <p:nvSpPr>
          <p:cNvPr id="5" name="Text Placeholder 4"/>
          <p:cNvSpPr>
            <a:spLocks noGrp="1"/>
          </p:cNvSpPr>
          <p:nvPr>
            <p:ph type="body" sz="quarter" idx="3"/>
          </p:nvPr>
        </p:nvSpPr>
        <p:spPr/>
        <p:txBody>
          <a:bodyPr>
            <a:normAutofit/>
          </a:bodyPr>
          <a:lstStyle/>
          <a:p>
            <a:r>
              <a:rPr lang="en-US" dirty="0">
                <a:solidFill>
                  <a:schemeClr val="bg1"/>
                </a:solidFill>
              </a:rPr>
              <a:t>Trauma Symptom Checklist for Young Children (Caregiver Report of Child)</a:t>
            </a:r>
          </a:p>
        </p:txBody>
      </p:sp>
      <p:sp>
        <p:nvSpPr>
          <p:cNvPr id="7" name="TextBox 6"/>
          <p:cNvSpPr txBox="1"/>
          <p:nvPr/>
        </p:nvSpPr>
        <p:spPr>
          <a:xfrm>
            <a:off x="839788" y="5958830"/>
            <a:ext cx="9594574" cy="461665"/>
          </a:xfrm>
          <a:prstGeom prst="rect">
            <a:avLst/>
          </a:prstGeom>
          <a:noFill/>
        </p:spPr>
        <p:txBody>
          <a:bodyPr wrap="square" rtlCol="0">
            <a:spAutoFit/>
          </a:bodyPr>
          <a:lstStyle/>
          <a:p>
            <a:r>
              <a:rPr lang="en-US" sz="2400" b="1" dirty="0">
                <a:solidFill>
                  <a:srgbClr val="FF0000"/>
                </a:solidFill>
                <a:effectLst>
                  <a:outerShdw blurRad="38100" dist="38100" dir="2700000" algn="tl">
                    <a:srgbClr val="000000">
                      <a:alpha val="43137"/>
                    </a:srgbClr>
                  </a:outerShdw>
                </a:effectLst>
              </a:rPr>
              <a:t>*Approximately 44% of our children have thoughts of killing/hurting self</a:t>
            </a:r>
            <a:r>
              <a:rPr lang="en-US" sz="1725" dirty="0">
                <a:solidFill>
                  <a:srgbClr val="FF0000"/>
                </a:solidFill>
              </a:rPr>
              <a:t> </a:t>
            </a:r>
          </a:p>
        </p:txBody>
      </p:sp>
    </p:spTree>
    <p:extLst>
      <p:ext uri="{BB962C8B-B14F-4D97-AF65-F5344CB8AC3E}">
        <p14:creationId xmlns:p14="http://schemas.microsoft.com/office/powerpoint/2010/main" val="28198338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1" dirty="0">
                <a:solidFill>
                  <a:schemeClr val="bg1"/>
                </a:solidFill>
                <a:effectLst>
                  <a:outerShdw blurRad="38100" dist="38100" dir="2700000" algn="tl">
                    <a:srgbClr val="000000">
                      <a:alpha val="43137"/>
                    </a:srgbClr>
                  </a:outerShdw>
                </a:effectLst>
              </a:rPr>
              <a:t>Reduction in Symptoms for All Children Self-Report (All significant) </a:t>
            </a:r>
          </a:p>
        </p:txBody>
      </p:sp>
      <p:graphicFrame>
        <p:nvGraphicFramePr>
          <p:cNvPr id="8" name="Chart 7"/>
          <p:cNvGraphicFramePr/>
          <p:nvPr>
            <p:extLst>
              <p:ext uri="{D42A27DB-BD31-4B8C-83A1-F6EECF244321}">
                <p14:modId xmlns:p14="http://schemas.microsoft.com/office/powerpoint/2010/main" val="2018355851"/>
              </p:ext>
            </p:extLst>
          </p:nvPr>
        </p:nvGraphicFramePr>
        <p:xfrm>
          <a:off x="2819400" y="1752600"/>
          <a:ext cx="69342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33323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86600" cy="990600"/>
          </a:xfrm>
        </p:spPr>
        <p:txBody>
          <a:bodyPr>
            <a:noAutofit/>
          </a:bodyPr>
          <a:lstStyle/>
          <a:p>
            <a:r>
              <a:rPr lang="en-US" sz="2800" b="1" dirty="0">
                <a:solidFill>
                  <a:schemeClr val="bg1"/>
                </a:solidFill>
                <a:effectLst>
                  <a:outerShdw blurRad="38100" dist="38100" dir="2700000" algn="tl">
                    <a:srgbClr val="000000">
                      <a:alpha val="43137"/>
                    </a:srgbClr>
                  </a:outerShdw>
                </a:effectLst>
              </a:rPr>
              <a:t>Reduction in Symptoms for Self-Report With Clinically Elevated Scales—All Significant</a:t>
            </a:r>
          </a:p>
        </p:txBody>
      </p:sp>
      <p:graphicFrame>
        <p:nvGraphicFramePr>
          <p:cNvPr id="3" name="Chart 2"/>
          <p:cNvGraphicFramePr/>
          <p:nvPr>
            <p:extLst>
              <p:ext uri="{D42A27DB-BD31-4B8C-83A1-F6EECF244321}">
                <p14:modId xmlns:p14="http://schemas.microsoft.com/office/powerpoint/2010/main" val="3503268812"/>
              </p:ext>
            </p:extLst>
          </p:nvPr>
        </p:nvGraphicFramePr>
        <p:xfrm>
          <a:off x="2590800" y="1828800"/>
          <a:ext cx="75438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41248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599" y="304800"/>
            <a:ext cx="10189030" cy="742950"/>
          </a:xfrm>
        </p:spPr>
        <p:txBody>
          <a:bodyPr>
            <a:noAutofit/>
          </a:bodyPr>
          <a:lstStyle/>
          <a:p>
            <a:r>
              <a:rPr lang="en-US" b="1" dirty="0">
                <a:solidFill>
                  <a:schemeClr val="bg1"/>
                </a:solidFill>
                <a:effectLst>
                  <a:outerShdw blurRad="38100" dist="38100" dir="2700000" algn="tl">
                    <a:srgbClr val="000000">
                      <a:alpha val="43137"/>
                    </a:srgbClr>
                  </a:outerShdw>
                </a:effectLst>
              </a:rPr>
              <a:t>Reduction in Caregiver Reported Symptoms for All Children –All Non-Significant</a:t>
            </a:r>
          </a:p>
        </p:txBody>
      </p:sp>
      <p:graphicFrame>
        <p:nvGraphicFramePr>
          <p:cNvPr id="3" name="Chart 2"/>
          <p:cNvGraphicFramePr/>
          <p:nvPr>
            <p:extLst>
              <p:ext uri="{D42A27DB-BD31-4B8C-83A1-F6EECF244321}">
                <p14:modId xmlns:p14="http://schemas.microsoft.com/office/powerpoint/2010/main" val="4003601421"/>
              </p:ext>
            </p:extLst>
          </p:nvPr>
        </p:nvGraphicFramePr>
        <p:xfrm>
          <a:off x="2819400" y="1676400"/>
          <a:ext cx="71628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66901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7" y="76200"/>
            <a:ext cx="10406743" cy="1047750"/>
          </a:xfrm>
        </p:spPr>
        <p:txBody>
          <a:bodyPr>
            <a:noAutofit/>
          </a:bodyPr>
          <a:lstStyle/>
          <a:p>
            <a:r>
              <a:rPr lang="en-US" sz="3600" b="1" dirty="0">
                <a:solidFill>
                  <a:schemeClr val="bg1"/>
                </a:solidFill>
                <a:effectLst>
                  <a:outerShdw blurRad="38100" dist="38100" dir="2700000" algn="tl">
                    <a:srgbClr val="000000">
                      <a:alpha val="43137"/>
                    </a:srgbClr>
                  </a:outerShdw>
                </a:effectLst>
              </a:rPr>
              <a:t>Reduction in Caregiver Reported Symptoms for Clinically Elevated Children –All Significant</a:t>
            </a:r>
          </a:p>
        </p:txBody>
      </p:sp>
      <p:graphicFrame>
        <p:nvGraphicFramePr>
          <p:cNvPr id="3" name="Chart 2"/>
          <p:cNvGraphicFramePr/>
          <p:nvPr>
            <p:extLst>
              <p:ext uri="{D42A27DB-BD31-4B8C-83A1-F6EECF244321}">
                <p14:modId xmlns:p14="http://schemas.microsoft.com/office/powerpoint/2010/main" val="4024655298"/>
              </p:ext>
            </p:extLst>
          </p:nvPr>
        </p:nvGraphicFramePr>
        <p:xfrm>
          <a:off x="2895600" y="1600200"/>
          <a:ext cx="7010400"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95136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90800" y="2057400"/>
            <a:ext cx="6477000" cy="1828800"/>
          </a:xfrm>
        </p:spPr>
        <p:txBody>
          <a:bodyPr/>
          <a:lstStyle/>
          <a:p>
            <a:r>
              <a:rPr lang="en-US" b="1" dirty="0">
                <a:solidFill>
                  <a:srgbClr val="00B0F0"/>
                </a:solidFill>
                <a:effectLst>
                  <a:outerShdw blurRad="38100" dist="38100" dir="2700000" algn="tl">
                    <a:srgbClr val="000000">
                      <a:alpha val="43137"/>
                    </a:srgbClr>
                  </a:outerShdw>
                </a:effectLst>
              </a:rPr>
              <a:t>Lessons Learned from Data</a:t>
            </a:r>
          </a:p>
        </p:txBody>
      </p:sp>
    </p:spTree>
    <p:extLst>
      <p:ext uri="{BB962C8B-B14F-4D97-AF65-F5344CB8AC3E}">
        <p14:creationId xmlns:p14="http://schemas.microsoft.com/office/powerpoint/2010/main" val="28483740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bg1"/>
                </a:solidFill>
                <a:effectLst>
                  <a:outerShdw blurRad="38100" dist="38100" dir="2700000" algn="tl">
                    <a:srgbClr val="000000">
                      <a:alpha val="43137"/>
                    </a:srgbClr>
                  </a:outerShdw>
                </a:effectLst>
              </a:rPr>
              <a:t>Lessons Learned</a:t>
            </a:r>
          </a:p>
        </p:txBody>
      </p:sp>
      <p:sp>
        <p:nvSpPr>
          <p:cNvPr id="3" name="Content Placeholder 2"/>
          <p:cNvSpPr>
            <a:spLocks noGrp="1"/>
          </p:cNvSpPr>
          <p:nvPr>
            <p:ph sz="quarter" idx="1"/>
          </p:nvPr>
        </p:nvSpPr>
        <p:spPr>
          <a:xfrm>
            <a:off x="551543" y="1600200"/>
            <a:ext cx="10802257" cy="5257800"/>
          </a:xfrm>
        </p:spPr>
        <p:txBody>
          <a:bodyPr>
            <a:normAutofit/>
          </a:bodyPr>
          <a:lstStyle/>
          <a:p>
            <a:r>
              <a:rPr lang="en-US" sz="3200" dirty="0">
                <a:solidFill>
                  <a:schemeClr val="bg1"/>
                </a:solidFill>
              </a:rPr>
              <a:t>Learners should be encouraged to </a:t>
            </a:r>
            <a:r>
              <a:rPr lang="en-US" sz="3200" dirty="0">
                <a:solidFill>
                  <a:srgbClr val="00B0F0"/>
                </a:solidFill>
              </a:rPr>
              <a:t>count the cost </a:t>
            </a:r>
            <a:r>
              <a:rPr lang="en-US" sz="3200" dirty="0">
                <a:solidFill>
                  <a:schemeClr val="bg1"/>
                </a:solidFill>
              </a:rPr>
              <a:t>before</a:t>
            </a:r>
            <a:r>
              <a:rPr lang="en-US" sz="3200" dirty="0"/>
              <a:t> </a:t>
            </a:r>
            <a:r>
              <a:rPr lang="en-US" sz="3200" dirty="0">
                <a:solidFill>
                  <a:schemeClr val="bg1"/>
                </a:solidFill>
              </a:rPr>
              <a:t>committing to a demanding 9-month training.  </a:t>
            </a:r>
          </a:p>
          <a:p>
            <a:pPr lvl="1"/>
            <a:r>
              <a:rPr lang="en-US" b="1" dirty="0">
                <a:solidFill>
                  <a:schemeClr val="bg1"/>
                </a:solidFill>
                <a:effectLst>
                  <a:outerShdw blurRad="38100" dist="38100" dir="2700000" algn="tl">
                    <a:srgbClr val="000000">
                      <a:alpha val="43137"/>
                    </a:srgbClr>
                  </a:outerShdw>
                </a:effectLst>
              </a:rPr>
              <a:t>The</a:t>
            </a:r>
            <a:r>
              <a:rPr lang="en-US" b="1" dirty="0">
                <a:effectLst>
                  <a:outerShdw blurRad="38100" dist="38100" dir="2700000" algn="tl">
                    <a:srgbClr val="000000">
                      <a:alpha val="43137"/>
                    </a:srgbClr>
                  </a:outerShdw>
                </a:effectLst>
              </a:rPr>
              <a:t> </a:t>
            </a:r>
            <a:r>
              <a:rPr lang="en-US" b="1" dirty="0">
                <a:solidFill>
                  <a:srgbClr val="00B0F0"/>
                </a:solidFill>
                <a:effectLst>
                  <a:outerShdw blurRad="38100" dist="38100" dir="2700000" algn="tl">
                    <a:srgbClr val="000000">
                      <a:alpha val="43137"/>
                    </a:srgbClr>
                  </a:outerShdw>
                </a:effectLst>
              </a:rPr>
              <a:t>consultation/supervision phase is where the real learning, correction, and integration of knowledge occurs.</a:t>
            </a:r>
            <a:r>
              <a:rPr lang="en-US" b="1" dirty="0">
                <a:effectLst>
                  <a:outerShdw blurRad="38100" dist="38100" dir="2700000" algn="tl">
                    <a:srgbClr val="000000">
                      <a:alpha val="43137"/>
                    </a:srgbClr>
                  </a:outerShdw>
                </a:effectLst>
              </a:rPr>
              <a:t>  </a:t>
            </a:r>
            <a:r>
              <a:rPr lang="en-US" b="1" dirty="0">
                <a:solidFill>
                  <a:schemeClr val="bg1"/>
                </a:solidFill>
                <a:effectLst>
                  <a:outerShdw blurRad="38100" dist="38100" dir="2700000" algn="tl">
                    <a:srgbClr val="000000">
                      <a:alpha val="43137"/>
                    </a:srgbClr>
                  </a:outerShdw>
                </a:effectLst>
              </a:rPr>
              <a:t>(like a graduate school practicum placement) </a:t>
            </a:r>
          </a:p>
          <a:p>
            <a:pPr lvl="1"/>
            <a:r>
              <a:rPr lang="en-US" b="1" dirty="0">
                <a:solidFill>
                  <a:schemeClr val="bg1"/>
                </a:solidFill>
                <a:effectLst>
                  <a:outerShdw blurRad="38100" dist="38100" dir="2700000" algn="tl">
                    <a:srgbClr val="000000">
                      <a:alpha val="43137"/>
                    </a:srgbClr>
                  </a:outerShdw>
                </a:effectLst>
              </a:rPr>
              <a:t>The high dropout rate (56%) may also indicate the </a:t>
            </a:r>
            <a:r>
              <a:rPr lang="en-US" b="1" dirty="0">
                <a:solidFill>
                  <a:srgbClr val="00B0F0"/>
                </a:solidFill>
                <a:effectLst>
                  <a:outerShdw blurRad="38100" dist="38100" dir="2700000" algn="tl">
                    <a:srgbClr val="000000">
                      <a:alpha val="43137"/>
                    </a:srgbClr>
                  </a:outerShdw>
                </a:effectLst>
              </a:rPr>
              <a:t>need for closer oversight by Executive Directors </a:t>
            </a:r>
            <a:r>
              <a:rPr lang="en-US" b="1" dirty="0">
                <a:solidFill>
                  <a:schemeClr val="bg1"/>
                </a:solidFill>
                <a:effectLst>
                  <a:outerShdw blurRad="38100" dist="38100" dir="2700000" algn="tl">
                    <a:srgbClr val="000000">
                      <a:alpha val="43137"/>
                    </a:srgbClr>
                  </a:outerShdw>
                </a:effectLst>
              </a:rPr>
              <a:t>and/or greater incentives for learners/employees.  </a:t>
            </a:r>
          </a:p>
          <a:p>
            <a:r>
              <a:rPr lang="en-US" dirty="0">
                <a:solidFill>
                  <a:schemeClr val="bg1"/>
                </a:solidFill>
              </a:rPr>
              <a:t>The</a:t>
            </a:r>
            <a:r>
              <a:rPr lang="en-US" dirty="0"/>
              <a:t> </a:t>
            </a:r>
            <a:r>
              <a:rPr lang="en-US" dirty="0">
                <a:solidFill>
                  <a:srgbClr val="00B0F0"/>
                </a:solidFill>
              </a:rPr>
              <a:t>proficiency exam is meaningful and relevant </a:t>
            </a:r>
            <a:r>
              <a:rPr lang="en-US" dirty="0">
                <a:solidFill>
                  <a:schemeClr val="bg1"/>
                </a:solidFill>
              </a:rPr>
              <a:t>inasmuch as no one made a 100 and all who attempted ultimately passed with a score of 80% or above (by the second attempt).  However, 40% of learners did not pass their first attempt.</a:t>
            </a:r>
          </a:p>
          <a:p>
            <a:endParaRPr lang="en-US" dirty="0"/>
          </a:p>
        </p:txBody>
      </p:sp>
    </p:spTree>
    <p:extLst>
      <p:ext uri="{BB962C8B-B14F-4D97-AF65-F5344CB8AC3E}">
        <p14:creationId xmlns:p14="http://schemas.microsoft.com/office/powerpoint/2010/main" val="1221902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04" y="165652"/>
            <a:ext cx="7886700" cy="994172"/>
          </a:xfrm>
        </p:spPr>
        <p:txBody>
          <a:bodyPr>
            <a:normAutofit/>
          </a:bodyPr>
          <a:lstStyle/>
          <a:p>
            <a:r>
              <a:rPr lang="en-US" sz="5400" b="1" dirty="0">
                <a:solidFill>
                  <a:schemeClr val="bg1"/>
                </a:solidFill>
                <a:effectLst>
                  <a:outerShdw blurRad="38100" dist="38100" dir="2700000" algn="tl">
                    <a:srgbClr val="000000">
                      <a:alpha val="43137"/>
                    </a:srgbClr>
                  </a:outerShdw>
                </a:effectLst>
              </a:rPr>
              <a:t>Need</a:t>
            </a:r>
          </a:p>
        </p:txBody>
      </p:sp>
      <p:sp>
        <p:nvSpPr>
          <p:cNvPr id="3" name="Content Placeholder 2"/>
          <p:cNvSpPr>
            <a:spLocks noGrp="1"/>
          </p:cNvSpPr>
          <p:nvPr>
            <p:ph idx="1"/>
          </p:nvPr>
        </p:nvSpPr>
        <p:spPr>
          <a:xfrm>
            <a:off x="371061" y="1410409"/>
            <a:ext cx="9933111" cy="5241835"/>
          </a:xfrm>
        </p:spPr>
        <p:txBody>
          <a:bodyPr>
            <a:noAutofit/>
          </a:bodyPr>
          <a:lstStyle/>
          <a:p>
            <a:r>
              <a:rPr lang="en-US" sz="3200" dirty="0">
                <a:solidFill>
                  <a:schemeClr val="bg1"/>
                </a:solidFill>
              </a:rPr>
              <a:t>Training in evidence-based assessment (EBA) of abused children does not occur in most graduate and professional training programs across the nation.  </a:t>
            </a:r>
          </a:p>
          <a:p>
            <a:r>
              <a:rPr lang="en-US" sz="3200" dirty="0">
                <a:solidFill>
                  <a:schemeClr val="bg1"/>
                </a:solidFill>
              </a:rPr>
              <a:t>Even in learning collaboratives designed to coach therapists in evidence-based treatments, assessment receives scant attention.</a:t>
            </a:r>
          </a:p>
          <a:p>
            <a:pPr marL="0" indent="0">
              <a:buNone/>
            </a:pPr>
            <a:endParaRPr lang="en-US" sz="3200" dirty="0">
              <a:solidFill>
                <a:schemeClr val="bg1"/>
              </a:solidFill>
            </a:endParaRPr>
          </a:p>
          <a:p>
            <a:r>
              <a:rPr lang="en-US" sz="3200" dirty="0">
                <a:solidFill>
                  <a:schemeClr val="bg1"/>
                </a:solidFill>
              </a:rPr>
              <a:t>There is a need for abused children to have an assessment of abusive and traumatic events and their symptoms as reported by both child and parent.  </a:t>
            </a:r>
          </a:p>
          <a:p>
            <a:r>
              <a:rPr lang="en-US" sz="3200" dirty="0">
                <a:solidFill>
                  <a:schemeClr val="bg1"/>
                </a:solidFill>
              </a:rPr>
              <a:t>This need is articulated in the new NCA Mental Health accreditation standard (effective 2017).</a:t>
            </a:r>
          </a:p>
        </p:txBody>
      </p:sp>
      <p:pic>
        <p:nvPicPr>
          <p:cNvPr id="4" name="Picture 3"/>
          <p:cNvPicPr>
            <a:picLocks noChangeAspect="1"/>
          </p:cNvPicPr>
          <p:nvPr/>
        </p:nvPicPr>
        <p:blipFill>
          <a:blip r:embed="rId2"/>
          <a:stretch>
            <a:fillRect/>
          </a:stretch>
        </p:blipFill>
        <p:spPr>
          <a:xfrm>
            <a:off x="10224931" y="1410409"/>
            <a:ext cx="909481" cy="1681162"/>
          </a:xfrm>
          <a:prstGeom prst="rect">
            <a:avLst/>
          </a:prstGeom>
        </p:spPr>
      </p:pic>
      <p:pic>
        <p:nvPicPr>
          <p:cNvPr id="5" name="Picture 4"/>
          <p:cNvPicPr>
            <a:picLocks noChangeAspect="1"/>
          </p:cNvPicPr>
          <p:nvPr/>
        </p:nvPicPr>
        <p:blipFill rotWithShape="1">
          <a:blip r:embed="rId3"/>
          <a:srcRect t="19137"/>
          <a:stretch/>
        </p:blipFill>
        <p:spPr>
          <a:xfrm>
            <a:off x="4743449" y="3819965"/>
            <a:ext cx="2889803" cy="1072977"/>
          </a:xfrm>
          <a:prstGeom prst="rect">
            <a:avLst/>
          </a:prstGeom>
        </p:spPr>
      </p:pic>
      <p:pic>
        <p:nvPicPr>
          <p:cNvPr id="6" name="Picture 5"/>
          <p:cNvPicPr>
            <a:picLocks noChangeAspect="1"/>
          </p:cNvPicPr>
          <p:nvPr/>
        </p:nvPicPr>
        <p:blipFill>
          <a:blip r:embed="rId4"/>
          <a:stretch>
            <a:fillRect/>
          </a:stretch>
        </p:blipFill>
        <p:spPr>
          <a:xfrm>
            <a:off x="9840846" y="3258270"/>
            <a:ext cx="1913831" cy="1219131"/>
          </a:xfrm>
          <a:prstGeom prst="rect">
            <a:avLst/>
          </a:prstGeom>
        </p:spPr>
      </p:pic>
      <p:pic>
        <p:nvPicPr>
          <p:cNvPr id="7" name="Picture 6"/>
          <p:cNvPicPr>
            <a:picLocks noChangeAspect="1"/>
          </p:cNvPicPr>
          <p:nvPr/>
        </p:nvPicPr>
        <p:blipFill>
          <a:blip r:embed="rId5"/>
          <a:stretch>
            <a:fillRect/>
          </a:stretch>
        </p:blipFill>
        <p:spPr>
          <a:xfrm>
            <a:off x="9840846" y="5724939"/>
            <a:ext cx="1944350" cy="927305"/>
          </a:xfrm>
          <a:prstGeom prst="rect">
            <a:avLst/>
          </a:prstGeom>
        </p:spPr>
      </p:pic>
    </p:spTree>
    <p:extLst>
      <p:ext uri="{BB962C8B-B14F-4D97-AF65-F5344CB8AC3E}">
        <p14:creationId xmlns:p14="http://schemas.microsoft.com/office/powerpoint/2010/main" val="20899611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44881" y="2385129"/>
            <a:ext cx="7886700" cy="994172"/>
          </a:xfrm>
        </p:spPr>
        <p:txBody>
          <a:bodyPr/>
          <a:lstStyle/>
          <a:p>
            <a:pPr algn="ctr"/>
            <a:r>
              <a:rPr lang="en-US" b="1" dirty="0">
                <a:solidFill>
                  <a:srgbClr val="00B0F0"/>
                </a:solidFill>
                <a:effectLst>
                  <a:outerShdw blurRad="38100" dist="38100" dir="2700000" algn="tl">
                    <a:srgbClr val="000000">
                      <a:alpha val="43137"/>
                    </a:srgbClr>
                  </a:outerShdw>
                </a:effectLst>
              </a:rPr>
              <a:t>Helpful Resources</a:t>
            </a:r>
          </a:p>
        </p:txBody>
      </p:sp>
    </p:spTree>
    <p:extLst>
      <p:ext uri="{BB962C8B-B14F-4D97-AF65-F5344CB8AC3E}">
        <p14:creationId xmlns:p14="http://schemas.microsoft.com/office/powerpoint/2010/main" val="38936500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Re-Assessment with TSCC/TSCYC</a:t>
            </a:r>
          </a:p>
        </p:txBody>
      </p:sp>
      <p:pic>
        <p:nvPicPr>
          <p:cNvPr id="3" name="Picture 2"/>
          <p:cNvPicPr>
            <a:picLocks noChangeAspect="1"/>
          </p:cNvPicPr>
          <p:nvPr/>
        </p:nvPicPr>
        <p:blipFill rotWithShape="1">
          <a:blip r:embed="rId2"/>
          <a:srcRect l="8161" t="14758" r="9682" b="3562"/>
          <a:stretch/>
        </p:blipFill>
        <p:spPr>
          <a:xfrm>
            <a:off x="1638102" y="1828801"/>
            <a:ext cx="8892697" cy="4805650"/>
          </a:xfrm>
          <a:prstGeom prst="rect">
            <a:avLst/>
          </a:prstGeom>
        </p:spPr>
      </p:pic>
    </p:spTree>
    <p:extLst>
      <p:ext uri="{BB962C8B-B14F-4D97-AF65-F5344CB8AC3E}">
        <p14:creationId xmlns:p14="http://schemas.microsoft.com/office/powerpoint/2010/main" val="16486110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6570" t="14519" r="52113" b="3401"/>
          <a:stretch/>
        </p:blipFill>
        <p:spPr>
          <a:xfrm>
            <a:off x="3886200" y="1600200"/>
            <a:ext cx="4648200" cy="5019314"/>
          </a:xfrm>
          <a:prstGeom prst="rect">
            <a:avLst/>
          </a:prstGeom>
        </p:spPr>
      </p:pic>
    </p:spTree>
    <p:extLst>
      <p:ext uri="{BB962C8B-B14F-4D97-AF65-F5344CB8AC3E}">
        <p14:creationId xmlns:p14="http://schemas.microsoft.com/office/powerpoint/2010/main" val="14052608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0830" t="15501" r="8210" b="17812"/>
          <a:stretch/>
        </p:blipFill>
        <p:spPr>
          <a:xfrm>
            <a:off x="3505200" y="1676400"/>
            <a:ext cx="5682554" cy="5029200"/>
          </a:xfrm>
          <a:prstGeom prst="rect">
            <a:avLst/>
          </a:prstGeom>
        </p:spPr>
      </p:pic>
    </p:spTree>
    <p:extLst>
      <p:ext uri="{BB962C8B-B14F-4D97-AF65-F5344CB8AC3E}">
        <p14:creationId xmlns:p14="http://schemas.microsoft.com/office/powerpoint/2010/main" val="33679477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bg1"/>
                </a:solidFill>
                <a:effectLst>
                  <a:outerShdw blurRad="38100" dist="38100" dir="2700000" algn="tl">
                    <a:srgbClr val="000000">
                      <a:alpha val="43137"/>
                    </a:srgbClr>
                  </a:outerShdw>
                </a:effectLst>
              </a:rPr>
              <a:t>Graphing the CSBI</a:t>
            </a:r>
          </a:p>
        </p:txBody>
      </p:sp>
      <p:pic>
        <p:nvPicPr>
          <p:cNvPr id="3" name="Picture 2"/>
          <p:cNvPicPr>
            <a:picLocks noChangeAspect="1"/>
          </p:cNvPicPr>
          <p:nvPr/>
        </p:nvPicPr>
        <p:blipFill rotWithShape="1">
          <a:blip r:embed="rId2"/>
          <a:srcRect l="28631" t="18702" r="30360" b="7507"/>
          <a:stretch/>
        </p:blipFill>
        <p:spPr>
          <a:xfrm>
            <a:off x="3897030" y="1600200"/>
            <a:ext cx="5170770" cy="5057415"/>
          </a:xfrm>
          <a:prstGeom prst="rect">
            <a:avLst/>
          </a:prstGeom>
        </p:spPr>
      </p:pic>
    </p:spTree>
    <p:extLst>
      <p:ext uri="{BB962C8B-B14F-4D97-AF65-F5344CB8AC3E}">
        <p14:creationId xmlns:p14="http://schemas.microsoft.com/office/powerpoint/2010/main" val="32543404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bg1"/>
              </a:solidFill>
            </a:endParaRPr>
          </a:p>
        </p:txBody>
      </p:sp>
      <p:sp>
        <p:nvSpPr>
          <p:cNvPr id="3" name="Content Placeholder 2"/>
          <p:cNvSpPr>
            <a:spLocks noGrp="1"/>
          </p:cNvSpPr>
          <p:nvPr>
            <p:ph idx="1"/>
          </p:nvPr>
        </p:nvSpPr>
        <p:spPr/>
        <p:txBody>
          <a:bodyPr/>
          <a:lstStyle/>
          <a:p>
            <a:endParaRPr lang="en-US" dirty="0">
              <a:solidFill>
                <a:schemeClr val="bg1"/>
              </a:solidFill>
            </a:endParaRPr>
          </a:p>
        </p:txBody>
      </p:sp>
    </p:spTree>
    <p:extLst>
      <p:ext uri="{BB962C8B-B14F-4D97-AF65-F5344CB8AC3E}">
        <p14:creationId xmlns:p14="http://schemas.microsoft.com/office/powerpoint/2010/main" val="974485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bg1"/>
              </a:solidFill>
            </a:endParaRPr>
          </a:p>
        </p:txBody>
      </p:sp>
      <p:sp>
        <p:nvSpPr>
          <p:cNvPr id="3" name="Content Placeholder 2"/>
          <p:cNvSpPr>
            <a:spLocks noGrp="1"/>
          </p:cNvSpPr>
          <p:nvPr>
            <p:ph idx="1"/>
          </p:nvPr>
        </p:nvSpPr>
        <p:spPr/>
        <p:txBody>
          <a:bodyPr/>
          <a:lstStyle/>
          <a:p>
            <a:endParaRPr lang="en-US" dirty="0">
              <a:solidFill>
                <a:schemeClr val="bg1"/>
              </a:solidFill>
            </a:endParaRPr>
          </a:p>
        </p:txBody>
      </p:sp>
    </p:spTree>
    <p:extLst>
      <p:ext uri="{BB962C8B-B14F-4D97-AF65-F5344CB8AC3E}">
        <p14:creationId xmlns:p14="http://schemas.microsoft.com/office/powerpoint/2010/main" val="257893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1436914" y="2432050"/>
            <a:ext cx="8911772" cy="1644650"/>
          </a:xfrm>
        </p:spPr>
        <p:txBody>
          <a:bodyPr>
            <a:noAutofit/>
          </a:bodyPr>
          <a:lstStyle/>
          <a:p>
            <a:r>
              <a:rPr lang="en-US" sz="8000" b="1" dirty="0">
                <a:solidFill>
                  <a:schemeClr val="bg1"/>
                </a:solidFill>
                <a:effectLst>
                  <a:outerShdw blurRad="38100" dist="38100" dir="2700000" algn="tl">
                    <a:srgbClr val="000000">
                      <a:alpha val="43137"/>
                    </a:srgbClr>
                  </a:outerShdw>
                </a:effectLst>
              </a:rPr>
              <a:t>BIOLOGY  of   Trauma</a:t>
            </a:r>
          </a:p>
        </p:txBody>
      </p:sp>
    </p:spTree>
    <p:extLst>
      <p:ext uri="{BB962C8B-B14F-4D97-AF65-F5344CB8AC3E}">
        <p14:creationId xmlns:p14="http://schemas.microsoft.com/office/powerpoint/2010/main" val="764095708"/>
      </p:ext>
    </p:extLst>
  </p:cSld>
  <p:clrMapOvr>
    <a:masterClrMapping/>
  </p:clrMapOvr>
  <p:transition xmlns:p14="http://schemas.microsoft.com/office/powerpoint/2010/mai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799431" y="354553"/>
            <a:ext cx="8637588" cy="823913"/>
          </a:xfrm>
        </p:spPr>
        <p:txBody>
          <a:bodyPr>
            <a:noAutofit/>
          </a:bodyPr>
          <a:lstStyle/>
          <a:p>
            <a:pPr eaLnBrk="1" hangingPunct="1">
              <a:defRPr/>
            </a:pPr>
            <a:r>
              <a:rPr lang="en-US" sz="6600" b="1" dirty="0">
                <a:solidFill>
                  <a:schemeClr val="bg1"/>
                </a:solidFill>
                <a:effectLst>
                  <a:outerShdw blurRad="38100" dist="38100" dir="2700000" algn="tl">
                    <a:srgbClr val="FFFFFF"/>
                  </a:outerShdw>
                </a:effectLst>
              </a:rPr>
              <a:t>Biology</a:t>
            </a:r>
          </a:p>
        </p:txBody>
      </p:sp>
      <p:sp>
        <p:nvSpPr>
          <p:cNvPr id="54275" name="Oval 3"/>
          <p:cNvSpPr>
            <a:spLocks noChangeArrowheads="1"/>
          </p:cNvSpPr>
          <p:nvPr/>
        </p:nvSpPr>
        <p:spPr bwMode="auto">
          <a:xfrm>
            <a:off x="1974938" y="4114801"/>
            <a:ext cx="2547938" cy="809625"/>
          </a:xfrm>
          <a:prstGeom prst="ellipse">
            <a:avLst/>
          </a:prstGeom>
          <a:solidFill>
            <a:srgbClr val="92D050"/>
          </a:solidFill>
          <a:ln w="9525">
            <a:solidFill>
              <a:srgbClr val="000000"/>
            </a:solidFill>
            <a:round/>
            <a:headEnd/>
            <a:tailEnd/>
          </a:ln>
        </p:spPr>
        <p:txBody>
          <a:bodyPr/>
          <a:lstStyle/>
          <a:p>
            <a:pPr algn="ctr" eaLnBrk="0" hangingPunct="0"/>
            <a:r>
              <a:rPr lang="en-US" b="1" dirty="0">
                <a:solidFill>
                  <a:srgbClr val="C00000"/>
                </a:solidFill>
                <a:effectLst>
                  <a:outerShdw blurRad="38100" dist="38100" dir="2700000" algn="tl">
                    <a:srgbClr val="000000">
                      <a:alpha val="43137"/>
                    </a:srgbClr>
                  </a:outerShdw>
                </a:effectLst>
              </a:rPr>
              <a:t>Alarm</a:t>
            </a:r>
          </a:p>
        </p:txBody>
      </p:sp>
      <p:sp>
        <p:nvSpPr>
          <p:cNvPr id="54276" name="Oval 4"/>
          <p:cNvSpPr>
            <a:spLocks noChangeArrowheads="1"/>
          </p:cNvSpPr>
          <p:nvPr/>
        </p:nvSpPr>
        <p:spPr bwMode="auto">
          <a:xfrm>
            <a:off x="3366270" y="3080039"/>
            <a:ext cx="2547937" cy="809625"/>
          </a:xfrm>
          <a:prstGeom prst="ellipse">
            <a:avLst/>
          </a:prstGeom>
          <a:solidFill>
            <a:schemeClr val="accent2">
              <a:lumMod val="60000"/>
              <a:lumOff val="40000"/>
            </a:schemeClr>
          </a:solidFill>
          <a:ln w="9525">
            <a:solidFill>
              <a:srgbClr val="000000"/>
            </a:solidFill>
            <a:round/>
            <a:headEnd/>
            <a:tailEnd/>
          </a:ln>
        </p:spPr>
        <p:txBody>
          <a:bodyPr/>
          <a:lstStyle/>
          <a:p>
            <a:pPr algn="ctr" eaLnBrk="0" hangingPunct="0"/>
            <a:r>
              <a:rPr lang="en-US" b="1" dirty="0">
                <a:effectLst>
                  <a:outerShdw blurRad="38100" dist="38100" dir="2700000" algn="tl">
                    <a:srgbClr val="000000">
                      <a:alpha val="43137"/>
                    </a:srgbClr>
                  </a:outerShdw>
                </a:effectLst>
              </a:rPr>
              <a:t>Freeze</a:t>
            </a:r>
          </a:p>
        </p:txBody>
      </p:sp>
      <p:grpSp>
        <p:nvGrpSpPr>
          <p:cNvPr id="2" name="Group 5"/>
          <p:cNvGrpSpPr>
            <a:grpSpLocks/>
          </p:cNvGrpSpPr>
          <p:nvPr/>
        </p:nvGrpSpPr>
        <p:grpSpPr bwMode="auto">
          <a:xfrm>
            <a:off x="6235700" y="2632075"/>
            <a:ext cx="2870200" cy="2057400"/>
            <a:chOff x="7065" y="12061"/>
            <a:chExt cx="2207" cy="1582"/>
          </a:xfrm>
        </p:grpSpPr>
        <p:sp>
          <p:nvSpPr>
            <p:cNvPr id="54282" name="Freeform 6"/>
            <p:cNvSpPr>
              <a:spLocks/>
            </p:cNvSpPr>
            <p:nvPr/>
          </p:nvSpPr>
          <p:spPr bwMode="auto">
            <a:xfrm>
              <a:off x="7065" y="12423"/>
              <a:ext cx="1064" cy="870"/>
            </a:xfrm>
            <a:custGeom>
              <a:avLst/>
              <a:gdLst>
                <a:gd name="T0" fmla="*/ 133 w 2129"/>
                <a:gd name="T1" fmla="*/ 0 h 1740"/>
                <a:gd name="T2" fmla="*/ 133 w 2129"/>
                <a:gd name="T3" fmla="*/ 27 h 1740"/>
                <a:gd name="T4" fmla="*/ 0 w 2129"/>
                <a:gd name="T5" fmla="*/ 27 h 1740"/>
                <a:gd name="T6" fmla="*/ 0 w 2129"/>
                <a:gd name="T7" fmla="*/ 191 h 1740"/>
                <a:gd name="T8" fmla="*/ 133 w 2129"/>
                <a:gd name="T9" fmla="*/ 191 h 1740"/>
                <a:gd name="T10" fmla="*/ 133 w 2129"/>
                <a:gd name="T11" fmla="*/ 218 h 1740"/>
                <a:gd name="T12" fmla="*/ 266 w 2129"/>
                <a:gd name="T13" fmla="*/ 109 h 1740"/>
                <a:gd name="T14" fmla="*/ 133 w 2129"/>
                <a:gd name="T15" fmla="*/ 0 h 1740"/>
                <a:gd name="T16" fmla="*/ 0 60000 65536"/>
                <a:gd name="T17" fmla="*/ 0 60000 65536"/>
                <a:gd name="T18" fmla="*/ 0 60000 65536"/>
                <a:gd name="T19" fmla="*/ 0 60000 65536"/>
                <a:gd name="T20" fmla="*/ 0 60000 65536"/>
                <a:gd name="T21" fmla="*/ 0 60000 65536"/>
                <a:gd name="T22" fmla="*/ 0 60000 65536"/>
                <a:gd name="T23" fmla="*/ 0 60000 65536"/>
                <a:gd name="T24" fmla="*/ 0 w 2129"/>
                <a:gd name="T25" fmla="*/ 0 h 1740"/>
                <a:gd name="T26" fmla="*/ 2129 w 2129"/>
                <a:gd name="T27" fmla="*/ 1740 h 17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9" h="1740">
                  <a:moveTo>
                    <a:pt x="1066" y="0"/>
                  </a:moveTo>
                  <a:lnTo>
                    <a:pt x="1066" y="217"/>
                  </a:lnTo>
                  <a:lnTo>
                    <a:pt x="0" y="217"/>
                  </a:lnTo>
                  <a:lnTo>
                    <a:pt x="0" y="1523"/>
                  </a:lnTo>
                  <a:lnTo>
                    <a:pt x="1066" y="1523"/>
                  </a:lnTo>
                  <a:lnTo>
                    <a:pt x="1066" y="1740"/>
                  </a:lnTo>
                  <a:lnTo>
                    <a:pt x="2129" y="871"/>
                  </a:lnTo>
                  <a:lnTo>
                    <a:pt x="1066" y="0"/>
                  </a:lnTo>
                  <a:close/>
                </a:path>
              </a:pathLst>
            </a:custGeom>
            <a:solidFill>
              <a:srgbClr val="CCFFCC"/>
            </a:solidFill>
            <a:ln w="9525">
              <a:solidFill>
                <a:srgbClr val="000000"/>
              </a:solidFill>
              <a:round/>
              <a:headEnd/>
              <a:tailEnd/>
            </a:ln>
          </p:spPr>
          <p:txBody>
            <a:bodyPr/>
            <a:lstStyle/>
            <a:p>
              <a:endParaRPr lang="en-US"/>
            </a:p>
          </p:txBody>
        </p:sp>
        <p:sp>
          <p:nvSpPr>
            <p:cNvPr id="54283" name="Freeform 7"/>
            <p:cNvSpPr>
              <a:spLocks/>
            </p:cNvSpPr>
            <p:nvPr/>
          </p:nvSpPr>
          <p:spPr bwMode="auto">
            <a:xfrm>
              <a:off x="8207" y="12423"/>
              <a:ext cx="1065" cy="870"/>
            </a:xfrm>
            <a:custGeom>
              <a:avLst/>
              <a:gdLst>
                <a:gd name="T0" fmla="*/ 0 w 2130"/>
                <a:gd name="T1" fmla="*/ 109 h 1740"/>
                <a:gd name="T2" fmla="*/ 133 w 2130"/>
                <a:gd name="T3" fmla="*/ 218 h 1740"/>
                <a:gd name="T4" fmla="*/ 133 w 2130"/>
                <a:gd name="T5" fmla="*/ 191 h 1740"/>
                <a:gd name="T6" fmla="*/ 266 w 2130"/>
                <a:gd name="T7" fmla="*/ 191 h 1740"/>
                <a:gd name="T8" fmla="*/ 266 w 2130"/>
                <a:gd name="T9" fmla="*/ 27 h 1740"/>
                <a:gd name="T10" fmla="*/ 133 w 2130"/>
                <a:gd name="T11" fmla="*/ 27 h 1740"/>
                <a:gd name="T12" fmla="*/ 133 w 2130"/>
                <a:gd name="T13" fmla="*/ 0 h 1740"/>
                <a:gd name="T14" fmla="*/ 0 w 2130"/>
                <a:gd name="T15" fmla="*/ 109 h 1740"/>
                <a:gd name="T16" fmla="*/ 0 60000 65536"/>
                <a:gd name="T17" fmla="*/ 0 60000 65536"/>
                <a:gd name="T18" fmla="*/ 0 60000 65536"/>
                <a:gd name="T19" fmla="*/ 0 60000 65536"/>
                <a:gd name="T20" fmla="*/ 0 60000 65536"/>
                <a:gd name="T21" fmla="*/ 0 60000 65536"/>
                <a:gd name="T22" fmla="*/ 0 60000 65536"/>
                <a:gd name="T23" fmla="*/ 0 60000 65536"/>
                <a:gd name="T24" fmla="*/ 0 w 2130"/>
                <a:gd name="T25" fmla="*/ 0 h 1740"/>
                <a:gd name="T26" fmla="*/ 2130 w 2130"/>
                <a:gd name="T27" fmla="*/ 1740 h 17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0" h="1740">
                  <a:moveTo>
                    <a:pt x="0" y="871"/>
                  </a:moveTo>
                  <a:lnTo>
                    <a:pt x="1066" y="1740"/>
                  </a:lnTo>
                  <a:lnTo>
                    <a:pt x="1066" y="1523"/>
                  </a:lnTo>
                  <a:lnTo>
                    <a:pt x="2130" y="1523"/>
                  </a:lnTo>
                  <a:lnTo>
                    <a:pt x="2130" y="217"/>
                  </a:lnTo>
                  <a:lnTo>
                    <a:pt x="1066" y="217"/>
                  </a:lnTo>
                  <a:lnTo>
                    <a:pt x="1066" y="0"/>
                  </a:lnTo>
                  <a:lnTo>
                    <a:pt x="0" y="871"/>
                  </a:lnTo>
                  <a:close/>
                </a:path>
              </a:pathLst>
            </a:custGeom>
            <a:solidFill>
              <a:srgbClr val="CCFFCC"/>
            </a:solidFill>
            <a:ln w="9525">
              <a:solidFill>
                <a:srgbClr val="000000"/>
              </a:solidFill>
              <a:round/>
              <a:headEnd/>
              <a:tailEnd/>
            </a:ln>
          </p:spPr>
          <p:txBody>
            <a:bodyPr/>
            <a:lstStyle/>
            <a:p>
              <a:endParaRPr lang="en-US"/>
            </a:p>
          </p:txBody>
        </p:sp>
        <p:sp>
          <p:nvSpPr>
            <p:cNvPr id="54284" name="Freeform 8"/>
            <p:cNvSpPr>
              <a:spLocks/>
            </p:cNvSpPr>
            <p:nvPr/>
          </p:nvSpPr>
          <p:spPr bwMode="auto">
            <a:xfrm>
              <a:off x="8221" y="12061"/>
              <a:ext cx="226" cy="573"/>
            </a:xfrm>
            <a:custGeom>
              <a:avLst/>
              <a:gdLst>
                <a:gd name="T0" fmla="*/ 0 w 453"/>
                <a:gd name="T1" fmla="*/ 144 h 1145"/>
                <a:gd name="T2" fmla="*/ 16 w 453"/>
                <a:gd name="T3" fmla="*/ 63 h 1145"/>
                <a:gd name="T4" fmla="*/ 30 w 453"/>
                <a:gd name="T5" fmla="*/ 72 h 1145"/>
                <a:gd name="T6" fmla="*/ 56 w 453"/>
                <a:gd name="T7" fmla="*/ 0 h 1145"/>
                <a:gd name="T8" fmla="*/ 36 w 453"/>
                <a:gd name="T9" fmla="*/ 90 h 1145"/>
                <a:gd name="T10" fmla="*/ 22 w 453"/>
                <a:gd name="T11" fmla="*/ 78 h 1145"/>
                <a:gd name="T12" fmla="*/ 0 w 453"/>
                <a:gd name="T13" fmla="*/ 144 h 1145"/>
                <a:gd name="T14" fmla="*/ 0 60000 65536"/>
                <a:gd name="T15" fmla="*/ 0 60000 65536"/>
                <a:gd name="T16" fmla="*/ 0 60000 65536"/>
                <a:gd name="T17" fmla="*/ 0 60000 65536"/>
                <a:gd name="T18" fmla="*/ 0 60000 65536"/>
                <a:gd name="T19" fmla="*/ 0 60000 65536"/>
                <a:gd name="T20" fmla="*/ 0 60000 65536"/>
                <a:gd name="T21" fmla="*/ 0 w 453"/>
                <a:gd name="T22" fmla="*/ 0 h 1145"/>
                <a:gd name="T23" fmla="*/ 453 w 453"/>
                <a:gd name="T24" fmla="*/ 1145 h 11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1145">
                  <a:moveTo>
                    <a:pt x="0" y="1145"/>
                  </a:moveTo>
                  <a:lnTo>
                    <a:pt x="135" y="504"/>
                  </a:lnTo>
                  <a:lnTo>
                    <a:pt x="240" y="573"/>
                  </a:lnTo>
                  <a:lnTo>
                    <a:pt x="453" y="0"/>
                  </a:lnTo>
                  <a:lnTo>
                    <a:pt x="289" y="715"/>
                  </a:lnTo>
                  <a:lnTo>
                    <a:pt x="183" y="622"/>
                  </a:lnTo>
                  <a:lnTo>
                    <a:pt x="0" y="1145"/>
                  </a:lnTo>
                  <a:close/>
                </a:path>
              </a:pathLst>
            </a:custGeom>
            <a:solidFill>
              <a:srgbClr val="FF0033"/>
            </a:solidFill>
            <a:ln w="9525">
              <a:noFill/>
              <a:round/>
              <a:headEnd/>
              <a:tailEnd/>
            </a:ln>
          </p:spPr>
          <p:txBody>
            <a:bodyPr/>
            <a:lstStyle/>
            <a:p>
              <a:endParaRPr lang="en-US"/>
            </a:p>
          </p:txBody>
        </p:sp>
        <p:sp>
          <p:nvSpPr>
            <p:cNvPr id="54285" name="Freeform 9"/>
            <p:cNvSpPr>
              <a:spLocks/>
            </p:cNvSpPr>
            <p:nvPr/>
          </p:nvSpPr>
          <p:spPr bwMode="auto">
            <a:xfrm>
              <a:off x="7772" y="12066"/>
              <a:ext cx="351" cy="572"/>
            </a:xfrm>
            <a:custGeom>
              <a:avLst/>
              <a:gdLst>
                <a:gd name="T0" fmla="*/ 88 w 701"/>
                <a:gd name="T1" fmla="*/ 143 h 1145"/>
                <a:gd name="T2" fmla="*/ 62 w 701"/>
                <a:gd name="T3" fmla="*/ 67 h 1145"/>
                <a:gd name="T4" fmla="*/ 56 w 701"/>
                <a:gd name="T5" fmla="*/ 84 h 1145"/>
                <a:gd name="T6" fmla="*/ 35 w 701"/>
                <a:gd name="T7" fmla="*/ 38 h 1145"/>
                <a:gd name="T8" fmla="*/ 29 w 701"/>
                <a:gd name="T9" fmla="*/ 55 h 1145"/>
                <a:gd name="T10" fmla="*/ 0 w 701"/>
                <a:gd name="T11" fmla="*/ 0 h 1145"/>
                <a:gd name="T12" fmla="*/ 29 w 701"/>
                <a:gd name="T13" fmla="*/ 74 h 1145"/>
                <a:gd name="T14" fmla="*/ 35 w 701"/>
                <a:gd name="T15" fmla="*/ 52 h 1145"/>
                <a:gd name="T16" fmla="*/ 55 w 701"/>
                <a:gd name="T17" fmla="*/ 101 h 1145"/>
                <a:gd name="T18" fmla="*/ 61 w 701"/>
                <a:gd name="T19" fmla="*/ 83 h 1145"/>
                <a:gd name="T20" fmla="*/ 88 w 701"/>
                <a:gd name="T21" fmla="*/ 143 h 11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1"/>
                <a:gd name="T34" fmla="*/ 0 h 1145"/>
                <a:gd name="T35" fmla="*/ 701 w 701"/>
                <a:gd name="T36" fmla="*/ 1145 h 11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1" h="1145">
                  <a:moveTo>
                    <a:pt x="701" y="1145"/>
                  </a:moveTo>
                  <a:lnTo>
                    <a:pt x="495" y="539"/>
                  </a:lnTo>
                  <a:lnTo>
                    <a:pt x="444" y="676"/>
                  </a:lnTo>
                  <a:lnTo>
                    <a:pt x="273" y="309"/>
                  </a:lnTo>
                  <a:lnTo>
                    <a:pt x="231" y="446"/>
                  </a:lnTo>
                  <a:lnTo>
                    <a:pt x="0" y="0"/>
                  </a:lnTo>
                  <a:lnTo>
                    <a:pt x="231" y="599"/>
                  </a:lnTo>
                  <a:lnTo>
                    <a:pt x="273" y="420"/>
                  </a:lnTo>
                  <a:lnTo>
                    <a:pt x="436" y="813"/>
                  </a:lnTo>
                  <a:lnTo>
                    <a:pt x="487" y="667"/>
                  </a:lnTo>
                  <a:lnTo>
                    <a:pt x="701" y="1145"/>
                  </a:lnTo>
                  <a:close/>
                </a:path>
              </a:pathLst>
            </a:custGeom>
            <a:solidFill>
              <a:srgbClr val="FF0033"/>
            </a:solidFill>
            <a:ln w="9525">
              <a:noFill/>
              <a:round/>
              <a:headEnd/>
              <a:tailEnd/>
            </a:ln>
          </p:spPr>
          <p:txBody>
            <a:bodyPr/>
            <a:lstStyle/>
            <a:p>
              <a:endParaRPr lang="en-US"/>
            </a:p>
          </p:txBody>
        </p:sp>
        <p:sp>
          <p:nvSpPr>
            <p:cNvPr id="54286" name="Freeform 10"/>
            <p:cNvSpPr>
              <a:spLocks/>
            </p:cNvSpPr>
            <p:nvPr/>
          </p:nvSpPr>
          <p:spPr bwMode="auto">
            <a:xfrm>
              <a:off x="8215" y="13000"/>
              <a:ext cx="191" cy="643"/>
            </a:xfrm>
            <a:custGeom>
              <a:avLst/>
              <a:gdLst>
                <a:gd name="T0" fmla="*/ 48 w 382"/>
                <a:gd name="T1" fmla="*/ 161 h 1286"/>
                <a:gd name="T2" fmla="*/ 43 w 382"/>
                <a:gd name="T3" fmla="*/ 80 h 1286"/>
                <a:gd name="T4" fmla="*/ 33 w 382"/>
                <a:gd name="T5" fmla="*/ 95 h 1286"/>
                <a:gd name="T6" fmla="*/ 24 w 382"/>
                <a:gd name="T7" fmla="*/ 45 h 1286"/>
                <a:gd name="T8" fmla="*/ 13 w 382"/>
                <a:gd name="T9" fmla="*/ 61 h 1286"/>
                <a:gd name="T10" fmla="*/ 0 w 382"/>
                <a:gd name="T11" fmla="*/ 0 h 1286"/>
                <a:gd name="T12" fmla="*/ 9 w 382"/>
                <a:gd name="T13" fmla="*/ 80 h 1286"/>
                <a:gd name="T14" fmla="*/ 20 w 382"/>
                <a:gd name="T15" fmla="*/ 58 h 1286"/>
                <a:gd name="T16" fmla="*/ 26 w 382"/>
                <a:gd name="T17" fmla="*/ 111 h 1286"/>
                <a:gd name="T18" fmla="*/ 38 w 382"/>
                <a:gd name="T19" fmla="*/ 95 h 1286"/>
                <a:gd name="T20" fmla="*/ 48 w 382"/>
                <a:gd name="T21" fmla="*/ 161 h 12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2"/>
                <a:gd name="T34" fmla="*/ 0 h 1286"/>
                <a:gd name="T35" fmla="*/ 382 w 382"/>
                <a:gd name="T36" fmla="*/ 1286 h 12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2" h="1286">
                  <a:moveTo>
                    <a:pt x="382" y="1286"/>
                  </a:moveTo>
                  <a:lnTo>
                    <a:pt x="339" y="645"/>
                  </a:lnTo>
                  <a:lnTo>
                    <a:pt x="257" y="767"/>
                  </a:lnTo>
                  <a:lnTo>
                    <a:pt x="185" y="366"/>
                  </a:lnTo>
                  <a:lnTo>
                    <a:pt x="110" y="488"/>
                  </a:lnTo>
                  <a:lnTo>
                    <a:pt x="0" y="0"/>
                  </a:lnTo>
                  <a:lnTo>
                    <a:pt x="69" y="633"/>
                  </a:lnTo>
                  <a:lnTo>
                    <a:pt x="156" y="471"/>
                  </a:lnTo>
                  <a:lnTo>
                    <a:pt x="211" y="895"/>
                  </a:lnTo>
                  <a:lnTo>
                    <a:pt x="298" y="767"/>
                  </a:lnTo>
                  <a:lnTo>
                    <a:pt x="382" y="1286"/>
                  </a:lnTo>
                  <a:close/>
                </a:path>
              </a:pathLst>
            </a:custGeom>
            <a:solidFill>
              <a:srgbClr val="FF0033"/>
            </a:solidFill>
            <a:ln w="9525">
              <a:noFill/>
              <a:round/>
              <a:headEnd/>
              <a:tailEnd/>
            </a:ln>
          </p:spPr>
          <p:txBody>
            <a:bodyPr/>
            <a:lstStyle/>
            <a:p>
              <a:endParaRPr lang="en-US"/>
            </a:p>
          </p:txBody>
        </p:sp>
        <p:sp>
          <p:nvSpPr>
            <p:cNvPr id="54287" name="Freeform 11"/>
            <p:cNvSpPr>
              <a:spLocks/>
            </p:cNvSpPr>
            <p:nvPr/>
          </p:nvSpPr>
          <p:spPr bwMode="auto">
            <a:xfrm>
              <a:off x="7875" y="13028"/>
              <a:ext cx="226" cy="571"/>
            </a:xfrm>
            <a:custGeom>
              <a:avLst/>
              <a:gdLst>
                <a:gd name="T0" fmla="*/ 0 w 453"/>
                <a:gd name="T1" fmla="*/ 142 h 1144"/>
                <a:gd name="T2" fmla="*/ 16 w 453"/>
                <a:gd name="T3" fmla="*/ 62 h 1144"/>
                <a:gd name="T4" fmla="*/ 30 w 453"/>
                <a:gd name="T5" fmla="*/ 71 h 1144"/>
                <a:gd name="T6" fmla="*/ 56 w 453"/>
                <a:gd name="T7" fmla="*/ 0 h 1144"/>
                <a:gd name="T8" fmla="*/ 36 w 453"/>
                <a:gd name="T9" fmla="*/ 89 h 1144"/>
                <a:gd name="T10" fmla="*/ 22 w 453"/>
                <a:gd name="T11" fmla="*/ 77 h 1144"/>
                <a:gd name="T12" fmla="*/ 0 w 453"/>
                <a:gd name="T13" fmla="*/ 142 h 1144"/>
                <a:gd name="T14" fmla="*/ 0 60000 65536"/>
                <a:gd name="T15" fmla="*/ 0 60000 65536"/>
                <a:gd name="T16" fmla="*/ 0 60000 65536"/>
                <a:gd name="T17" fmla="*/ 0 60000 65536"/>
                <a:gd name="T18" fmla="*/ 0 60000 65536"/>
                <a:gd name="T19" fmla="*/ 0 60000 65536"/>
                <a:gd name="T20" fmla="*/ 0 60000 65536"/>
                <a:gd name="T21" fmla="*/ 0 w 453"/>
                <a:gd name="T22" fmla="*/ 0 h 1144"/>
                <a:gd name="T23" fmla="*/ 453 w 453"/>
                <a:gd name="T24" fmla="*/ 1144 h 1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1144">
                  <a:moveTo>
                    <a:pt x="0" y="1144"/>
                  </a:moveTo>
                  <a:lnTo>
                    <a:pt x="135" y="503"/>
                  </a:lnTo>
                  <a:lnTo>
                    <a:pt x="240" y="572"/>
                  </a:lnTo>
                  <a:lnTo>
                    <a:pt x="453" y="0"/>
                  </a:lnTo>
                  <a:lnTo>
                    <a:pt x="289" y="714"/>
                  </a:lnTo>
                  <a:lnTo>
                    <a:pt x="183" y="621"/>
                  </a:lnTo>
                  <a:lnTo>
                    <a:pt x="0" y="1144"/>
                  </a:lnTo>
                  <a:close/>
                </a:path>
              </a:pathLst>
            </a:custGeom>
            <a:solidFill>
              <a:srgbClr val="FF0033"/>
            </a:solidFill>
            <a:ln w="9525">
              <a:noFill/>
              <a:round/>
              <a:headEnd/>
              <a:tailEnd/>
            </a:ln>
          </p:spPr>
          <p:txBody>
            <a:bodyPr/>
            <a:lstStyle/>
            <a:p>
              <a:endParaRPr lang="en-US"/>
            </a:p>
          </p:txBody>
        </p:sp>
      </p:grpSp>
      <p:sp>
        <p:nvSpPr>
          <p:cNvPr id="54278" name="Text Box 12"/>
          <p:cNvSpPr txBox="1">
            <a:spLocks noChangeArrowheads="1"/>
          </p:cNvSpPr>
          <p:nvPr/>
        </p:nvSpPr>
        <p:spPr bwMode="auto">
          <a:xfrm>
            <a:off x="6224589" y="3432175"/>
            <a:ext cx="1222375" cy="869950"/>
          </a:xfrm>
          <a:prstGeom prst="rect">
            <a:avLst/>
          </a:prstGeom>
          <a:noFill/>
          <a:ln w="9525">
            <a:noFill/>
            <a:miter lim="800000"/>
            <a:headEnd/>
            <a:tailEnd/>
          </a:ln>
        </p:spPr>
        <p:txBody>
          <a:bodyPr/>
          <a:lstStyle/>
          <a:p>
            <a:pPr eaLnBrk="0" hangingPunct="0"/>
            <a:r>
              <a:rPr lang="en-US" sz="2000" dirty="0">
                <a:solidFill>
                  <a:srgbClr val="FF0000"/>
                </a:solidFill>
              </a:rPr>
              <a:t>FLIGHT</a:t>
            </a:r>
            <a:endParaRPr lang="en-US" sz="1000" dirty="0">
              <a:solidFill>
                <a:srgbClr val="FF0000"/>
              </a:solidFill>
            </a:endParaRPr>
          </a:p>
        </p:txBody>
      </p:sp>
      <p:sp>
        <p:nvSpPr>
          <p:cNvPr id="54279" name="Text Box 13"/>
          <p:cNvSpPr txBox="1">
            <a:spLocks noChangeArrowheads="1"/>
          </p:cNvSpPr>
          <p:nvPr/>
        </p:nvSpPr>
        <p:spPr bwMode="auto">
          <a:xfrm>
            <a:off x="8054976" y="3432175"/>
            <a:ext cx="1355725" cy="869950"/>
          </a:xfrm>
          <a:prstGeom prst="rect">
            <a:avLst/>
          </a:prstGeom>
          <a:noFill/>
          <a:ln w="9525">
            <a:noFill/>
            <a:miter lim="800000"/>
            <a:headEnd/>
            <a:tailEnd/>
          </a:ln>
        </p:spPr>
        <p:txBody>
          <a:bodyPr/>
          <a:lstStyle/>
          <a:p>
            <a:pPr eaLnBrk="0" hangingPunct="0"/>
            <a:r>
              <a:rPr lang="en-US" sz="2000" dirty="0">
                <a:solidFill>
                  <a:srgbClr val="FF0000"/>
                </a:solidFill>
              </a:rPr>
              <a:t>FIGHT</a:t>
            </a:r>
          </a:p>
        </p:txBody>
      </p:sp>
      <p:pic>
        <p:nvPicPr>
          <p:cNvPr id="54280" name="Picture 3" descr="snake_striking"/>
          <p:cNvPicPr>
            <a:picLocks noChangeAspect="1" noChangeArrowheads="1"/>
          </p:cNvPicPr>
          <p:nvPr/>
        </p:nvPicPr>
        <p:blipFill>
          <a:blip r:embed="rId3" cstate="print"/>
          <a:srcRect/>
          <a:stretch>
            <a:fillRect/>
          </a:stretch>
        </p:blipFill>
        <p:spPr bwMode="auto">
          <a:xfrm>
            <a:off x="5741622" y="179196"/>
            <a:ext cx="3649663" cy="2809746"/>
          </a:xfrm>
          <a:prstGeom prst="rect">
            <a:avLst/>
          </a:prstGeom>
          <a:noFill/>
          <a:ln w="9525">
            <a:noFill/>
            <a:miter lim="800000"/>
            <a:headEnd/>
            <a:tailEnd/>
          </a:ln>
        </p:spPr>
      </p:pic>
      <p:pic>
        <p:nvPicPr>
          <p:cNvPr id="54281" name="Picture 5" descr="standre">
            <a:hlinkClick r:id="rId4"/>
          </p:cNvPr>
          <p:cNvPicPr>
            <a:picLocks noChangeAspect="1" noChangeArrowheads="1"/>
          </p:cNvPicPr>
          <p:nvPr/>
        </p:nvPicPr>
        <p:blipFill>
          <a:blip r:embed="rId5" cstate="print"/>
          <a:srcRect/>
          <a:stretch>
            <a:fillRect/>
          </a:stretch>
        </p:blipFill>
        <p:spPr bwMode="auto">
          <a:xfrm>
            <a:off x="9410701" y="3668578"/>
            <a:ext cx="2650670" cy="3105749"/>
          </a:xfrm>
          <a:prstGeom prst="rect">
            <a:avLst/>
          </a:prstGeom>
          <a:noFill/>
          <a:ln w="9525">
            <a:noFill/>
            <a:miter lim="800000"/>
            <a:headEnd/>
            <a:tailEnd/>
          </a:ln>
        </p:spPr>
      </p:pic>
    </p:spTree>
    <p:extLst>
      <p:ext uri="{BB962C8B-B14F-4D97-AF65-F5344CB8AC3E}">
        <p14:creationId xmlns:p14="http://schemas.microsoft.com/office/powerpoint/2010/main" val="2268497925"/>
      </p:ext>
    </p:extLst>
  </p:cSld>
  <p:clrMapOvr>
    <a:masterClrMapping/>
  </p:clrMapOvr>
  <p:transition xmlns:p14="http://schemas.microsoft.com/office/powerpoint/2010/mai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a:xfrm>
            <a:off x="863600" y="257629"/>
            <a:ext cx="8229600" cy="990600"/>
          </a:xfrm>
        </p:spPr>
        <p:txBody>
          <a:bodyPr>
            <a:normAutofit/>
          </a:bodyPr>
          <a:lstStyle/>
          <a:p>
            <a:pPr eaLnBrk="1" hangingPunct="1">
              <a:defRPr/>
            </a:pPr>
            <a:r>
              <a:rPr lang="en-US" sz="6000" b="1" dirty="0">
                <a:solidFill>
                  <a:schemeClr val="bg1"/>
                </a:solidFill>
                <a:effectLst>
                  <a:outerShdw blurRad="38100" dist="38100" dir="2700000" algn="tl">
                    <a:srgbClr val="FFFFFF"/>
                  </a:outerShdw>
                </a:effectLst>
              </a:rPr>
              <a:t>Alarm Reaction(PTSD)</a:t>
            </a:r>
          </a:p>
        </p:txBody>
      </p:sp>
      <p:sp>
        <p:nvSpPr>
          <p:cNvPr id="57347" name="Rectangle 3"/>
          <p:cNvSpPr>
            <a:spLocks noGrp="1" noChangeArrowheads="1"/>
          </p:cNvSpPr>
          <p:nvPr>
            <p:ph type="body" idx="1"/>
          </p:nvPr>
        </p:nvSpPr>
        <p:spPr>
          <a:xfrm>
            <a:off x="1901372" y="1407886"/>
            <a:ext cx="8229600" cy="3257550"/>
          </a:xfrm>
        </p:spPr>
        <p:txBody>
          <a:bodyPr>
            <a:noAutofit/>
          </a:bodyPr>
          <a:lstStyle/>
          <a:p>
            <a:pPr eaLnBrk="1" hangingPunct="1">
              <a:lnSpc>
                <a:spcPct val="90000"/>
              </a:lnSpc>
            </a:pPr>
            <a:r>
              <a:rPr lang="en-US" sz="4000" b="1" dirty="0">
                <a:solidFill>
                  <a:schemeClr val="bg1"/>
                </a:solidFill>
                <a:effectLst>
                  <a:outerShdw blurRad="38100" dist="38100" dir="2700000" algn="tl">
                    <a:srgbClr val="000000">
                      <a:alpha val="43137"/>
                    </a:srgbClr>
                  </a:outerShdw>
                </a:effectLst>
              </a:rPr>
              <a:t>Increase in sympathetic nervous system</a:t>
            </a:r>
          </a:p>
          <a:p>
            <a:pPr eaLnBrk="1" hangingPunct="1">
              <a:lnSpc>
                <a:spcPct val="90000"/>
              </a:lnSpc>
              <a:buFont typeface="Wingdings" pitchFamily="2" charset="2"/>
              <a:buNone/>
            </a:pPr>
            <a:r>
              <a:rPr lang="en-US" sz="3600" b="1" dirty="0">
                <a:solidFill>
                  <a:schemeClr val="bg1"/>
                </a:solidFill>
                <a:effectLst>
                  <a:outerShdw blurRad="38100" dist="38100" dir="2700000" algn="tl">
                    <a:srgbClr val="000000">
                      <a:alpha val="43137"/>
                    </a:srgbClr>
                  </a:outerShdw>
                </a:effectLst>
              </a:rPr>
              <a:t>      </a:t>
            </a:r>
            <a:r>
              <a:rPr lang="en-US" sz="3600" b="1" dirty="0">
                <a:solidFill>
                  <a:schemeClr val="bg1"/>
                </a:solidFill>
                <a:effectLst>
                  <a:outerShdw blurRad="38100" dist="38100" dir="2700000" algn="tl">
                    <a:srgbClr val="000000">
                      <a:alpha val="43137"/>
                    </a:srgbClr>
                  </a:outerShdw>
                </a:effectLst>
                <a:sym typeface="Symbol" pitchFamily="18" charset="2"/>
              </a:rPr>
              <a:t></a:t>
            </a:r>
            <a:r>
              <a:rPr lang="en-US" sz="3600" b="1" dirty="0">
                <a:solidFill>
                  <a:schemeClr val="bg1"/>
                </a:solidFill>
                <a:effectLst>
                  <a:outerShdw blurRad="38100" dist="38100" dir="2700000" algn="tl">
                    <a:srgbClr val="000000">
                      <a:alpha val="43137"/>
                    </a:srgbClr>
                  </a:outerShdw>
                </a:effectLst>
              </a:rPr>
              <a:t>Heart rate</a:t>
            </a:r>
          </a:p>
          <a:p>
            <a:pPr eaLnBrk="1" hangingPunct="1">
              <a:lnSpc>
                <a:spcPct val="90000"/>
              </a:lnSpc>
              <a:buFont typeface="Wingdings" pitchFamily="2" charset="2"/>
              <a:buNone/>
            </a:pPr>
            <a:r>
              <a:rPr lang="en-US" sz="3600" b="1" dirty="0">
                <a:solidFill>
                  <a:schemeClr val="bg1"/>
                </a:solidFill>
                <a:effectLst>
                  <a:outerShdw blurRad="38100" dist="38100" dir="2700000" algn="tl">
                    <a:srgbClr val="000000">
                      <a:alpha val="43137"/>
                    </a:srgbClr>
                  </a:outerShdw>
                </a:effectLst>
                <a:sym typeface="Symbol" pitchFamily="18" charset="2"/>
              </a:rPr>
              <a:t>      </a:t>
            </a:r>
            <a:r>
              <a:rPr lang="en-US" sz="3600" b="1" dirty="0">
                <a:solidFill>
                  <a:schemeClr val="bg1"/>
                </a:solidFill>
                <a:effectLst>
                  <a:outerShdw blurRad="38100" dist="38100" dir="2700000" algn="tl">
                    <a:srgbClr val="000000">
                      <a:alpha val="43137"/>
                    </a:srgbClr>
                  </a:outerShdw>
                </a:effectLst>
              </a:rPr>
              <a:t>Blood Pressure</a:t>
            </a:r>
          </a:p>
          <a:p>
            <a:pPr eaLnBrk="1" hangingPunct="1">
              <a:lnSpc>
                <a:spcPct val="90000"/>
              </a:lnSpc>
              <a:buFont typeface="Wingdings" pitchFamily="2" charset="2"/>
              <a:buNone/>
            </a:pPr>
            <a:r>
              <a:rPr lang="en-US" sz="3600" b="1" dirty="0">
                <a:solidFill>
                  <a:schemeClr val="bg1"/>
                </a:solidFill>
                <a:effectLst>
                  <a:outerShdw blurRad="38100" dist="38100" dir="2700000" algn="tl">
                    <a:srgbClr val="000000">
                      <a:alpha val="43137"/>
                    </a:srgbClr>
                  </a:outerShdw>
                </a:effectLst>
                <a:sym typeface="Symbol" pitchFamily="18" charset="2"/>
              </a:rPr>
              <a:t>      </a:t>
            </a:r>
            <a:r>
              <a:rPr lang="en-US" sz="3600" b="1" dirty="0">
                <a:solidFill>
                  <a:schemeClr val="bg1"/>
                </a:solidFill>
                <a:effectLst>
                  <a:outerShdw blurRad="38100" dist="38100" dir="2700000" algn="tl">
                    <a:srgbClr val="000000">
                      <a:alpha val="43137"/>
                    </a:srgbClr>
                  </a:outerShdw>
                </a:effectLst>
              </a:rPr>
              <a:t>Respiration</a:t>
            </a:r>
          </a:p>
          <a:p>
            <a:pPr eaLnBrk="1" hangingPunct="1">
              <a:lnSpc>
                <a:spcPct val="90000"/>
              </a:lnSpc>
              <a:buFont typeface="Wingdings" pitchFamily="2" charset="2"/>
              <a:buNone/>
            </a:pPr>
            <a:r>
              <a:rPr lang="en-US" sz="3600" b="1" dirty="0">
                <a:solidFill>
                  <a:schemeClr val="bg1"/>
                </a:solidFill>
                <a:effectLst>
                  <a:outerShdw blurRad="38100" dist="38100" dir="2700000" algn="tl">
                    <a:srgbClr val="000000">
                      <a:alpha val="43137"/>
                    </a:srgbClr>
                  </a:outerShdw>
                </a:effectLst>
                <a:sym typeface="Symbol" pitchFamily="18" charset="2"/>
              </a:rPr>
              <a:t>      </a:t>
            </a:r>
            <a:r>
              <a:rPr lang="en-US" sz="3600" b="1" dirty="0">
                <a:solidFill>
                  <a:schemeClr val="bg1"/>
                </a:solidFill>
                <a:effectLst>
                  <a:outerShdw blurRad="38100" dist="38100" dir="2700000" algn="tl">
                    <a:srgbClr val="000000">
                      <a:alpha val="43137"/>
                    </a:srgbClr>
                  </a:outerShdw>
                </a:effectLst>
              </a:rPr>
              <a:t>Released of stored sugar</a:t>
            </a:r>
          </a:p>
          <a:p>
            <a:pPr eaLnBrk="1" hangingPunct="1">
              <a:lnSpc>
                <a:spcPct val="90000"/>
              </a:lnSpc>
              <a:buFont typeface="Wingdings" pitchFamily="2" charset="2"/>
              <a:buNone/>
            </a:pPr>
            <a:r>
              <a:rPr lang="en-US" sz="3600" b="1" dirty="0">
                <a:solidFill>
                  <a:schemeClr val="bg1"/>
                </a:solidFill>
                <a:effectLst>
                  <a:outerShdw blurRad="38100" dist="38100" dir="2700000" algn="tl">
                    <a:srgbClr val="000000">
                      <a:alpha val="43137"/>
                    </a:srgbClr>
                  </a:outerShdw>
                </a:effectLst>
                <a:sym typeface="Symbol" pitchFamily="18" charset="2"/>
              </a:rPr>
              <a:t>      </a:t>
            </a:r>
            <a:r>
              <a:rPr lang="en-US" sz="3600" b="1" dirty="0">
                <a:solidFill>
                  <a:schemeClr val="bg1"/>
                </a:solidFill>
                <a:effectLst>
                  <a:outerShdw blurRad="38100" dist="38100" dir="2700000" algn="tl">
                    <a:srgbClr val="000000">
                      <a:alpha val="43137"/>
                    </a:srgbClr>
                  </a:outerShdw>
                </a:effectLst>
              </a:rPr>
              <a:t>Muscle Tone</a:t>
            </a:r>
          </a:p>
          <a:p>
            <a:pPr eaLnBrk="1" hangingPunct="1">
              <a:lnSpc>
                <a:spcPct val="90000"/>
              </a:lnSpc>
              <a:buFont typeface="Wingdings" pitchFamily="2" charset="2"/>
              <a:buNone/>
            </a:pPr>
            <a:r>
              <a:rPr lang="en-US" sz="3600" b="1" dirty="0">
                <a:solidFill>
                  <a:schemeClr val="bg1"/>
                </a:solidFill>
                <a:effectLst>
                  <a:outerShdw blurRad="38100" dist="38100" dir="2700000" algn="tl">
                    <a:srgbClr val="000000">
                      <a:alpha val="43137"/>
                    </a:srgbClr>
                  </a:outerShdw>
                </a:effectLst>
                <a:sym typeface="Symbol" pitchFamily="18" charset="2"/>
              </a:rPr>
              <a:t>      </a:t>
            </a:r>
            <a:r>
              <a:rPr lang="en-US" sz="3600" b="1" dirty="0" err="1">
                <a:solidFill>
                  <a:schemeClr val="bg1"/>
                </a:solidFill>
                <a:effectLst>
                  <a:outerShdw blurRad="38100" dist="38100" dir="2700000" algn="tl">
                    <a:srgbClr val="000000">
                      <a:alpha val="43137"/>
                    </a:srgbClr>
                  </a:outerShdw>
                </a:effectLst>
              </a:rPr>
              <a:t>Hypervigilance</a:t>
            </a:r>
            <a:endParaRPr lang="en-US" sz="3600" b="1" dirty="0">
              <a:solidFill>
                <a:schemeClr val="bg1"/>
              </a:solidFill>
              <a:effectLst>
                <a:outerShdw blurRad="38100" dist="38100" dir="2700000" algn="tl">
                  <a:srgbClr val="000000">
                    <a:alpha val="43137"/>
                  </a:srgbClr>
                </a:outerShdw>
              </a:effectLst>
            </a:endParaRPr>
          </a:p>
          <a:p>
            <a:pPr eaLnBrk="1" hangingPunct="1">
              <a:lnSpc>
                <a:spcPct val="90000"/>
              </a:lnSpc>
              <a:buFont typeface="Wingdings" pitchFamily="2" charset="2"/>
              <a:buNone/>
            </a:pPr>
            <a:r>
              <a:rPr lang="en-US" sz="3600" b="1" dirty="0">
                <a:solidFill>
                  <a:schemeClr val="bg1"/>
                </a:solidFill>
                <a:effectLst>
                  <a:outerShdw blurRad="38100" dist="38100" dir="2700000" algn="tl">
                    <a:srgbClr val="000000">
                      <a:alpha val="43137"/>
                    </a:srgbClr>
                  </a:outerShdw>
                </a:effectLst>
                <a:sym typeface="Symbol" pitchFamily="18" charset="2"/>
              </a:rPr>
              <a:t>      </a:t>
            </a:r>
            <a:r>
              <a:rPr lang="en-US" sz="3600" b="1" dirty="0">
                <a:solidFill>
                  <a:schemeClr val="bg1"/>
                </a:solidFill>
                <a:effectLst>
                  <a:outerShdw blurRad="38100" dist="38100" dir="2700000" algn="tl">
                    <a:srgbClr val="000000">
                      <a:alpha val="43137"/>
                    </a:srgbClr>
                  </a:outerShdw>
                </a:effectLst>
              </a:rPr>
              <a:t>Tuning out non-critical information</a:t>
            </a:r>
          </a:p>
        </p:txBody>
      </p:sp>
    </p:spTree>
    <p:extLst>
      <p:ext uri="{BB962C8B-B14F-4D97-AF65-F5344CB8AC3E}">
        <p14:creationId xmlns:p14="http://schemas.microsoft.com/office/powerpoint/2010/main" val="1570279969"/>
      </p:ext>
    </p:extLst>
  </p:cSld>
  <p:clrMapOvr>
    <a:masterClrMapping/>
  </p:clrMapOvr>
  <p:transition xmlns:p14="http://schemas.microsoft.com/office/powerpoint/2010/main">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9213</TotalTime>
  <Words>2396</Words>
  <Application>Microsoft Macintosh PowerPoint</Application>
  <PresentationFormat>Custom</PresentationFormat>
  <Paragraphs>517</Paragraphs>
  <Slides>66</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66</vt:i4>
      </vt:variant>
    </vt:vector>
  </HeadingPairs>
  <TitlesOfParts>
    <vt:vector size="69" baseType="lpstr">
      <vt:lpstr>Office Theme</vt:lpstr>
      <vt:lpstr>Worksheet</vt:lpstr>
      <vt:lpstr>Document</vt:lpstr>
      <vt:lpstr>Preparing for the New NCA Standards on Mental Health Assessment: Best Practices and Training </vt:lpstr>
      <vt:lpstr>2017 NCA Standards Mental Health--C</vt:lpstr>
      <vt:lpstr>Key points</vt:lpstr>
      <vt:lpstr>Ratings of Instruments Used by  Community Clinicians Rated as Helpful</vt:lpstr>
      <vt:lpstr>Problem</vt:lpstr>
      <vt:lpstr>Need</vt:lpstr>
      <vt:lpstr>BIOLOGY  of   Trauma</vt:lpstr>
      <vt:lpstr>Biology</vt:lpstr>
      <vt:lpstr>Alarm Reaction(PTSD)</vt:lpstr>
      <vt:lpstr>Stress Response (Dissociation)</vt:lpstr>
      <vt:lpstr>Arousal + Dissociation</vt:lpstr>
      <vt:lpstr>Common Signs  and Symptoms</vt:lpstr>
      <vt:lpstr>Signs and Symptoms</vt:lpstr>
      <vt:lpstr>Signs and Symptoms</vt:lpstr>
      <vt:lpstr>Abuse Reactions</vt:lpstr>
      <vt:lpstr>PTSD Criteria</vt:lpstr>
      <vt:lpstr>PTSD Criteria—DSM-V</vt:lpstr>
      <vt:lpstr>PowerPoint Presentation</vt:lpstr>
      <vt:lpstr>PowerPoint Presentation</vt:lpstr>
      <vt:lpstr>DSM-IV Criteria for PTSD by DICA Parent Report*</vt:lpstr>
      <vt:lpstr>Misdiagnosis and Comorbidty:  A PTSD Formulation for Children</vt:lpstr>
      <vt:lpstr>PowerPoint Presentation</vt:lpstr>
      <vt:lpstr>Why Assess?  Let’s Start Treatment Now! </vt:lpstr>
      <vt:lpstr>The importance of norming</vt:lpstr>
      <vt:lpstr>The importance of norming</vt:lpstr>
      <vt:lpstr>National Child Traumatic Stress Network http://www.nctsn.org/resources/online-research/measures-review</vt:lpstr>
      <vt:lpstr>Best Practice vs. Evidence-Based Practice</vt:lpstr>
      <vt:lpstr>Measures</vt:lpstr>
      <vt:lpstr>California Evidence-based Clearinghouse  for Child Welfare</vt:lpstr>
      <vt:lpstr>California Evidence-Based Clearinghouse for Child Welfare</vt:lpstr>
      <vt:lpstr>California Evidence-Based Clearinghouse for Child Welfare</vt:lpstr>
      <vt:lpstr>NCTSN—Trauma Events</vt:lpstr>
      <vt:lpstr>NCTSN Trauma Symptoms (No norms)</vt:lpstr>
      <vt:lpstr>CANS: Child &amp; Adolescent Needs and Strengths</vt:lpstr>
      <vt:lpstr>Multi-Dimensional Measures Recommended</vt:lpstr>
      <vt:lpstr>TSCC/TSCYC Disadvantages</vt:lpstr>
      <vt:lpstr>PowerPoint Presentation</vt:lpstr>
      <vt:lpstr>PowerPoint Presentation</vt:lpstr>
      <vt:lpstr>TSCC-A (9-year-old female DV)</vt:lpstr>
      <vt:lpstr>TSCYC (9 year old female DV)</vt:lpstr>
      <vt:lpstr>TSCC (9-year-old female; SA)</vt:lpstr>
      <vt:lpstr>TSCYC (9-year-old female ;SA)</vt:lpstr>
      <vt:lpstr>TSCC-age 10—PA, EA, possible SA, kidnapped</vt:lpstr>
      <vt:lpstr>TSCYC (mom/dad)–age 10—PA, EA, possible SA; kidnapped</vt:lpstr>
      <vt:lpstr>TSCC/TSCYC (child/mom)–age 10—PA,  EA, possible SA; kidnapped</vt:lpstr>
      <vt:lpstr>PowerPoint Presentation</vt:lpstr>
      <vt:lpstr>Family’s Response to Trauma</vt:lpstr>
      <vt:lpstr>Training (Mississippi &amp; Texas)</vt:lpstr>
      <vt:lpstr>Background</vt:lpstr>
      <vt:lpstr>Background (Continued)</vt:lpstr>
      <vt:lpstr>Background (Continued)</vt:lpstr>
      <vt:lpstr>DCAC Data</vt:lpstr>
      <vt:lpstr>Clinical Symptoms Associated with   Abuse/Trauma Symptoms (% clinical) </vt:lpstr>
      <vt:lpstr>Reduction in Symptoms for All Children Self-Report (All significant) </vt:lpstr>
      <vt:lpstr>Reduction in Symptoms for Self-Report With Clinically Elevated Scales—All Significant</vt:lpstr>
      <vt:lpstr>Reduction in Caregiver Reported Symptoms for All Children –All Non-Significant</vt:lpstr>
      <vt:lpstr>Reduction in Caregiver Reported Symptoms for Clinically Elevated Children –All Significant</vt:lpstr>
      <vt:lpstr>Lessons Learned from Data</vt:lpstr>
      <vt:lpstr>Lessons Learned</vt:lpstr>
      <vt:lpstr>Helpful Resources</vt:lpstr>
      <vt:lpstr>Re-Assessment with TSCC/TSCYC</vt:lpstr>
      <vt:lpstr>PowerPoint Presentation</vt:lpstr>
      <vt:lpstr>PowerPoint Presentation</vt:lpstr>
      <vt:lpstr>Graphing the CSBI</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NCA Standards for Family Advocacy: The Family Advocate Role as One Remedy/Response to Engagement</dc:title>
  <dc:creator>Jeffrey Wherry</dc:creator>
  <cp:lastModifiedBy>Lara Gephart</cp:lastModifiedBy>
  <cp:revision>38</cp:revision>
  <dcterms:created xsi:type="dcterms:W3CDTF">2016-10-08T18:03:23Z</dcterms:created>
  <dcterms:modified xsi:type="dcterms:W3CDTF">2017-01-19T17:10:42Z</dcterms:modified>
</cp:coreProperties>
</file>