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28"/>
  </p:notesMasterIdLst>
  <p:handoutMasterIdLst>
    <p:handoutMasterId r:id="rId29"/>
  </p:handoutMasterIdLst>
  <p:sldIdLst>
    <p:sldId id="281" r:id="rId2"/>
    <p:sldId id="282" r:id="rId3"/>
    <p:sldId id="283" r:id="rId4"/>
    <p:sldId id="284" r:id="rId5"/>
    <p:sldId id="285" r:id="rId6"/>
    <p:sldId id="286" r:id="rId7"/>
    <p:sldId id="287" r:id="rId8"/>
    <p:sldId id="288" r:id="rId9"/>
    <p:sldId id="280" r:id="rId10"/>
    <p:sldId id="276" r:id="rId11"/>
    <p:sldId id="277" r:id="rId12"/>
    <p:sldId id="278" r:id="rId13"/>
    <p:sldId id="275" r:id="rId14"/>
    <p:sldId id="279" r:id="rId15"/>
    <p:sldId id="289" r:id="rId16"/>
    <p:sldId id="291" r:id="rId17"/>
    <p:sldId id="292" r:id="rId18"/>
    <p:sldId id="293" r:id="rId19"/>
    <p:sldId id="294" r:id="rId20"/>
    <p:sldId id="295" r:id="rId21"/>
    <p:sldId id="296" r:id="rId22"/>
    <p:sldId id="298" r:id="rId23"/>
    <p:sldId id="299" r:id="rId24"/>
    <p:sldId id="297" r:id="rId25"/>
    <p:sldId id="262" r:id="rId26"/>
    <p:sldId id="30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trial assessments" id="{7D02B166-59C9-F641-89C4-664E1CB83315}">
          <p14:sldIdLst>
            <p14:sldId id="281"/>
            <p14:sldId id="282"/>
            <p14:sldId id="283"/>
            <p14:sldId id="284"/>
            <p14:sldId id="285"/>
            <p14:sldId id="286"/>
            <p14:sldId id="287"/>
            <p14:sldId id="288"/>
            <p14:sldId id="280"/>
            <p14:sldId id="276"/>
            <p14:sldId id="277"/>
            <p14:sldId id="278"/>
            <p14:sldId id="275"/>
            <p14:sldId id="279"/>
            <p14:sldId id="289"/>
            <p14:sldId id="291"/>
            <p14:sldId id="292"/>
            <p14:sldId id="293"/>
            <p14:sldId id="294"/>
            <p14:sldId id="295"/>
            <p14:sldId id="296"/>
            <p14:sldId id="298"/>
            <p14:sldId id="299"/>
            <p14:sldId id="297"/>
            <p14:sldId id="262"/>
            <p14:sldId id="30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6" d="100"/>
          <a:sy n="76" d="100"/>
        </p:scale>
        <p:origin x="-1936"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68" d="100"/>
          <a:sy n="68" d="100"/>
        </p:scale>
        <p:origin x="-35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C06D95E-A1B5-1B48-84E9-45A4B1562F4C}" type="datetimeFigureOut">
              <a:rPr lang="en-US" smtClean="0"/>
              <a:t>2/6/17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A179B28-DB79-CB4E-8A5A-E3C5B3FC4A5D}" type="slidenum">
              <a:rPr lang="en-US" smtClean="0"/>
              <a:t>‹#›</a:t>
            </a:fld>
            <a:endParaRPr lang="en-US"/>
          </a:p>
        </p:txBody>
      </p:sp>
    </p:spTree>
    <p:extLst>
      <p:ext uri="{BB962C8B-B14F-4D97-AF65-F5344CB8AC3E}">
        <p14:creationId xmlns:p14="http://schemas.microsoft.com/office/powerpoint/2010/main" val="12494515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17B7E-4CFF-CB4D-A60C-FBB5A5DEC3B1}" type="datetimeFigureOut">
              <a:rPr lang="en-US" smtClean="0"/>
              <a:t>2/6/17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998508-52EE-4F4E-BDAE-8B055F01EBEC}" type="slidenum">
              <a:rPr lang="en-US" smtClean="0"/>
              <a:t>‹#›</a:t>
            </a:fld>
            <a:endParaRPr lang="en-US"/>
          </a:p>
        </p:txBody>
      </p:sp>
    </p:spTree>
    <p:extLst>
      <p:ext uri="{BB962C8B-B14F-4D97-AF65-F5344CB8AC3E}">
        <p14:creationId xmlns:p14="http://schemas.microsoft.com/office/powerpoint/2010/main" val="12109595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before I accept a plea I</a:t>
            </a:r>
            <a:r>
              <a:rPr lang="en-US" baseline="0" dirty="0" smtClean="0"/>
              <a:t> question the minor and his or her parents.  Not all judges do this. I did it because I went to a conference where I learned that good outcomes can be achieved by a judge asking the right questions.    Not all public defenders and state’s attorneys ask questions.   Identifying the issues that a probation sentence should address should not be exclusively dependent upon asking questions by a non-clinician.  </a:t>
            </a:r>
            <a:endParaRPr lang="en-US" dirty="0"/>
          </a:p>
        </p:txBody>
      </p:sp>
      <p:sp>
        <p:nvSpPr>
          <p:cNvPr id="4" name="Slide Number Placeholder 3"/>
          <p:cNvSpPr>
            <a:spLocks noGrp="1"/>
          </p:cNvSpPr>
          <p:nvPr>
            <p:ph type="sldNum" sz="quarter" idx="10"/>
          </p:nvPr>
        </p:nvSpPr>
        <p:spPr/>
        <p:txBody>
          <a:bodyPr/>
          <a:lstStyle/>
          <a:p>
            <a:fld id="{8E998508-52EE-4F4E-BDAE-8B055F01EBEC}" type="slidenum">
              <a:rPr lang="en-US" smtClean="0"/>
              <a:t>2</a:t>
            </a:fld>
            <a:endParaRPr lang="en-US"/>
          </a:p>
        </p:txBody>
      </p:sp>
    </p:spTree>
    <p:extLst>
      <p:ext uri="{BB962C8B-B14F-4D97-AF65-F5344CB8AC3E}">
        <p14:creationId xmlns:p14="http://schemas.microsoft.com/office/powerpoint/2010/main" val="2733302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ACE Score – easy</a:t>
            </a:r>
            <a:r>
              <a:rPr lang="en-US" baseline="0" dirty="0" smtClean="0"/>
              <a:t> for non-clinicians to understand.  </a:t>
            </a:r>
            <a:endParaRPr lang="en-US" dirty="0"/>
          </a:p>
        </p:txBody>
      </p:sp>
      <p:sp>
        <p:nvSpPr>
          <p:cNvPr id="4" name="Slide Number Placeholder 3"/>
          <p:cNvSpPr>
            <a:spLocks noGrp="1"/>
          </p:cNvSpPr>
          <p:nvPr>
            <p:ph type="sldNum" sz="quarter" idx="10"/>
          </p:nvPr>
        </p:nvSpPr>
        <p:spPr/>
        <p:txBody>
          <a:bodyPr/>
          <a:lstStyle/>
          <a:p>
            <a:fld id="{8E998508-52EE-4F4E-BDAE-8B055F01EBEC}" type="slidenum">
              <a:rPr lang="en-US" smtClean="0"/>
              <a:t>8</a:t>
            </a:fld>
            <a:endParaRPr lang="en-US"/>
          </a:p>
        </p:txBody>
      </p:sp>
    </p:spTree>
    <p:extLst>
      <p:ext uri="{BB962C8B-B14F-4D97-AF65-F5344CB8AC3E}">
        <p14:creationId xmlns:p14="http://schemas.microsoft.com/office/powerpoint/2010/main" val="3974190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998508-52EE-4F4E-BDAE-8B055F01EBEC}" type="slidenum">
              <a:rPr lang="en-US" smtClean="0"/>
              <a:t>13</a:t>
            </a:fld>
            <a:endParaRPr lang="en-US"/>
          </a:p>
        </p:txBody>
      </p:sp>
    </p:spTree>
    <p:extLst>
      <p:ext uri="{BB962C8B-B14F-4D97-AF65-F5344CB8AC3E}">
        <p14:creationId xmlns:p14="http://schemas.microsoft.com/office/powerpoint/2010/main" val="3656281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a:t>
            </a:r>
            <a:r>
              <a:rPr lang="en-US" baseline="0" dirty="0" smtClean="0"/>
              <a:t> youth with 2/3 ACE score are examples of why it is good to know what they answered affirmative too. One is sex offender wo reoffended with no prior trauma except being a victim of sex assault. Other is youth who scored on parental criminality and drug use. Parents have high criminal thinking. Minor committed a home invasion to a drug house.</a:t>
            </a:r>
            <a:endParaRPr lang="en-US" dirty="0"/>
          </a:p>
        </p:txBody>
      </p:sp>
      <p:sp>
        <p:nvSpPr>
          <p:cNvPr id="4" name="Slide Number Placeholder 3"/>
          <p:cNvSpPr>
            <a:spLocks noGrp="1"/>
          </p:cNvSpPr>
          <p:nvPr>
            <p:ph type="sldNum" sz="quarter" idx="10"/>
          </p:nvPr>
        </p:nvSpPr>
        <p:spPr/>
        <p:txBody>
          <a:bodyPr/>
          <a:lstStyle/>
          <a:p>
            <a:fld id="{8E998508-52EE-4F4E-BDAE-8B055F01EBEC}" type="slidenum">
              <a:rPr lang="en-US" smtClean="0"/>
              <a:t>23</a:t>
            </a:fld>
            <a:endParaRPr lang="en-US"/>
          </a:p>
        </p:txBody>
      </p:sp>
    </p:spTree>
    <p:extLst>
      <p:ext uri="{BB962C8B-B14F-4D97-AF65-F5344CB8AC3E}">
        <p14:creationId xmlns:p14="http://schemas.microsoft.com/office/powerpoint/2010/main" val="87127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BFECD78-3C8E-49F2-8FAB-59489D168ABB}" type="datetimeFigureOut">
              <a:rPr lang="en-US" smtClean="0"/>
              <a:t>2/6/17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FB56013-B943-42BA-886F-6F9D4EB85E9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FECD78-3C8E-49F2-8FAB-59489D168ABB}" type="datetimeFigureOut">
              <a:rPr lang="en-US" smtClean="0"/>
              <a:t>2/6/17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B56013-B943-42BA-886F-6F9D4EB85E9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FECD78-3C8E-49F2-8FAB-59489D168ABB}" type="datetimeFigureOut">
              <a:rPr lang="en-US" smtClean="0"/>
              <a:t>2/6/17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B56013-B943-42BA-886F-6F9D4EB85E9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FECD78-3C8E-49F2-8FAB-59489D168ABB}" type="datetimeFigureOut">
              <a:rPr lang="en-US" smtClean="0"/>
              <a:t>2/6/17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B56013-B943-42BA-886F-6F9D4EB85E9D}"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BFECD78-3C8E-49F2-8FAB-59489D168ABB}" type="datetimeFigureOut">
              <a:rPr lang="en-US" smtClean="0"/>
              <a:t>2/6/17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B56013-B943-42BA-886F-6F9D4EB85E9D}"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BFECD78-3C8E-49F2-8FAB-59489D168ABB}" type="datetimeFigureOut">
              <a:rPr lang="en-US" smtClean="0"/>
              <a:t>2/6/17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B56013-B943-42BA-886F-6F9D4EB85E9D}"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BFECD78-3C8E-49F2-8FAB-59489D168ABB}" type="datetimeFigureOut">
              <a:rPr lang="en-US" smtClean="0"/>
              <a:t>2/6/17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FB56013-B943-42BA-886F-6F9D4EB85E9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BFECD78-3C8E-49F2-8FAB-59489D168ABB}" type="datetimeFigureOut">
              <a:rPr lang="en-US" smtClean="0"/>
              <a:t>2/6/17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FB56013-B943-42BA-886F-6F9D4EB85E9D}"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BFECD78-3C8E-49F2-8FAB-59489D168ABB}" type="datetimeFigureOut">
              <a:rPr lang="en-US" smtClean="0"/>
              <a:t>2/6/17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FB56013-B943-42BA-886F-6F9D4EB85E9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BFECD78-3C8E-49F2-8FAB-59489D168ABB}" type="datetimeFigureOut">
              <a:rPr lang="en-US" smtClean="0"/>
              <a:t>2/6/17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B56013-B943-42BA-886F-6F9D4EB85E9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BFECD78-3C8E-49F2-8FAB-59489D168ABB}" type="datetimeFigureOut">
              <a:rPr lang="en-US" smtClean="0"/>
              <a:t>2/6/17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FB56013-B943-42BA-886F-6F9D4EB85E9D}"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BFECD78-3C8E-49F2-8FAB-59489D168ABB}" type="datetimeFigureOut">
              <a:rPr lang="en-US" smtClean="0"/>
              <a:t>2/6/17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FB56013-B943-42BA-886F-6F9D4EB85E9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dc.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6406035"/>
          </a:xfrm>
        </p:spPr>
        <p:style>
          <a:lnRef idx="1">
            <a:schemeClr val="accent2"/>
          </a:lnRef>
          <a:fillRef idx="3">
            <a:schemeClr val="accent2"/>
          </a:fillRef>
          <a:effectRef idx="2">
            <a:schemeClr val="accent2"/>
          </a:effectRef>
          <a:fontRef idx="minor">
            <a:schemeClr val="lt1"/>
          </a:fontRef>
        </p:style>
        <p:txBody>
          <a:bodyPr>
            <a:normAutofit/>
          </a:bodyPr>
          <a:lstStyle/>
          <a:p>
            <a:r>
              <a:rPr lang="en-US" dirty="0"/>
              <a:t>Juvenile pre-trial assessments: effective sentencing based upon the needs of the child.</a:t>
            </a:r>
            <a:br>
              <a:rPr lang="en-US" dirty="0"/>
            </a:br>
            <a:r>
              <a:rPr lang="en-US" dirty="0"/>
              <a:t/>
            </a:r>
            <a:br>
              <a:rPr lang="en-US" dirty="0"/>
            </a:br>
            <a:r>
              <a:rPr lang="en-US" sz="2800" dirty="0" smtClean="0"/>
              <a:t>Carla Stalnaker, </a:t>
            </a:r>
            <a:br>
              <a:rPr lang="en-US" sz="2800" dirty="0" smtClean="0"/>
            </a:br>
            <a:r>
              <a:rPr lang="en-US" sz="2800" dirty="0" smtClean="0"/>
              <a:t>Clinton County Probation Officer</a:t>
            </a:r>
            <a:br>
              <a:rPr lang="en-US" sz="2800" dirty="0" smtClean="0"/>
            </a:br>
            <a:r>
              <a:rPr lang="en-US" sz="2800" dirty="0" smtClean="0"/>
              <a:t>and</a:t>
            </a:r>
            <a:br>
              <a:rPr lang="en-US" sz="2800" dirty="0" smtClean="0"/>
            </a:br>
            <a:r>
              <a:rPr lang="en-US" sz="2800" dirty="0" smtClean="0"/>
              <a:t>Judge Ericka Sanders, </a:t>
            </a:r>
            <a:br>
              <a:rPr lang="en-US" sz="2800" dirty="0" smtClean="0"/>
            </a:br>
            <a:r>
              <a:rPr lang="en-US" sz="2800" dirty="0" smtClean="0"/>
              <a:t>4</a:t>
            </a:r>
            <a:r>
              <a:rPr lang="en-US" sz="2800" baseline="30000" dirty="0" smtClean="0"/>
              <a:t>th</a:t>
            </a:r>
            <a:r>
              <a:rPr lang="en-US" sz="2800" dirty="0" smtClean="0"/>
              <a:t> Judicial Circuit</a:t>
            </a:r>
            <a:endParaRPr lang="en-US" dirty="0"/>
          </a:p>
        </p:txBody>
      </p:sp>
    </p:spTree>
    <p:extLst>
      <p:ext uri="{BB962C8B-B14F-4D97-AF65-F5344CB8AC3E}">
        <p14:creationId xmlns:p14="http://schemas.microsoft.com/office/powerpoint/2010/main" val="154591680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97946"/>
            <a:ext cx="9144000" cy="6482727"/>
          </a:xfrm>
        </p:spPr>
        <p:txBody>
          <a:bodyPr>
            <a:noAutofit/>
          </a:bodyPr>
          <a:lstStyle/>
          <a:p>
            <a:pPr marL="0" indent="0">
              <a:buNone/>
            </a:pPr>
            <a:r>
              <a:rPr lang="en-US" sz="1500" b="1" u="sng" dirty="0"/>
              <a:t>FAMILY:</a:t>
            </a:r>
            <a:endParaRPr lang="en-US" sz="1500" dirty="0"/>
          </a:p>
          <a:p>
            <a:pPr marL="0" indent="0">
              <a:buNone/>
            </a:pPr>
            <a:r>
              <a:rPr lang="en-US" sz="1600" dirty="0" smtClean="0"/>
              <a:t>How </a:t>
            </a:r>
            <a:r>
              <a:rPr lang="en-US" sz="1600" dirty="0"/>
              <a:t>many times kicked out/locked out: </a:t>
            </a:r>
            <a:r>
              <a:rPr lang="en-US" sz="1600" u="sng" dirty="0"/>
              <a:t>		</a:t>
            </a:r>
            <a:r>
              <a:rPr lang="en-US" sz="1600" dirty="0"/>
              <a:t>	Runaway: </a:t>
            </a:r>
            <a:r>
              <a:rPr lang="en-US" sz="1600" u="sng" dirty="0"/>
              <a:t>		</a:t>
            </a:r>
            <a:endParaRPr lang="en-US" sz="1600" dirty="0"/>
          </a:p>
          <a:p>
            <a:pPr marL="0" indent="0">
              <a:buNone/>
            </a:pPr>
            <a:r>
              <a:rPr lang="en-US" sz="1600" dirty="0"/>
              <a:t>Any court finding of abuse/neglect: </a:t>
            </a:r>
            <a:r>
              <a:rPr lang="en-US" sz="1600" u="sng" dirty="0"/>
              <a:t>			</a:t>
            </a:r>
            <a:r>
              <a:rPr lang="en-US" sz="1600" dirty="0"/>
              <a:t>	</a:t>
            </a:r>
          </a:p>
          <a:p>
            <a:pPr marL="0" indent="0">
              <a:buNone/>
            </a:pPr>
            <a:r>
              <a:rPr lang="en-US" sz="1600" dirty="0"/>
              <a:t>Follow household rules:       </a:t>
            </a:r>
            <a:r>
              <a:rPr lang="en-US" sz="1600" dirty="0">
                <a:sym typeface="Symbol"/>
              </a:rPr>
              <a:t></a:t>
            </a:r>
            <a:r>
              <a:rPr lang="en-US" sz="1600" dirty="0"/>
              <a:t> Usually    </a:t>
            </a:r>
            <a:r>
              <a:rPr lang="en-US" sz="1600" dirty="0">
                <a:sym typeface="Symbol"/>
              </a:rPr>
              <a:t></a:t>
            </a:r>
            <a:r>
              <a:rPr lang="en-US" sz="1600" dirty="0"/>
              <a:t> Some     </a:t>
            </a:r>
            <a:r>
              <a:rPr lang="en-US" sz="1600" dirty="0">
                <a:sym typeface="Symbol"/>
              </a:rPr>
              <a:t></a:t>
            </a:r>
            <a:r>
              <a:rPr lang="en-US" sz="1600" dirty="0"/>
              <a:t>  Often disobeys    </a:t>
            </a:r>
            <a:r>
              <a:rPr lang="en-US" sz="1600" dirty="0">
                <a:sym typeface="Symbol"/>
              </a:rPr>
              <a:t></a:t>
            </a:r>
            <a:r>
              <a:rPr lang="en-US" sz="1600" dirty="0"/>
              <a:t> Consistently disobeys     </a:t>
            </a:r>
            <a:r>
              <a:rPr lang="en-US" sz="1600" dirty="0">
                <a:sym typeface="Symbol"/>
              </a:rPr>
              <a:t></a:t>
            </a:r>
            <a:r>
              <a:rPr lang="en-US" sz="1600" dirty="0"/>
              <a:t> No </a:t>
            </a:r>
            <a:r>
              <a:rPr lang="en-US" sz="1600" dirty="0" smtClean="0"/>
              <a:t>																		rules</a:t>
            </a:r>
            <a:endParaRPr lang="en-US" sz="1600" dirty="0"/>
          </a:p>
          <a:p>
            <a:pPr marL="0" indent="0">
              <a:buNone/>
            </a:pPr>
            <a:r>
              <a:rPr lang="en-US" sz="1600" dirty="0"/>
              <a:t>Current family members:    </a:t>
            </a:r>
          </a:p>
          <a:p>
            <a:pPr marL="0" indent="0">
              <a:buNone/>
            </a:pPr>
            <a:r>
              <a:rPr lang="en-US" sz="1600" dirty="0"/>
              <a:t>Mom: 		</a:t>
            </a:r>
            <a:r>
              <a:rPr lang="en-US" sz="1600" dirty="0">
                <a:sym typeface="Symbol"/>
              </a:rPr>
              <a:t></a:t>
            </a:r>
            <a:r>
              <a:rPr lang="en-US" sz="1600" dirty="0"/>
              <a:t> No problems      </a:t>
            </a:r>
            <a:r>
              <a:rPr lang="en-US" sz="1600" dirty="0">
                <a:sym typeface="Symbol"/>
              </a:rPr>
              <a:t></a:t>
            </a:r>
            <a:r>
              <a:rPr lang="en-US" sz="1600" dirty="0"/>
              <a:t> DR/OH     </a:t>
            </a:r>
            <a:r>
              <a:rPr lang="en-US" sz="1600" dirty="0">
                <a:sym typeface="Symbol"/>
              </a:rPr>
              <a:t></a:t>
            </a:r>
            <a:r>
              <a:rPr lang="en-US" sz="1600" dirty="0"/>
              <a:t> MH       </a:t>
            </a:r>
            <a:r>
              <a:rPr lang="en-US" sz="1600" dirty="0">
                <a:sym typeface="Symbol"/>
              </a:rPr>
              <a:t></a:t>
            </a:r>
            <a:r>
              <a:rPr lang="en-US" sz="1600" dirty="0"/>
              <a:t> Criminal         </a:t>
            </a:r>
            <a:r>
              <a:rPr lang="en-US" sz="1600" dirty="0">
                <a:sym typeface="Symbol"/>
              </a:rPr>
              <a:t></a:t>
            </a:r>
            <a:r>
              <a:rPr lang="en-US" sz="1600" dirty="0"/>
              <a:t> Violent Criminal</a:t>
            </a:r>
          </a:p>
          <a:p>
            <a:pPr marL="0" indent="0">
              <a:buNone/>
            </a:pPr>
            <a:r>
              <a:rPr lang="en-US" sz="1600" dirty="0"/>
              <a:t>Dad: 		</a:t>
            </a:r>
            <a:r>
              <a:rPr lang="en-US" sz="1600" dirty="0" smtClean="0"/>
              <a:t>	</a:t>
            </a:r>
            <a:r>
              <a:rPr lang="en-US" sz="1600" dirty="0" smtClean="0">
                <a:sym typeface="Symbol"/>
              </a:rPr>
              <a:t></a:t>
            </a:r>
            <a:r>
              <a:rPr lang="en-US" sz="1600" dirty="0" smtClean="0"/>
              <a:t> </a:t>
            </a:r>
            <a:r>
              <a:rPr lang="en-US" sz="1600" dirty="0"/>
              <a:t>No problems      </a:t>
            </a:r>
            <a:r>
              <a:rPr lang="en-US" sz="1600" dirty="0">
                <a:sym typeface="Symbol"/>
              </a:rPr>
              <a:t></a:t>
            </a:r>
            <a:r>
              <a:rPr lang="en-US" sz="1600" dirty="0"/>
              <a:t> DR/OH     </a:t>
            </a:r>
            <a:r>
              <a:rPr lang="en-US" sz="1600" dirty="0">
                <a:sym typeface="Symbol"/>
              </a:rPr>
              <a:t></a:t>
            </a:r>
            <a:r>
              <a:rPr lang="en-US" sz="1600" dirty="0"/>
              <a:t> MH       </a:t>
            </a:r>
            <a:r>
              <a:rPr lang="en-US" sz="1600" dirty="0">
                <a:sym typeface="Symbol"/>
              </a:rPr>
              <a:t></a:t>
            </a:r>
            <a:r>
              <a:rPr lang="en-US" sz="1600" dirty="0"/>
              <a:t> Criminal         </a:t>
            </a:r>
            <a:r>
              <a:rPr lang="en-US" sz="1600" dirty="0">
                <a:sym typeface="Symbol"/>
              </a:rPr>
              <a:t></a:t>
            </a:r>
            <a:r>
              <a:rPr lang="en-US" sz="1600" dirty="0"/>
              <a:t> Violent Criminal</a:t>
            </a:r>
          </a:p>
          <a:p>
            <a:pPr marL="0" indent="0">
              <a:buNone/>
            </a:pPr>
            <a:r>
              <a:rPr lang="en-US" sz="1600" dirty="0"/>
              <a:t>Step parent: 	</a:t>
            </a:r>
            <a:r>
              <a:rPr lang="en-US" sz="1600" dirty="0">
                <a:sym typeface="Symbol"/>
              </a:rPr>
              <a:t></a:t>
            </a:r>
            <a:r>
              <a:rPr lang="en-US" sz="1600" dirty="0"/>
              <a:t> No problems      </a:t>
            </a:r>
            <a:r>
              <a:rPr lang="en-US" sz="1600" dirty="0">
                <a:sym typeface="Symbol"/>
              </a:rPr>
              <a:t></a:t>
            </a:r>
            <a:r>
              <a:rPr lang="en-US" sz="1600" dirty="0"/>
              <a:t> DR/OH     </a:t>
            </a:r>
            <a:r>
              <a:rPr lang="en-US" sz="1600" dirty="0">
                <a:sym typeface="Symbol"/>
              </a:rPr>
              <a:t></a:t>
            </a:r>
            <a:r>
              <a:rPr lang="en-US" sz="1600" dirty="0"/>
              <a:t> MH       </a:t>
            </a:r>
            <a:r>
              <a:rPr lang="en-US" sz="1600" dirty="0">
                <a:sym typeface="Symbol"/>
              </a:rPr>
              <a:t></a:t>
            </a:r>
            <a:r>
              <a:rPr lang="en-US" sz="1600" dirty="0"/>
              <a:t> Criminal         </a:t>
            </a:r>
            <a:r>
              <a:rPr lang="en-US" sz="1600" dirty="0">
                <a:sym typeface="Symbol"/>
              </a:rPr>
              <a:t></a:t>
            </a:r>
            <a:r>
              <a:rPr lang="en-US" sz="1600" dirty="0"/>
              <a:t> Violent Criminal</a:t>
            </a:r>
          </a:p>
          <a:p>
            <a:pPr marL="0" indent="0">
              <a:buNone/>
            </a:pPr>
            <a:r>
              <a:rPr lang="en-US" sz="1600" dirty="0"/>
              <a:t>Sibling: 	</a:t>
            </a:r>
            <a:r>
              <a:rPr lang="en-US" sz="1600" dirty="0" smtClean="0"/>
              <a:t>	</a:t>
            </a:r>
            <a:r>
              <a:rPr lang="en-US" sz="1600" dirty="0" smtClean="0">
                <a:sym typeface="Symbol"/>
              </a:rPr>
              <a:t></a:t>
            </a:r>
            <a:r>
              <a:rPr lang="en-US" sz="1600" dirty="0" smtClean="0"/>
              <a:t> </a:t>
            </a:r>
            <a:r>
              <a:rPr lang="en-US" sz="1600" dirty="0"/>
              <a:t>No problems      </a:t>
            </a:r>
            <a:r>
              <a:rPr lang="en-US" sz="1600" dirty="0">
                <a:sym typeface="Symbol"/>
              </a:rPr>
              <a:t></a:t>
            </a:r>
            <a:r>
              <a:rPr lang="en-US" sz="1600" dirty="0"/>
              <a:t> DR/OH     </a:t>
            </a:r>
            <a:r>
              <a:rPr lang="en-US" sz="1600" dirty="0">
                <a:sym typeface="Symbol"/>
              </a:rPr>
              <a:t></a:t>
            </a:r>
            <a:r>
              <a:rPr lang="en-US" sz="1600" dirty="0"/>
              <a:t> MH       </a:t>
            </a:r>
            <a:r>
              <a:rPr lang="en-US" sz="1600" dirty="0">
                <a:sym typeface="Symbol"/>
              </a:rPr>
              <a:t></a:t>
            </a:r>
            <a:r>
              <a:rPr lang="en-US" sz="1600" dirty="0"/>
              <a:t> Criminal         </a:t>
            </a:r>
            <a:r>
              <a:rPr lang="en-US" sz="1600" dirty="0">
                <a:sym typeface="Symbol"/>
              </a:rPr>
              <a:t></a:t>
            </a:r>
            <a:r>
              <a:rPr lang="en-US" sz="1600" dirty="0"/>
              <a:t> Violent Criminal</a:t>
            </a:r>
          </a:p>
          <a:p>
            <a:pPr marL="0" indent="0">
              <a:buNone/>
            </a:pPr>
            <a:r>
              <a:rPr lang="en-US" sz="1600" dirty="0"/>
              <a:t>Other: 		</a:t>
            </a:r>
            <a:r>
              <a:rPr lang="en-US" sz="1600" dirty="0">
                <a:sym typeface="Symbol"/>
              </a:rPr>
              <a:t></a:t>
            </a:r>
            <a:r>
              <a:rPr lang="en-US" sz="1600" dirty="0"/>
              <a:t> No problems      </a:t>
            </a:r>
            <a:r>
              <a:rPr lang="en-US" sz="1600" dirty="0">
                <a:sym typeface="Symbol"/>
              </a:rPr>
              <a:t></a:t>
            </a:r>
            <a:r>
              <a:rPr lang="en-US" sz="1600" dirty="0"/>
              <a:t> DR/OH     </a:t>
            </a:r>
            <a:r>
              <a:rPr lang="en-US" sz="1600" dirty="0">
                <a:sym typeface="Symbol"/>
              </a:rPr>
              <a:t></a:t>
            </a:r>
            <a:r>
              <a:rPr lang="en-US" sz="1600" dirty="0"/>
              <a:t> MH       </a:t>
            </a:r>
            <a:r>
              <a:rPr lang="en-US" sz="1600" dirty="0">
                <a:sym typeface="Symbol"/>
              </a:rPr>
              <a:t></a:t>
            </a:r>
            <a:r>
              <a:rPr lang="en-US" sz="1600" dirty="0"/>
              <a:t> Criminal         </a:t>
            </a:r>
            <a:r>
              <a:rPr lang="en-US" sz="1600" dirty="0">
                <a:sym typeface="Symbol"/>
              </a:rPr>
              <a:t></a:t>
            </a:r>
            <a:r>
              <a:rPr lang="en-US" sz="1600" dirty="0"/>
              <a:t> Violent Criminal</a:t>
            </a:r>
          </a:p>
          <a:p>
            <a:pPr marL="0" indent="0">
              <a:buNone/>
            </a:pPr>
            <a:r>
              <a:rPr lang="en-US" sz="1600" dirty="0"/>
              <a:t> </a:t>
            </a:r>
          </a:p>
          <a:p>
            <a:pPr marL="0" indent="0">
              <a:buNone/>
            </a:pPr>
            <a:r>
              <a:rPr lang="en-US" sz="1600" b="1" i="1" u="sng" dirty="0"/>
              <a:t>SCHOOL INFORMATION:</a:t>
            </a:r>
            <a:endParaRPr lang="en-US" sz="1600" dirty="0"/>
          </a:p>
          <a:p>
            <a:pPr marL="0" indent="0">
              <a:buNone/>
            </a:pPr>
            <a:r>
              <a:rPr lang="en-US" sz="1600" i="1" dirty="0"/>
              <a:t> </a:t>
            </a:r>
            <a:endParaRPr lang="en-US" sz="1600" dirty="0"/>
          </a:p>
          <a:p>
            <a:pPr marL="0" indent="0">
              <a:buNone/>
            </a:pPr>
            <a:r>
              <a:rPr lang="en-US" sz="1600" dirty="0"/>
              <a:t>Current school status:        </a:t>
            </a:r>
            <a:r>
              <a:rPr lang="en-US" sz="1600" dirty="0" smtClean="0"/>
              <a:t>	</a:t>
            </a:r>
            <a:r>
              <a:rPr lang="en-US" sz="1600" dirty="0" smtClean="0">
                <a:sym typeface="Symbol"/>
              </a:rPr>
              <a:t></a:t>
            </a:r>
            <a:r>
              <a:rPr lang="en-US" sz="1600" dirty="0" smtClean="0"/>
              <a:t> </a:t>
            </a:r>
            <a:r>
              <a:rPr lang="en-US" sz="1600" dirty="0"/>
              <a:t>Graduated/GED      </a:t>
            </a:r>
            <a:r>
              <a:rPr lang="en-US" sz="1600" dirty="0">
                <a:sym typeface="Symbol"/>
              </a:rPr>
              <a:t></a:t>
            </a:r>
            <a:r>
              <a:rPr lang="en-US" sz="1600" dirty="0"/>
              <a:t> Enrolled  FT / PT  </a:t>
            </a:r>
            <a:r>
              <a:rPr lang="en-US" sz="1600" dirty="0">
                <a:sym typeface="Symbol"/>
              </a:rPr>
              <a:t></a:t>
            </a:r>
            <a:r>
              <a:rPr lang="en-US" sz="1600" dirty="0"/>
              <a:t> Drop out    </a:t>
            </a:r>
            <a:r>
              <a:rPr lang="en-US" sz="1600" dirty="0">
                <a:sym typeface="Symbol"/>
              </a:rPr>
              <a:t></a:t>
            </a:r>
            <a:r>
              <a:rPr lang="en-US" sz="1600" dirty="0"/>
              <a:t> Suspended     </a:t>
            </a:r>
            <a:endParaRPr lang="en-US" sz="1600" dirty="0" smtClean="0"/>
          </a:p>
          <a:p>
            <a:pPr marL="0" indent="0">
              <a:buNone/>
            </a:pPr>
            <a:r>
              <a:rPr lang="en-US" sz="1600" dirty="0">
                <a:sym typeface="Symbol"/>
              </a:rPr>
              <a:t>	</a:t>
            </a:r>
            <a:r>
              <a:rPr lang="en-US" sz="1600" dirty="0" smtClean="0">
                <a:sym typeface="Symbol"/>
              </a:rPr>
              <a:t>				</a:t>
            </a:r>
            <a:r>
              <a:rPr lang="en-US" sz="1600" dirty="0" smtClean="0"/>
              <a:t> </a:t>
            </a:r>
            <a:r>
              <a:rPr lang="en-US" sz="1600" dirty="0"/>
              <a:t>Expelled</a:t>
            </a:r>
          </a:p>
          <a:p>
            <a:pPr marL="0" indent="0">
              <a:buNone/>
            </a:pPr>
            <a:r>
              <a:rPr lang="en-US" sz="1600" dirty="0"/>
              <a:t>Current Attendance:	</a:t>
            </a:r>
            <a:r>
              <a:rPr lang="en-US" sz="1600" dirty="0" smtClean="0"/>
              <a:t>	</a:t>
            </a:r>
            <a:r>
              <a:rPr lang="en-US" sz="1600" dirty="0" smtClean="0">
                <a:sym typeface="Symbol"/>
              </a:rPr>
              <a:t></a:t>
            </a:r>
            <a:r>
              <a:rPr lang="en-US" sz="1600" dirty="0" smtClean="0"/>
              <a:t> </a:t>
            </a:r>
            <a:r>
              <a:rPr lang="en-US" sz="1600" dirty="0"/>
              <a:t>90%    </a:t>
            </a:r>
            <a:r>
              <a:rPr lang="en-US" sz="1600" dirty="0">
                <a:sym typeface="Symbol"/>
              </a:rPr>
              <a:t></a:t>
            </a:r>
            <a:r>
              <a:rPr lang="en-US" sz="1600" dirty="0"/>
              <a:t> Some partial day </a:t>
            </a:r>
            <a:r>
              <a:rPr lang="en-US" sz="1600" dirty="0" err="1"/>
              <a:t>unexc</a:t>
            </a:r>
            <a:r>
              <a:rPr lang="en-US" sz="1600" dirty="0"/>
              <a:t>.    </a:t>
            </a:r>
            <a:r>
              <a:rPr lang="en-US" sz="1600" dirty="0">
                <a:sym typeface="Symbol"/>
              </a:rPr>
              <a:t></a:t>
            </a:r>
            <a:r>
              <a:rPr lang="en-US" sz="1600" dirty="0"/>
              <a:t>  Some full day </a:t>
            </a:r>
            <a:r>
              <a:rPr lang="en-US" sz="1600" dirty="0" err="1"/>
              <a:t>unexc</a:t>
            </a:r>
            <a:r>
              <a:rPr lang="en-US" sz="1600" dirty="0"/>
              <a:t>. </a:t>
            </a:r>
            <a:endParaRPr lang="en-US" sz="1600" dirty="0" smtClean="0"/>
          </a:p>
          <a:p>
            <a:pPr marL="0" indent="0">
              <a:buNone/>
            </a:pPr>
            <a:r>
              <a:rPr lang="en-US" sz="1600" dirty="0"/>
              <a:t>	</a:t>
            </a:r>
            <a:r>
              <a:rPr lang="en-US" sz="1600" dirty="0" smtClean="0"/>
              <a:t>				</a:t>
            </a:r>
            <a:r>
              <a:rPr lang="en-US" sz="1600" dirty="0" smtClean="0">
                <a:sym typeface="Symbol"/>
              </a:rPr>
              <a:t></a:t>
            </a:r>
            <a:r>
              <a:rPr lang="en-US" sz="1600" dirty="0" smtClean="0"/>
              <a:t> </a:t>
            </a:r>
            <a:r>
              <a:rPr lang="en-US" sz="1600" dirty="0"/>
              <a:t>Five or more </a:t>
            </a:r>
            <a:r>
              <a:rPr lang="en-US" sz="1600" dirty="0" err="1"/>
              <a:t>unexc</a:t>
            </a:r>
            <a:r>
              <a:rPr lang="en-US" sz="1600" dirty="0"/>
              <a:t>.   </a:t>
            </a:r>
          </a:p>
          <a:p>
            <a:pPr marL="0" indent="0">
              <a:buNone/>
            </a:pPr>
            <a:r>
              <a:rPr lang="en-US" sz="1600" dirty="0"/>
              <a:t>Current conduct:	</a:t>
            </a:r>
            <a:r>
              <a:rPr lang="en-US" sz="1600" dirty="0" smtClean="0"/>
              <a:t>	</a:t>
            </a:r>
            <a:r>
              <a:rPr lang="en-US" sz="1600" dirty="0" smtClean="0">
                <a:sym typeface="Symbol"/>
              </a:rPr>
              <a:t></a:t>
            </a:r>
            <a:r>
              <a:rPr lang="en-US" sz="1600" dirty="0" smtClean="0"/>
              <a:t> </a:t>
            </a:r>
            <a:r>
              <a:rPr lang="en-US" sz="1600" dirty="0"/>
              <a:t>Positive      </a:t>
            </a:r>
            <a:r>
              <a:rPr lang="en-US" sz="1600" dirty="0">
                <a:sym typeface="Symbol"/>
              </a:rPr>
              <a:t></a:t>
            </a:r>
            <a:r>
              <a:rPr lang="en-US" sz="1600" dirty="0"/>
              <a:t> No problems   </a:t>
            </a:r>
            <a:r>
              <a:rPr lang="en-US" sz="1600" dirty="0">
                <a:sym typeface="Symbol"/>
              </a:rPr>
              <a:t></a:t>
            </a:r>
            <a:r>
              <a:rPr lang="en-US" sz="1600" dirty="0"/>
              <a:t>  Infractions  </a:t>
            </a:r>
            <a:r>
              <a:rPr lang="en-US" sz="1600" dirty="0">
                <a:sym typeface="Symbol"/>
              </a:rPr>
              <a:t></a:t>
            </a:r>
            <a:r>
              <a:rPr lang="en-US" sz="1600" dirty="0"/>
              <a:t> Admin. Intervention     </a:t>
            </a:r>
            <a:endParaRPr lang="en-US" sz="1600" dirty="0" smtClean="0"/>
          </a:p>
          <a:p>
            <a:pPr marL="0" indent="0">
              <a:buNone/>
            </a:pPr>
            <a:r>
              <a:rPr lang="en-US" sz="1600" dirty="0">
                <a:sym typeface="Symbol"/>
              </a:rPr>
              <a:t>	</a:t>
            </a:r>
            <a:r>
              <a:rPr lang="en-US" sz="1600" dirty="0" smtClean="0">
                <a:sym typeface="Symbol"/>
              </a:rPr>
              <a:t>				</a:t>
            </a:r>
            <a:r>
              <a:rPr lang="en-US" sz="1600" dirty="0" smtClean="0"/>
              <a:t> </a:t>
            </a:r>
            <a:r>
              <a:rPr lang="en-US" sz="1600" dirty="0"/>
              <a:t>Police report</a:t>
            </a:r>
          </a:p>
          <a:p>
            <a:pPr marL="0" indent="0">
              <a:buNone/>
            </a:pPr>
            <a:r>
              <a:rPr lang="en-US" sz="1600" dirty="0"/>
              <a:t>Current grades:	</a:t>
            </a:r>
            <a:r>
              <a:rPr lang="en-US" sz="1600" dirty="0" smtClean="0"/>
              <a:t>		</a:t>
            </a:r>
            <a:r>
              <a:rPr lang="en-US" sz="1600" dirty="0" smtClean="0">
                <a:sym typeface="Symbol"/>
              </a:rPr>
              <a:t></a:t>
            </a:r>
            <a:r>
              <a:rPr lang="en-US" sz="1600" dirty="0" smtClean="0"/>
              <a:t> </a:t>
            </a:r>
            <a:r>
              <a:rPr lang="en-US" sz="1600" dirty="0"/>
              <a:t>B+ or higher      </a:t>
            </a:r>
            <a:r>
              <a:rPr lang="en-US" sz="1600" dirty="0">
                <a:sym typeface="Symbol"/>
              </a:rPr>
              <a:t></a:t>
            </a:r>
            <a:r>
              <a:rPr lang="en-US" sz="1600" dirty="0"/>
              <a:t> C or better     </a:t>
            </a:r>
            <a:r>
              <a:rPr lang="en-US" sz="1600" dirty="0">
                <a:sym typeface="Symbol"/>
              </a:rPr>
              <a:t></a:t>
            </a:r>
            <a:r>
              <a:rPr lang="en-US" sz="1600" dirty="0"/>
              <a:t> C- or lower     </a:t>
            </a:r>
            <a:r>
              <a:rPr lang="en-US" sz="1600" dirty="0">
                <a:sym typeface="Symbol"/>
              </a:rPr>
              <a:t></a:t>
            </a:r>
            <a:r>
              <a:rPr lang="en-US" sz="1600" dirty="0"/>
              <a:t>  Failing some     </a:t>
            </a:r>
            <a:endParaRPr lang="en-US" sz="1600" dirty="0" smtClean="0"/>
          </a:p>
          <a:p>
            <a:pPr marL="0" indent="0">
              <a:buNone/>
            </a:pPr>
            <a:r>
              <a:rPr lang="en-US" sz="1600" dirty="0"/>
              <a:t>	</a:t>
            </a:r>
            <a:r>
              <a:rPr lang="en-US" sz="1600" dirty="0" smtClean="0"/>
              <a:t>				</a:t>
            </a:r>
            <a:r>
              <a:rPr lang="en-US" sz="1600" dirty="0" smtClean="0">
                <a:sym typeface="Symbol"/>
              </a:rPr>
              <a:t></a:t>
            </a:r>
            <a:r>
              <a:rPr lang="en-US" sz="1600" dirty="0" smtClean="0"/>
              <a:t> </a:t>
            </a:r>
            <a:r>
              <a:rPr lang="en-US" sz="1600" dirty="0"/>
              <a:t>Failing most</a:t>
            </a:r>
          </a:p>
          <a:p>
            <a:pPr marL="0" indent="0">
              <a:buNone/>
            </a:pPr>
            <a:r>
              <a:rPr lang="en-US" sz="1600" dirty="0"/>
              <a:t> </a:t>
            </a:r>
          </a:p>
          <a:p>
            <a:pPr marL="0" indent="0">
              <a:buNone/>
            </a:pPr>
            <a:r>
              <a:rPr lang="en-US" sz="1500" dirty="0"/>
              <a:t> </a:t>
            </a:r>
          </a:p>
        </p:txBody>
      </p:sp>
    </p:spTree>
    <p:extLst>
      <p:ext uri="{BB962C8B-B14F-4D97-AF65-F5344CB8AC3E}">
        <p14:creationId xmlns:p14="http://schemas.microsoft.com/office/powerpoint/2010/main" val="209116746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59" y="131964"/>
            <a:ext cx="8906895" cy="6598196"/>
          </a:xfrm>
        </p:spPr>
        <p:txBody>
          <a:bodyPr>
            <a:normAutofit fontScale="40000" lnSpcReduction="20000"/>
          </a:bodyPr>
          <a:lstStyle/>
          <a:p>
            <a:pPr marL="0" indent="0">
              <a:buNone/>
            </a:pPr>
            <a:r>
              <a:rPr lang="en-US" sz="1600" dirty="0"/>
              <a:t> </a:t>
            </a:r>
          </a:p>
          <a:p>
            <a:pPr marL="0" indent="0">
              <a:buNone/>
            </a:pPr>
            <a:r>
              <a:rPr lang="en-US" sz="3500" b="1" u="sng" dirty="0"/>
              <a:t>COMMUNITY / PEERS:</a:t>
            </a:r>
            <a:endParaRPr lang="en-US" sz="3500" dirty="0"/>
          </a:p>
          <a:p>
            <a:pPr marL="0" indent="0">
              <a:buNone/>
            </a:pPr>
            <a:r>
              <a:rPr lang="en-US" sz="3500" dirty="0"/>
              <a:t> </a:t>
            </a:r>
          </a:p>
          <a:p>
            <a:pPr marL="0" indent="0">
              <a:buNone/>
            </a:pPr>
            <a:r>
              <a:rPr lang="en-US" sz="3500" dirty="0"/>
              <a:t>Peers:	</a:t>
            </a:r>
            <a:r>
              <a:rPr lang="en-US" sz="3500" dirty="0" smtClean="0">
                <a:sym typeface="Symbol"/>
              </a:rPr>
              <a:t></a:t>
            </a:r>
            <a:r>
              <a:rPr lang="en-US" sz="3500" dirty="0" smtClean="0"/>
              <a:t> </a:t>
            </a:r>
            <a:r>
              <a:rPr lang="en-US" sz="3500" dirty="0"/>
              <a:t>Pro- social      </a:t>
            </a:r>
            <a:r>
              <a:rPr lang="en-US" sz="3500" dirty="0">
                <a:sym typeface="Symbol"/>
              </a:rPr>
              <a:t></a:t>
            </a:r>
            <a:r>
              <a:rPr lang="en-US" sz="3500" dirty="0"/>
              <a:t> No friends         </a:t>
            </a:r>
            <a:r>
              <a:rPr lang="en-US" sz="3500" dirty="0">
                <a:sym typeface="Symbol"/>
              </a:rPr>
              <a:t></a:t>
            </a:r>
            <a:r>
              <a:rPr lang="en-US" sz="3500" dirty="0"/>
              <a:t> Delinquent 	    </a:t>
            </a:r>
            <a:r>
              <a:rPr lang="en-US" sz="3500" dirty="0">
                <a:sym typeface="Symbol"/>
              </a:rPr>
              <a:t></a:t>
            </a:r>
            <a:r>
              <a:rPr lang="en-US" sz="3500" dirty="0"/>
              <a:t> Gang members     </a:t>
            </a:r>
            <a:endParaRPr lang="en-US" sz="3500" dirty="0" smtClean="0"/>
          </a:p>
          <a:p>
            <a:pPr marL="0" indent="0">
              <a:buNone/>
            </a:pPr>
            <a:r>
              <a:rPr lang="en-US" sz="3500" dirty="0">
                <a:sym typeface="Symbol"/>
              </a:rPr>
              <a:t>	</a:t>
            </a:r>
            <a:r>
              <a:rPr lang="en-US" sz="3500" dirty="0" smtClean="0">
                <a:sym typeface="Symbol"/>
              </a:rPr>
              <a:t>	</a:t>
            </a:r>
            <a:r>
              <a:rPr lang="en-US" sz="3500" dirty="0" smtClean="0"/>
              <a:t> </a:t>
            </a:r>
            <a:r>
              <a:rPr lang="en-US" sz="3500" dirty="0"/>
              <a:t>None of the above</a:t>
            </a:r>
          </a:p>
          <a:p>
            <a:pPr marL="0" indent="0">
              <a:buNone/>
            </a:pPr>
            <a:r>
              <a:rPr lang="en-US" sz="3500" dirty="0"/>
              <a:t> </a:t>
            </a:r>
          </a:p>
          <a:p>
            <a:pPr marL="0" indent="0">
              <a:buNone/>
            </a:pPr>
            <a:r>
              <a:rPr lang="en-US" sz="3500" b="1" u="sng" dirty="0"/>
              <a:t>ALCOHOL /  DRUGS:</a:t>
            </a:r>
            <a:endParaRPr lang="en-US" sz="3500" dirty="0"/>
          </a:p>
          <a:p>
            <a:pPr marL="0" indent="0">
              <a:buNone/>
            </a:pPr>
            <a:r>
              <a:rPr lang="en-US" sz="3500" dirty="0"/>
              <a:t> </a:t>
            </a:r>
          </a:p>
          <a:p>
            <a:pPr marL="0" indent="0">
              <a:buNone/>
            </a:pPr>
            <a:r>
              <a:rPr lang="en-US" sz="3500" dirty="0"/>
              <a:t>Ever use DR/OH:		</a:t>
            </a:r>
            <a:r>
              <a:rPr lang="en-US" sz="3500" dirty="0">
                <a:sym typeface="Symbol"/>
              </a:rPr>
              <a:t></a:t>
            </a:r>
            <a:r>
              <a:rPr lang="en-US" sz="3500" dirty="0"/>
              <a:t> Yes      </a:t>
            </a:r>
            <a:r>
              <a:rPr lang="en-US" sz="3500" dirty="0">
                <a:sym typeface="Symbol"/>
              </a:rPr>
              <a:t></a:t>
            </a:r>
            <a:r>
              <a:rPr lang="en-US" sz="3500" dirty="0"/>
              <a:t> No</a:t>
            </a:r>
          </a:p>
          <a:p>
            <a:pPr marL="0" indent="0">
              <a:buNone/>
            </a:pPr>
            <a:r>
              <a:rPr lang="en-US" sz="3500" dirty="0"/>
              <a:t>If yes: </a:t>
            </a:r>
          </a:p>
          <a:p>
            <a:pPr>
              <a:buFont typeface="Symbol" charset="0"/>
              <a:buChar char="ÿ"/>
            </a:pPr>
            <a:r>
              <a:rPr lang="en-US" sz="3500" dirty="0" smtClean="0"/>
              <a:t>Alcohol</a:t>
            </a:r>
            <a:r>
              <a:rPr lang="en-US" sz="3500" dirty="0"/>
              <a:t>	      		Age </a:t>
            </a:r>
            <a:r>
              <a:rPr lang="en-US" sz="3500" u="sng" dirty="0"/>
              <a:t>		</a:t>
            </a:r>
            <a:r>
              <a:rPr lang="en-US" sz="3500" dirty="0"/>
              <a:t>   	Times used in last 3 months 	</a:t>
            </a:r>
            <a:r>
              <a:rPr lang="en-US" sz="3500" u="sng" dirty="0"/>
              <a:t>	</a:t>
            </a:r>
            <a:r>
              <a:rPr lang="en-US" sz="3500" dirty="0"/>
              <a:t>     </a:t>
            </a:r>
          </a:p>
          <a:p>
            <a:pPr marL="0" indent="0">
              <a:buNone/>
            </a:pPr>
            <a:r>
              <a:rPr lang="en-US" sz="3500" dirty="0" smtClean="0">
                <a:sym typeface="Symbol"/>
              </a:rPr>
              <a:t></a:t>
            </a:r>
            <a:r>
              <a:rPr lang="en-US" sz="3500" dirty="0" smtClean="0"/>
              <a:t> </a:t>
            </a:r>
            <a:r>
              <a:rPr lang="en-US" sz="3500" dirty="0"/>
              <a:t>Marijuana	      		Age </a:t>
            </a:r>
            <a:r>
              <a:rPr lang="en-US" sz="3500" u="sng" dirty="0"/>
              <a:t>		</a:t>
            </a:r>
            <a:r>
              <a:rPr lang="en-US" sz="3500" dirty="0"/>
              <a:t>   	Times used in last 3 months 	</a:t>
            </a:r>
            <a:r>
              <a:rPr lang="en-US" sz="3500" u="sng" dirty="0"/>
              <a:t>	</a:t>
            </a:r>
            <a:r>
              <a:rPr lang="en-US" sz="3500" dirty="0"/>
              <a:t>     </a:t>
            </a:r>
          </a:p>
          <a:p>
            <a:pPr marL="0" indent="0">
              <a:buNone/>
            </a:pPr>
            <a:r>
              <a:rPr lang="en-US" sz="3500" dirty="0">
                <a:sym typeface="Symbol"/>
              </a:rPr>
              <a:t></a:t>
            </a:r>
            <a:r>
              <a:rPr lang="en-US" sz="3500" dirty="0"/>
              <a:t> Cocaine/Crack		Age </a:t>
            </a:r>
            <a:r>
              <a:rPr lang="en-US" sz="3500" u="sng" dirty="0"/>
              <a:t>		</a:t>
            </a:r>
            <a:r>
              <a:rPr lang="en-US" sz="3500" dirty="0"/>
              <a:t>   	Times used in last 3 months 	</a:t>
            </a:r>
            <a:r>
              <a:rPr lang="en-US" sz="3500" u="sng" dirty="0"/>
              <a:t>	</a:t>
            </a:r>
            <a:r>
              <a:rPr lang="en-US" sz="3500" dirty="0"/>
              <a:t>     </a:t>
            </a:r>
          </a:p>
          <a:p>
            <a:pPr marL="0" indent="0">
              <a:buNone/>
            </a:pPr>
            <a:r>
              <a:rPr lang="en-US" sz="3500" dirty="0">
                <a:sym typeface="Symbol"/>
              </a:rPr>
              <a:t></a:t>
            </a:r>
            <a:r>
              <a:rPr lang="en-US" sz="3500" dirty="0"/>
              <a:t> Ecstasy/Club drugs   </a:t>
            </a:r>
            <a:r>
              <a:rPr lang="en-US" sz="3500" dirty="0" smtClean="0"/>
              <a:t> Age </a:t>
            </a:r>
            <a:r>
              <a:rPr lang="en-US" sz="3500" u="sng" dirty="0"/>
              <a:t>		</a:t>
            </a:r>
            <a:r>
              <a:rPr lang="en-US" sz="3500" dirty="0"/>
              <a:t>   	Times used in last 3 months 	</a:t>
            </a:r>
            <a:r>
              <a:rPr lang="en-US" sz="3500" u="sng" dirty="0"/>
              <a:t>	</a:t>
            </a:r>
            <a:r>
              <a:rPr lang="en-US" sz="3500" dirty="0"/>
              <a:t>     </a:t>
            </a:r>
          </a:p>
          <a:p>
            <a:pPr marL="0" indent="0">
              <a:buNone/>
            </a:pPr>
            <a:r>
              <a:rPr lang="en-US" sz="3500" dirty="0">
                <a:sym typeface="Symbol"/>
              </a:rPr>
              <a:t></a:t>
            </a:r>
            <a:r>
              <a:rPr lang="en-US" sz="3500" dirty="0"/>
              <a:t> Heroin	      		</a:t>
            </a:r>
            <a:r>
              <a:rPr lang="en-US" sz="3500" dirty="0" smtClean="0"/>
              <a:t>        Age </a:t>
            </a:r>
            <a:r>
              <a:rPr lang="en-US" sz="3500" u="sng" dirty="0"/>
              <a:t>		</a:t>
            </a:r>
            <a:r>
              <a:rPr lang="en-US" sz="3500" dirty="0"/>
              <a:t>   	Times used in last 3 months 	</a:t>
            </a:r>
            <a:r>
              <a:rPr lang="en-US" sz="3500" u="sng" dirty="0"/>
              <a:t>	</a:t>
            </a:r>
            <a:r>
              <a:rPr lang="en-US" sz="3500" dirty="0"/>
              <a:t>     </a:t>
            </a:r>
          </a:p>
          <a:p>
            <a:pPr marL="0" indent="0">
              <a:buNone/>
            </a:pPr>
            <a:r>
              <a:rPr lang="en-US" sz="3500" dirty="0">
                <a:sym typeface="Symbol"/>
              </a:rPr>
              <a:t></a:t>
            </a:r>
            <a:r>
              <a:rPr lang="en-US" sz="3500" dirty="0"/>
              <a:t> LSD, Acid	      		Age </a:t>
            </a:r>
            <a:r>
              <a:rPr lang="en-US" sz="3500" u="sng" dirty="0"/>
              <a:t>		</a:t>
            </a:r>
            <a:r>
              <a:rPr lang="en-US" sz="3500" dirty="0"/>
              <a:t>   	Times used in last 3 months 	</a:t>
            </a:r>
            <a:r>
              <a:rPr lang="en-US" sz="3500" u="sng" dirty="0"/>
              <a:t>	</a:t>
            </a:r>
            <a:r>
              <a:rPr lang="en-US" sz="3500" dirty="0"/>
              <a:t>     </a:t>
            </a:r>
          </a:p>
          <a:p>
            <a:pPr marL="0" indent="0">
              <a:buNone/>
            </a:pPr>
            <a:r>
              <a:rPr lang="en-US" sz="3500" dirty="0">
                <a:sym typeface="Symbol"/>
              </a:rPr>
              <a:t></a:t>
            </a:r>
            <a:r>
              <a:rPr lang="en-US" sz="3500" dirty="0"/>
              <a:t> Inhalants	      		Age </a:t>
            </a:r>
            <a:r>
              <a:rPr lang="en-US" sz="3500" u="sng" dirty="0"/>
              <a:t>		</a:t>
            </a:r>
            <a:r>
              <a:rPr lang="en-US" sz="3500" dirty="0"/>
              <a:t>   	Times used in last 3 months 	</a:t>
            </a:r>
            <a:r>
              <a:rPr lang="en-US" sz="3500" u="sng" dirty="0"/>
              <a:t>	</a:t>
            </a:r>
            <a:r>
              <a:rPr lang="en-US" sz="3500" dirty="0"/>
              <a:t>   </a:t>
            </a:r>
          </a:p>
          <a:p>
            <a:pPr marL="0" indent="0">
              <a:buNone/>
            </a:pPr>
            <a:r>
              <a:rPr lang="en-US" sz="3500" dirty="0">
                <a:sym typeface="Symbol"/>
              </a:rPr>
              <a:t></a:t>
            </a:r>
            <a:r>
              <a:rPr lang="en-US" sz="3500" dirty="0"/>
              <a:t> Amp/Meth	      	</a:t>
            </a:r>
            <a:r>
              <a:rPr lang="en-US" sz="3500" dirty="0" smtClean="0"/>
              <a:t>        Age </a:t>
            </a:r>
            <a:r>
              <a:rPr lang="en-US" sz="3500" u="sng" dirty="0"/>
              <a:t>		</a:t>
            </a:r>
            <a:r>
              <a:rPr lang="en-US" sz="3500" dirty="0"/>
              <a:t>   	Times used in last 3 months 	</a:t>
            </a:r>
            <a:r>
              <a:rPr lang="en-US" sz="3500" u="sng" dirty="0"/>
              <a:t>	</a:t>
            </a:r>
            <a:r>
              <a:rPr lang="en-US" sz="3500" dirty="0"/>
              <a:t>   </a:t>
            </a:r>
          </a:p>
          <a:p>
            <a:pPr marL="0" indent="0">
              <a:buNone/>
            </a:pPr>
            <a:r>
              <a:rPr lang="en-US" sz="3500" dirty="0">
                <a:sym typeface="Symbol"/>
              </a:rPr>
              <a:t></a:t>
            </a:r>
            <a:r>
              <a:rPr lang="en-US" sz="3500" dirty="0"/>
              <a:t> Prescription drugs    </a:t>
            </a:r>
            <a:r>
              <a:rPr lang="en-US" sz="3500" dirty="0" smtClean="0"/>
              <a:t> Age </a:t>
            </a:r>
            <a:r>
              <a:rPr lang="en-US" sz="3500" u="sng" dirty="0"/>
              <a:t>		</a:t>
            </a:r>
            <a:r>
              <a:rPr lang="en-US" sz="3500" dirty="0"/>
              <a:t>   	Times used in last 3 months 	</a:t>
            </a:r>
            <a:r>
              <a:rPr lang="en-US" sz="3500" u="sng" dirty="0"/>
              <a:t>	</a:t>
            </a:r>
            <a:r>
              <a:rPr lang="en-US" sz="3500" dirty="0"/>
              <a:t>   </a:t>
            </a:r>
          </a:p>
          <a:p>
            <a:pPr marL="0" indent="0">
              <a:buNone/>
            </a:pPr>
            <a:r>
              <a:rPr lang="en-US" sz="3500" dirty="0">
                <a:sym typeface="Symbol"/>
              </a:rPr>
              <a:t></a:t>
            </a:r>
            <a:r>
              <a:rPr lang="en-US" sz="3500" dirty="0"/>
              <a:t> Other:	      		</a:t>
            </a:r>
            <a:r>
              <a:rPr lang="en-US" sz="3500" dirty="0" smtClean="0"/>
              <a:t>        Age </a:t>
            </a:r>
            <a:r>
              <a:rPr lang="en-US" sz="3500" u="sng" dirty="0"/>
              <a:t>		</a:t>
            </a:r>
            <a:r>
              <a:rPr lang="en-US" sz="3500" dirty="0"/>
              <a:t>   	Times used in last 3 months 	</a:t>
            </a:r>
            <a:r>
              <a:rPr lang="en-US" sz="3500" u="sng" dirty="0"/>
              <a:t>	</a:t>
            </a:r>
            <a:r>
              <a:rPr lang="en-US" sz="3500" dirty="0"/>
              <a:t>   </a:t>
            </a:r>
          </a:p>
          <a:p>
            <a:pPr marL="0" indent="0">
              <a:buNone/>
            </a:pPr>
            <a:r>
              <a:rPr lang="en-US" sz="3500" dirty="0"/>
              <a:t> </a:t>
            </a:r>
          </a:p>
          <a:p>
            <a:pPr marL="0" indent="0">
              <a:buNone/>
            </a:pPr>
            <a:endParaRPr lang="en-US" sz="2900" dirty="0"/>
          </a:p>
        </p:txBody>
      </p:sp>
    </p:spTree>
    <p:extLst>
      <p:ext uri="{BB962C8B-B14F-4D97-AF65-F5344CB8AC3E}">
        <p14:creationId xmlns:p14="http://schemas.microsoft.com/office/powerpoint/2010/main" val="79280313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marL="0" indent="0">
              <a:buNone/>
            </a:pPr>
            <a:r>
              <a:rPr lang="en-US" sz="1800" b="1" u="sng" dirty="0"/>
              <a:t>MENTAL HEALTH:</a:t>
            </a:r>
            <a:endParaRPr lang="en-US" sz="1800" dirty="0"/>
          </a:p>
          <a:p>
            <a:pPr marL="0" indent="0">
              <a:buNone/>
            </a:pPr>
            <a:r>
              <a:rPr lang="en-US" sz="1800" dirty="0"/>
              <a:t> </a:t>
            </a:r>
          </a:p>
          <a:p>
            <a:pPr marL="0" indent="0">
              <a:buNone/>
            </a:pPr>
            <a:r>
              <a:rPr lang="en-US" sz="1800" dirty="0"/>
              <a:t>Mental Health Issues:	     </a:t>
            </a:r>
            <a:r>
              <a:rPr lang="en-US" sz="1800" dirty="0">
                <a:sym typeface="Symbol"/>
              </a:rPr>
              <a:t></a:t>
            </a:r>
            <a:r>
              <a:rPr lang="en-US" sz="1800" dirty="0"/>
              <a:t> Yes      </a:t>
            </a:r>
            <a:r>
              <a:rPr lang="en-US" sz="1800" dirty="0">
                <a:sym typeface="Symbol"/>
              </a:rPr>
              <a:t></a:t>
            </a:r>
            <a:r>
              <a:rPr lang="en-US" sz="1800" dirty="0"/>
              <a:t> No</a:t>
            </a:r>
          </a:p>
          <a:p>
            <a:pPr marL="0" indent="0">
              <a:buNone/>
            </a:pPr>
            <a:r>
              <a:rPr lang="en-US" sz="1800" dirty="0"/>
              <a:t>				  	  </a:t>
            </a:r>
            <a:endParaRPr lang="en-US" sz="1800" dirty="0" smtClean="0"/>
          </a:p>
          <a:p>
            <a:pPr marL="0" indent="0">
              <a:buNone/>
            </a:pPr>
            <a:r>
              <a:rPr lang="en-US" sz="1800" dirty="0"/>
              <a:t>	</a:t>
            </a:r>
            <a:r>
              <a:rPr lang="en-US" sz="1800" dirty="0" smtClean="0"/>
              <a:t>				     </a:t>
            </a:r>
            <a:r>
              <a:rPr lang="en-US" sz="1800" dirty="0"/>
              <a:t>Current	     Past		</a:t>
            </a:r>
            <a:r>
              <a:rPr lang="en-US" sz="1800" dirty="0" smtClean="0"/>
              <a:t>	    Current</a:t>
            </a:r>
            <a:r>
              <a:rPr lang="en-US" sz="1800" dirty="0"/>
              <a:t>		</a:t>
            </a:r>
            <a:r>
              <a:rPr lang="en-US" sz="1800" dirty="0" smtClean="0"/>
              <a:t>      Past</a:t>
            </a:r>
            <a:endParaRPr lang="en-US" sz="1800" dirty="0"/>
          </a:p>
          <a:p>
            <a:pPr marL="0" indent="0">
              <a:buNone/>
            </a:pPr>
            <a:r>
              <a:rPr lang="en-US" sz="1800" dirty="0"/>
              <a:t>	</a:t>
            </a:r>
            <a:r>
              <a:rPr lang="en-US" sz="1800" u="sng" dirty="0"/>
              <a:t>Diagnosis			Treatment	Treatment                Medication	        Medication</a:t>
            </a:r>
            <a:endParaRPr lang="en-US" sz="1800" dirty="0"/>
          </a:p>
          <a:p>
            <a:pPr marL="0" indent="0">
              <a:buNone/>
            </a:pPr>
            <a:r>
              <a:rPr lang="en-US" sz="1800" dirty="0"/>
              <a:t> 	Psychoses			 </a:t>
            </a:r>
            <a:r>
              <a:rPr lang="en-US" sz="1800" dirty="0" smtClean="0"/>
              <a:t>	</a:t>
            </a:r>
            <a:r>
              <a:rPr lang="en-US" sz="1800" dirty="0" smtClean="0">
                <a:sym typeface="Symbol"/>
              </a:rPr>
              <a:t></a:t>
            </a:r>
            <a:r>
              <a:rPr lang="en-US" sz="1800" dirty="0" smtClean="0"/>
              <a:t>       </a:t>
            </a:r>
            <a:r>
              <a:rPr lang="en-US" sz="1800" dirty="0"/>
              <a:t>	      </a:t>
            </a:r>
            <a:r>
              <a:rPr lang="en-US" sz="1800" dirty="0">
                <a:sym typeface="Symbol"/>
              </a:rPr>
              <a:t></a:t>
            </a:r>
            <a:r>
              <a:rPr lang="en-US" sz="1800" dirty="0"/>
              <a:t>                                </a:t>
            </a:r>
            <a:r>
              <a:rPr lang="en-US" sz="1800" dirty="0">
                <a:sym typeface="Symbol"/>
              </a:rPr>
              <a:t></a:t>
            </a:r>
            <a:r>
              <a:rPr lang="en-US" sz="1800" dirty="0"/>
              <a:t>	                           </a:t>
            </a:r>
            <a:r>
              <a:rPr lang="en-US" sz="1800" dirty="0">
                <a:sym typeface="Symbol"/>
              </a:rPr>
              <a:t></a:t>
            </a:r>
            <a:r>
              <a:rPr lang="en-US" sz="1800" dirty="0"/>
              <a:t>  </a:t>
            </a:r>
          </a:p>
          <a:p>
            <a:pPr marL="0" indent="0">
              <a:buNone/>
            </a:pPr>
            <a:r>
              <a:rPr lang="en-US" sz="1800" dirty="0"/>
              <a:t>	Bi-polar			       </a:t>
            </a:r>
            <a:r>
              <a:rPr lang="en-US" sz="1800" dirty="0" smtClean="0"/>
              <a:t>	</a:t>
            </a:r>
            <a:r>
              <a:rPr lang="en-US" sz="1800" dirty="0" smtClean="0">
                <a:sym typeface="Symbol"/>
              </a:rPr>
              <a:t></a:t>
            </a:r>
            <a:r>
              <a:rPr lang="en-US" sz="1800" dirty="0" smtClean="0"/>
              <a:t>       </a:t>
            </a:r>
            <a:r>
              <a:rPr lang="en-US" sz="1800" dirty="0"/>
              <a:t>	      </a:t>
            </a:r>
            <a:r>
              <a:rPr lang="en-US" sz="1800" dirty="0">
                <a:sym typeface="Symbol"/>
              </a:rPr>
              <a:t></a:t>
            </a:r>
            <a:r>
              <a:rPr lang="en-US" sz="1800" dirty="0"/>
              <a:t>                                </a:t>
            </a:r>
            <a:r>
              <a:rPr lang="en-US" sz="1800" dirty="0">
                <a:sym typeface="Symbol"/>
              </a:rPr>
              <a:t></a:t>
            </a:r>
            <a:r>
              <a:rPr lang="en-US" sz="1800" dirty="0"/>
              <a:t>	                           </a:t>
            </a:r>
            <a:r>
              <a:rPr lang="en-US" sz="1800" dirty="0">
                <a:sym typeface="Symbol"/>
              </a:rPr>
              <a:t></a:t>
            </a:r>
            <a:r>
              <a:rPr lang="en-US" sz="1800" dirty="0"/>
              <a:t>  </a:t>
            </a:r>
          </a:p>
          <a:p>
            <a:pPr marL="0" indent="0">
              <a:buNone/>
            </a:pPr>
            <a:r>
              <a:rPr lang="en-US" sz="1800" dirty="0" smtClean="0"/>
              <a:t>         Mood/Depression       </a:t>
            </a:r>
            <a:r>
              <a:rPr lang="en-US" sz="1800" dirty="0"/>
              <a:t> </a:t>
            </a:r>
            <a:r>
              <a:rPr lang="en-US" sz="1800" dirty="0" smtClean="0"/>
              <a:t>       </a:t>
            </a:r>
            <a:r>
              <a:rPr lang="en-US" sz="1800" dirty="0" smtClean="0">
                <a:sym typeface="Symbol"/>
              </a:rPr>
              <a:t></a:t>
            </a:r>
            <a:r>
              <a:rPr lang="en-US" sz="1800" dirty="0" smtClean="0"/>
              <a:t>       </a:t>
            </a:r>
            <a:r>
              <a:rPr lang="en-US" sz="1800" dirty="0"/>
              <a:t>	      </a:t>
            </a:r>
            <a:r>
              <a:rPr lang="en-US" sz="1800" dirty="0">
                <a:sym typeface="Symbol"/>
              </a:rPr>
              <a:t></a:t>
            </a:r>
            <a:r>
              <a:rPr lang="en-US" sz="1800" dirty="0"/>
              <a:t>                                </a:t>
            </a:r>
            <a:r>
              <a:rPr lang="en-US" sz="1800" dirty="0">
                <a:sym typeface="Symbol"/>
              </a:rPr>
              <a:t></a:t>
            </a:r>
            <a:r>
              <a:rPr lang="en-US" sz="1800" dirty="0"/>
              <a:t>	                           </a:t>
            </a:r>
            <a:r>
              <a:rPr lang="en-US" sz="1800" dirty="0">
                <a:sym typeface="Symbol"/>
              </a:rPr>
              <a:t></a:t>
            </a:r>
            <a:r>
              <a:rPr lang="en-US" sz="1800" dirty="0"/>
              <a:t>  </a:t>
            </a:r>
          </a:p>
          <a:p>
            <a:pPr marL="0" indent="0">
              <a:buNone/>
            </a:pPr>
            <a:r>
              <a:rPr lang="en-US" sz="1800" dirty="0" smtClean="0"/>
              <a:t>         Schizophrenia      </a:t>
            </a:r>
            <a:r>
              <a:rPr lang="en-US" sz="1800" dirty="0"/>
              <a:t>	 </a:t>
            </a:r>
            <a:r>
              <a:rPr lang="en-US" sz="1800" dirty="0" smtClean="0"/>
              <a:t>          </a:t>
            </a:r>
            <a:r>
              <a:rPr lang="en-US" sz="1800" dirty="0">
                <a:sym typeface="Symbol"/>
              </a:rPr>
              <a:t></a:t>
            </a:r>
            <a:r>
              <a:rPr lang="en-US" sz="1800" dirty="0"/>
              <a:t>       	      </a:t>
            </a:r>
            <a:r>
              <a:rPr lang="en-US" sz="1800" dirty="0">
                <a:sym typeface="Symbol"/>
              </a:rPr>
              <a:t></a:t>
            </a:r>
            <a:r>
              <a:rPr lang="en-US" sz="1800" dirty="0"/>
              <a:t>                                </a:t>
            </a:r>
            <a:r>
              <a:rPr lang="en-US" sz="1800" dirty="0">
                <a:sym typeface="Symbol"/>
              </a:rPr>
              <a:t></a:t>
            </a:r>
            <a:r>
              <a:rPr lang="en-US" sz="1800" dirty="0"/>
              <a:t>	                           </a:t>
            </a:r>
            <a:r>
              <a:rPr lang="en-US" sz="1800" dirty="0">
                <a:sym typeface="Symbol"/>
              </a:rPr>
              <a:t></a:t>
            </a:r>
            <a:r>
              <a:rPr lang="en-US" sz="1800" dirty="0"/>
              <a:t>  </a:t>
            </a:r>
          </a:p>
          <a:p>
            <a:pPr marL="0" indent="0">
              <a:buNone/>
            </a:pPr>
            <a:r>
              <a:rPr lang="en-US" sz="1800" dirty="0" smtClean="0"/>
              <a:t>        Personality/Adjust </a:t>
            </a:r>
            <a:r>
              <a:rPr lang="en-US" sz="1800" dirty="0"/>
              <a:t>Disorder </a:t>
            </a:r>
            <a:r>
              <a:rPr lang="en-US" sz="1800" dirty="0" smtClean="0">
                <a:sym typeface="Symbol"/>
              </a:rPr>
              <a:t></a:t>
            </a:r>
            <a:r>
              <a:rPr lang="en-US" sz="1800" dirty="0" smtClean="0"/>
              <a:t>       </a:t>
            </a:r>
            <a:r>
              <a:rPr lang="en-US" sz="1800" dirty="0"/>
              <a:t>	      </a:t>
            </a:r>
            <a:r>
              <a:rPr lang="en-US" sz="1800" dirty="0">
                <a:sym typeface="Symbol"/>
              </a:rPr>
              <a:t></a:t>
            </a:r>
            <a:r>
              <a:rPr lang="en-US" sz="1800" dirty="0"/>
              <a:t>                                </a:t>
            </a:r>
            <a:r>
              <a:rPr lang="en-US" sz="1800" dirty="0">
                <a:sym typeface="Symbol"/>
              </a:rPr>
              <a:t></a:t>
            </a:r>
            <a:r>
              <a:rPr lang="en-US" sz="1800" dirty="0"/>
              <a:t>	                           </a:t>
            </a:r>
            <a:r>
              <a:rPr lang="en-US" sz="1800" dirty="0">
                <a:sym typeface="Symbol"/>
              </a:rPr>
              <a:t></a:t>
            </a:r>
            <a:r>
              <a:rPr lang="en-US" sz="1800" dirty="0"/>
              <a:t>  </a:t>
            </a:r>
          </a:p>
          <a:p>
            <a:pPr marL="0" indent="0">
              <a:buNone/>
            </a:pPr>
            <a:r>
              <a:rPr lang="en-US" sz="1800" dirty="0" smtClean="0"/>
              <a:t>         Other      </a:t>
            </a:r>
            <a:r>
              <a:rPr lang="en-US" sz="1800" dirty="0"/>
              <a:t>		                  </a:t>
            </a:r>
            <a:r>
              <a:rPr lang="en-US" sz="1800" dirty="0" smtClean="0"/>
              <a:t>	 </a:t>
            </a:r>
            <a:r>
              <a:rPr lang="en-US" sz="1800" dirty="0" smtClean="0">
                <a:sym typeface="Symbol"/>
              </a:rPr>
              <a:t></a:t>
            </a:r>
            <a:r>
              <a:rPr lang="en-US" sz="1800" dirty="0" smtClean="0"/>
              <a:t>       </a:t>
            </a:r>
            <a:r>
              <a:rPr lang="en-US" sz="1800" dirty="0"/>
              <a:t>	      </a:t>
            </a:r>
            <a:r>
              <a:rPr lang="en-US" sz="1800" dirty="0">
                <a:sym typeface="Symbol"/>
              </a:rPr>
              <a:t></a:t>
            </a:r>
            <a:r>
              <a:rPr lang="en-US" sz="1800" dirty="0"/>
              <a:t>                                </a:t>
            </a:r>
            <a:r>
              <a:rPr lang="en-US" sz="1800" dirty="0">
                <a:sym typeface="Symbol"/>
              </a:rPr>
              <a:t></a:t>
            </a:r>
            <a:r>
              <a:rPr lang="en-US" sz="1800" dirty="0"/>
              <a:t>	                           </a:t>
            </a:r>
            <a:r>
              <a:rPr lang="en-US" sz="1800" dirty="0">
                <a:sym typeface="Symbol"/>
              </a:rPr>
              <a:t></a:t>
            </a:r>
            <a:r>
              <a:rPr lang="en-US" sz="1800" dirty="0"/>
              <a:t>  </a:t>
            </a:r>
          </a:p>
          <a:p>
            <a:pPr marL="0" indent="0">
              <a:buNone/>
            </a:pPr>
            <a:r>
              <a:rPr lang="en-US" sz="1800" dirty="0"/>
              <a:t> </a:t>
            </a:r>
          </a:p>
          <a:p>
            <a:pPr marL="0" indent="0">
              <a:buNone/>
            </a:pPr>
            <a:r>
              <a:rPr lang="en-US" sz="1800" dirty="0"/>
              <a:t>Homicidal Ideation:		</a:t>
            </a:r>
            <a:r>
              <a:rPr lang="en-US" sz="1800" dirty="0">
                <a:sym typeface="Symbol"/>
              </a:rPr>
              <a:t></a:t>
            </a:r>
            <a:r>
              <a:rPr lang="en-US" sz="1800" dirty="0"/>
              <a:t> No	    </a:t>
            </a:r>
            <a:r>
              <a:rPr lang="en-US" sz="1800" dirty="0">
                <a:sym typeface="Symbol"/>
              </a:rPr>
              <a:t></a:t>
            </a:r>
            <a:r>
              <a:rPr lang="en-US" sz="1800" dirty="0"/>
              <a:t> Yes</a:t>
            </a:r>
          </a:p>
          <a:p>
            <a:pPr marL="0" indent="0">
              <a:buNone/>
            </a:pPr>
            <a:r>
              <a:rPr lang="en-US" sz="1800" dirty="0"/>
              <a:t>Suicidal Ideation:		</a:t>
            </a:r>
            <a:r>
              <a:rPr lang="en-US" sz="1800" dirty="0">
                <a:sym typeface="Symbol"/>
              </a:rPr>
              <a:t></a:t>
            </a:r>
            <a:r>
              <a:rPr lang="en-US" sz="1800" dirty="0"/>
              <a:t> No        </a:t>
            </a:r>
            <a:r>
              <a:rPr lang="en-US" sz="1800" dirty="0">
                <a:sym typeface="Symbol"/>
              </a:rPr>
              <a:t></a:t>
            </a:r>
            <a:r>
              <a:rPr lang="en-US" sz="1800" dirty="0"/>
              <a:t> Thoughts     </a:t>
            </a:r>
            <a:r>
              <a:rPr lang="en-US" sz="1800" dirty="0">
                <a:sym typeface="Symbol"/>
              </a:rPr>
              <a:t></a:t>
            </a:r>
            <a:r>
              <a:rPr lang="en-US" sz="1800" dirty="0"/>
              <a:t> Attempts</a:t>
            </a:r>
          </a:p>
          <a:p>
            <a:pPr marL="0" indent="0">
              <a:buNone/>
            </a:pPr>
            <a:r>
              <a:rPr lang="en-US" sz="1800" dirty="0"/>
              <a:t>Sexual Aggression:		</a:t>
            </a:r>
            <a:r>
              <a:rPr lang="en-US" sz="1800" dirty="0">
                <a:sym typeface="Symbol"/>
              </a:rPr>
              <a:t></a:t>
            </a:r>
            <a:r>
              <a:rPr lang="en-US" sz="1800" dirty="0"/>
              <a:t> No   	    </a:t>
            </a:r>
            <a:r>
              <a:rPr lang="en-US" sz="1800" dirty="0">
                <a:sym typeface="Symbol"/>
              </a:rPr>
              <a:t></a:t>
            </a:r>
            <a:r>
              <a:rPr lang="en-US" sz="1800" dirty="0"/>
              <a:t> Yes</a:t>
            </a:r>
          </a:p>
          <a:p>
            <a:pPr marL="0" indent="0">
              <a:buNone/>
            </a:pPr>
            <a:r>
              <a:rPr lang="en-US" sz="1800" dirty="0"/>
              <a:t>Physical Abuse</a:t>
            </a:r>
            <a:r>
              <a:rPr lang="en-US" sz="1800" dirty="0" smtClean="0"/>
              <a:t>:  </a:t>
            </a:r>
            <a:r>
              <a:rPr lang="en-US" sz="1800" dirty="0"/>
              <a:t>	</a:t>
            </a:r>
            <a:r>
              <a:rPr lang="en-US" sz="1800" dirty="0" smtClean="0">
                <a:sym typeface="Symbol"/>
              </a:rPr>
              <a:t></a:t>
            </a:r>
            <a:r>
              <a:rPr lang="en-US" sz="1800" dirty="0" smtClean="0"/>
              <a:t> </a:t>
            </a:r>
            <a:r>
              <a:rPr lang="en-US" sz="1800" dirty="0"/>
              <a:t>Parent      </a:t>
            </a:r>
            <a:r>
              <a:rPr lang="en-US" sz="1800" dirty="0">
                <a:sym typeface="Symbol"/>
              </a:rPr>
              <a:t></a:t>
            </a:r>
            <a:r>
              <a:rPr lang="en-US" sz="1800" dirty="0"/>
              <a:t> Sibling         </a:t>
            </a:r>
            <a:r>
              <a:rPr lang="en-US" sz="1800" dirty="0">
                <a:sym typeface="Symbol"/>
              </a:rPr>
              <a:t></a:t>
            </a:r>
            <a:r>
              <a:rPr lang="en-US" sz="1800" dirty="0"/>
              <a:t> Other family 	    </a:t>
            </a:r>
            <a:r>
              <a:rPr lang="en-US" sz="1800" dirty="0">
                <a:sym typeface="Symbol"/>
              </a:rPr>
              <a:t></a:t>
            </a:r>
            <a:r>
              <a:rPr lang="en-US" sz="1800" dirty="0"/>
              <a:t> Outside family  </a:t>
            </a:r>
            <a:r>
              <a:rPr lang="en-US" sz="1800" dirty="0">
                <a:sym typeface="Symbol"/>
              </a:rPr>
              <a:t></a:t>
            </a:r>
            <a:r>
              <a:rPr lang="en-US" sz="1800" dirty="0"/>
              <a:t> None</a:t>
            </a:r>
          </a:p>
          <a:p>
            <a:pPr marL="0" indent="0">
              <a:buNone/>
            </a:pPr>
            <a:r>
              <a:rPr lang="en-US" sz="1800" dirty="0"/>
              <a:t>Sexual Abuse:		</a:t>
            </a:r>
            <a:r>
              <a:rPr lang="en-US" sz="1800" dirty="0">
                <a:sym typeface="Symbol"/>
              </a:rPr>
              <a:t></a:t>
            </a:r>
            <a:r>
              <a:rPr lang="en-US" sz="1800" dirty="0"/>
              <a:t> Parent      </a:t>
            </a:r>
            <a:r>
              <a:rPr lang="en-US" sz="1800" dirty="0">
                <a:sym typeface="Symbol"/>
              </a:rPr>
              <a:t></a:t>
            </a:r>
            <a:r>
              <a:rPr lang="en-US" sz="1800" dirty="0"/>
              <a:t> Sibling         </a:t>
            </a:r>
            <a:r>
              <a:rPr lang="en-US" sz="1800" dirty="0">
                <a:sym typeface="Symbol"/>
              </a:rPr>
              <a:t></a:t>
            </a:r>
            <a:r>
              <a:rPr lang="en-US" sz="1800" dirty="0"/>
              <a:t> Other family 	    </a:t>
            </a:r>
            <a:r>
              <a:rPr lang="en-US" sz="1800" dirty="0">
                <a:sym typeface="Symbol"/>
              </a:rPr>
              <a:t></a:t>
            </a:r>
            <a:r>
              <a:rPr lang="en-US" sz="1800" dirty="0"/>
              <a:t> Outside family  </a:t>
            </a:r>
            <a:r>
              <a:rPr lang="en-US" sz="1800" dirty="0">
                <a:sym typeface="Symbol"/>
              </a:rPr>
              <a:t></a:t>
            </a:r>
            <a:r>
              <a:rPr lang="en-US" sz="1800" dirty="0"/>
              <a:t> None</a:t>
            </a:r>
          </a:p>
          <a:p>
            <a:pPr marL="0" indent="0">
              <a:buNone/>
            </a:pPr>
            <a:r>
              <a:rPr lang="en-US" sz="1800" dirty="0"/>
              <a:t>Victimization:		</a:t>
            </a:r>
            <a:r>
              <a:rPr lang="en-US" sz="1800" dirty="0">
                <a:sym typeface="Symbol"/>
              </a:rPr>
              <a:t></a:t>
            </a:r>
            <a:r>
              <a:rPr lang="en-US" sz="1800" dirty="0"/>
              <a:t> None      </a:t>
            </a:r>
            <a:r>
              <a:rPr lang="en-US" sz="1800" dirty="0">
                <a:sym typeface="Symbol"/>
              </a:rPr>
              <a:t></a:t>
            </a:r>
            <a:r>
              <a:rPr lang="en-US" sz="1800" dirty="0"/>
              <a:t> Sexual exploitation         </a:t>
            </a:r>
            <a:r>
              <a:rPr lang="en-US" sz="1800" dirty="0">
                <a:sym typeface="Symbol"/>
              </a:rPr>
              <a:t></a:t>
            </a:r>
            <a:r>
              <a:rPr lang="en-US" sz="1800" dirty="0"/>
              <a:t> Victim of bullying	    </a:t>
            </a:r>
            <a:r>
              <a:rPr lang="en-US" sz="1800" dirty="0">
                <a:sym typeface="Symbol"/>
              </a:rPr>
              <a:t></a:t>
            </a:r>
            <a:r>
              <a:rPr lang="en-US" sz="1800" dirty="0"/>
              <a:t> Victim of violent assault</a:t>
            </a:r>
          </a:p>
          <a:p>
            <a:pPr marL="0" indent="0">
              <a:buNone/>
            </a:pPr>
            <a:r>
              <a:rPr lang="en-US" sz="1800" dirty="0"/>
              <a:t>                                   </a:t>
            </a:r>
            <a:r>
              <a:rPr lang="en-US" sz="1800" dirty="0">
                <a:sym typeface="Symbol"/>
              </a:rPr>
              <a:t></a:t>
            </a:r>
            <a:r>
              <a:rPr lang="en-US" sz="1800" dirty="0"/>
              <a:t> Victim of property theft/Vandalism</a:t>
            </a:r>
          </a:p>
          <a:p>
            <a:pPr marL="0" indent="0">
              <a:buNone/>
            </a:pPr>
            <a:r>
              <a:rPr lang="en-US" sz="1400" dirty="0"/>
              <a:t> </a:t>
            </a:r>
          </a:p>
          <a:p>
            <a:pPr marL="0" indent="0">
              <a:buNone/>
            </a:pPr>
            <a:r>
              <a:rPr lang="en-US" sz="1400" dirty="0"/>
              <a:t> </a:t>
            </a:r>
          </a:p>
          <a:p>
            <a:pPr marL="0" indent="0">
              <a:buNone/>
            </a:pPr>
            <a:endParaRPr lang="en-US" sz="1400" dirty="0"/>
          </a:p>
        </p:txBody>
      </p:sp>
    </p:spTree>
    <p:extLst>
      <p:ext uri="{BB962C8B-B14F-4D97-AF65-F5344CB8AC3E}">
        <p14:creationId xmlns:p14="http://schemas.microsoft.com/office/powerpoint/2010/main" val="227204303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1800" b="1" u="sng" dirty="0"/>
              <a:t>AGGRESSION:</a:t>
            </a:r>
            <a:endParaRPr lang="en-US" sz="1800" dirty="0"/>
          </a:p>
          <a:p>
            <a:pPr marL="0" indent="0">
              <a:buNone/>
            </a:pPr>
            <a:r>
              <a:rPr lang="en-US" sz="1800" dirty="0"/>
              <a:t> </a:t>
            </a:r>
          </a:p>
          <a:p>
            <a:pPr marL="0" indent="0">
              <a:buNone/>
            </a:pPr>
            <a:r>
              <a:rPr lang="en-US" sz="1800" dirty="0"/>
              <a:t>Violence: </a:t>
            </a:r>
            <a:r>
              <a:rPr lang="en-US" sz="1800" dirty="0" smtClean="0"/>
              <a:t>	</a:t>
            </a:r>
            <a:r>
              <a:rPr lang="en-US" sz="1800" dirty="0"/>
              <a:t>	</a:t>
            </a:r>
            <a:r>
              <a:rPr lang="en-US" sz="1800" dirty="0">
                <a:sym typeface="Symbol"/>
              </a:rPr>
              <a:t></a:t>
            </a:r>
            <a:r>
              <a:rPr lang="en-US" sz="1800" dirty="0"/>
              <a:t> No reports      </a:t>
            </a:r>
            <a:r>
              <a:rPr lang="en-US" sz="1800" dirty="0">
                <a:sym typeface="Symbol"/>
              </a:rPr>
              <a:t></a:t>
            </a:r>
            <a:r>
              <a:rPr lang="en-US" sz="1800" dirty="0"/>
              <a:t> Display weapon       </a:t>
            </a:r>
            <a:r>
              <a:rPr lang="en-US" sz="1800" dirty="0">
                <a:sym typeface="Symbol"/>
              </a:rPr>
              <a:t></a:t>
            </a:r>
            <a:r>
              <a:rPr lang="en-US" sz="1800" dirty="0"/>
              <a:t> Illegal use of weapon  </a:t>
            </a:r>
            <a:endParaRPr lang="en-US" sz="1800" dirty="0" smtClean="0"/>
          </a:p>
          <a:p>
            <a:pPr marL="0" indent="0">
              <a:buNone/>
            </a:pPr>
            <a:r>
              <a:rPr lang="en-US" sz="1800" dirty="0"/>
              <a:t>	</a:t>
            </a:r>
            <a:r>
              <a:rPr lang="en-US" sz="1800" dirty="0" smtClean="0"/>
              <a:t>		</a:t>
            </a:r>
            <a:r>
              <a:rPr lang="en-US" sz="1800" dirty="0" smtClean="0">
                <a:sym typeface="Symbol"/>
              </a:rPr>
              <a:t></a:t>
            </a:r>
            <a:r>
              <a:rPr lang="en-US" sz="1800" dirty="0" smtClean="0"/>
              <a:t> </a:t>
            </a:r>
            <a:r>
              <a:rPr lang="en-US" sz="1800" dirty="0"/>
              <a:t>Bullying/</a:t>
            </a:r>
            <a:r>
              <a:rPr lang="en-US" sz="1800" dirty="0" smtClean="0"/>
              <a:t>Threatening    </a:t>
            </a:r>
            <a:r>
              <a:rPr lang="en-US" sz="1800" dirty="0" smtClean="0">
                <a:sym typeface="Symbol"/>
              </a:rPr>
              <a:t></a:t>
            </a:r>
            <a:r>
              <a:rPr lang="en-US" sz="1800" dirty="0" smtClean="0"/>
              <a:t> </a:t>
            </a:r>
            <a:r>
              <a:rPr lang="en-US" sz="1800" dirty="0"/>
              <a:t>Violent destruction of </a:t>
            </a:r>
            <a:r>
              <a:rPr lang="en-US" sz="1800" dirty="0" smtClean="0"/>
              <a:t>property </a:t>
            </a:r>
          </a:p>
          <a:p>
            <a:pPr marL="0" indent="0">
              <a:buNone/>
            </a:pPr>
            <a:r>
              <a:rPr lang="en-US" sz="1800" dirty="0">
                <a:sym typeface="Symbol"/>
              </a:rPr>
              <a:t>	</a:t>
            </a:r>
            <a:r>
              <a:rPr lang="en-US" sz="1800" dirty="0" smtClean="0">
                <a:sym typeface="Symbol"/>
              </a:rPr>
              <a:t>		</a:t>
            </a:r>
            <a:r>
              <a:rPr lang="en-US" sz="1800" dirty="0" smtClean="0"/>
              <a:t> </a:t>
            </a:r>
            <a:r>
              <a:rPr lang="en-US" sz="1800" dirty="0"/>
              <a:t>Assaultive behavior       </a:t>
            </a:r>
            <a:r>
              <a:rPr lang="en-US" sz="1800" dirty="0" smtClean="0">
                <a:sym typeface="Symbol"/>
              </a:rPr>
              <a:t></a:t>
            </a:r>
            <a:r>
              <a:rPr lang="en-US" sz="1800" dirty="0" smtClean="0"/>
              <a:t> </a:t>
            </a:r>
            <a:r>
              <a:rPr lang="en-US" sz="1800" dirty="0"/>
              <a:t>Assault with serious </a:t>
            </a:r>
            <a:r>
              <a:rPr lang="en-US" sz="1800" dirty="0" smtClean="0"/>
              <a:t>injury  </a:t>
            </a:r>
            <a:r>
              <a:rPr lang="en-US" sz="1800" dirty="0" smtClean="0">
                <a:sym typeface="Symbol"/>
              </a:rPr>
              <a:t></a:t>
            </a:r>
            <a:r>
              <a:rPr lang="en-US" sz="1800" dirty="0" smtClean="0"/>
              <a:t> </a:t>
            </a:r>
            <a:r>
              <a:rPr lang="en-US" sz="1800" dirty="0"/>
              <a:t>Fire </a:t>
            </a:r>
            <a:r>
              <a:rPr lang="en-US" sz="1800" dirty="0" smtClean="0"/>
              <a:t>setting    </a:t>
            </a:r>
          </a:p>
          <a:p>
            <a:pPr marL="0" indent="0">
              <a:buNone/>
            </a:pPr>
            <a:r>
              <a:rPr lang="en-US" sz="1800" dirty="0">
                <a:sym typeface="Symbol"/>
              </a:rPr>
              <a:t>	</a:t>
            </a:r>
            <a:r>
              <a:rPr lang="en-US" sz="1800" dirty="0" smtClean="0">
                <a:sym typeface="Symbol"/>
              </a:rPr>
              <a:t>		</a:t>
            </a:r>
            <a:r>
              <a:rPr lang="en-US" sz="1800" dirty="0" smtClean="0"/>
              <a:t> </a:t>
            </a:r>
            <a:r>
              <a:rPr lang="en-US" sz="1800" dirty="0"/>
              <a:t>Animal cruelty</a:t>
            </a:r>
          </a:p>
          <a:p>
            <a:pPr marL="0" indent="0">
              <a:buNone/>
            </a:pPr>
            <a:r>
              <a:rPr lang="en-US" sz="1800" dirty="0"/>
              <a:t> </a:t>
            </a:r>
          </a:p>
          <a:p>
            <a:pPr marL="0" indent="0">
              <a:buNone/>
            </a:pPr>
            <a:r>
              <a:rPr lang="en-US" sz="1800" b="1" u="sng" dirty="0"/>
              <a:t>ATTITUDES:</a:t>
            </a:r>
            <a:endParaRPr lang="en-US" sz="1800" dirty="0"/>
          </a:p>
          <a:p>
            <a:pPr marL="0" indent="0">
              <a:buNone/>
            </a:pPr>
            <a:r>
              <a:rPr lang="en-US" sz="1800" dirty="0"/>
              <a:t> </a:t>
            </a:r>
          </a:p>
          <a:p>
            <a:pPr marL="0" indent="0">
              <a:buNone/>
            </a:pPr>
            <a:r>
              <a:rPr lang="en-US" sz="1800" dirty="0"/>
              <a:t>Responsibility: 	</a:t>
            </a:r>
            <a:r>
              <a:rPr lang="en-US" sz="1800" dirty="0">
                <a:sym typeface="Symbol"/>
              </a:rPr>
              <a:t></a:t>
            </a:r>
            <a:r>
              <a:rPr lang="en-US" sz="1800" dirty="0"/>
              <a:t> Voluntarily accepts full </a:t>
            </a:r>
            <a:r>
              <a:rPr lang="en-US" sz="1800" dirty="0" smtClean="0"/>
              <a:t>responsibility   </a:t>
            </a:r>
            <a:r>
              <a:rPr lang="en-US" sz="1800" dirty="0" smtClean="0">
                <a:sym typeface="Symbol"/>
              </a:rPr>
              <a:t></a:t>
            </a:r>
            <a:r>
              <a:rPr lang="en-US" sz="1800" dirty="0" smtClean="0"/>
              <a:t> </a:t>
            </a:r>
            <a:r>
              <a:rPr lang="en-US" sz="1800" dirty="0"/>
              <a:t>Recognizes must accept resp.        </a:t>
            </a:r>
          </a:p>
          <a:p>
            <a:pPr marL="0" indent="0">
              <a:buNone/>
            </a:pPr>
            <a:r>
              <a:rPr lang="en-US" sz="1800" dirty="0" smtClean="0">
                <a:sym typeface="Symbol"/>
              </a:rPr>
              <a:t>				</a:t>
            </a:r>
            <a:r>
              <a:rPr lang="en-US" sz="1800" dirty="0" smtClean="0"/>
              <a:t> </a:t>
            </a:r>
            <a:r>
              <a:rPr lang="en-US" sz="1800" dirty="0"/>
              <a:t>Some awareness of need to accept resp.  </a:t>
            </a:r>
            <a:endParaRPr lang="en-US" sz="1800" dirty="0" smtClean="0"/>
          </a:p>
          <a:p>
            <a:pPr marL="0" indent="0">
              <a:buNone/>
            </a:pPr>
            <a:r>
              <a:rPr lang="en-US" sz="1800" dirty="0">
                <a:sym typeface="Symbol"/>
              </a:rPr>
              <a:t>	</a:t>
            </a:r>
            <a:r>
              <a:rPr lang="en-US" sz="1800" dirty="0" smtClean="0">
                <a:sym typeface="Symbol"/>
              </a:rPr>
              <a:t>			</a:t>
            </a:r>
            <a:r>
              <a:rPr lang="en-US" sz="1800" dirty="0" smtClean="0"/>
              <a:t> </a:t>
            </a:r>
            <a:r>
              <a:rPr lang="en-US" sz="1800" dirty="0"/>
              <a:t>Minimizes, denies, justifies, etc.  </a:t>
            </a:r>
            <a:r>
              <a:rPr lang="en-US" sz="1800" dirty="0" smtClean="0">
                <a:sym typeface="Symbol"/>
              </a:rPr>
              <a:t></a:t>
            </a:r>
            <a:r>
              <a:rPr lang="en-US" sz="1800" dirty="0" smtClean="0"/>
              <a:t> </a:t>
            </a:r>
            <a:r>
              <a:rPr lang="en-US" sz="1800" dirty="0"/>
              <a:t>Proud of behavior/thinks it is ok</a:t>
            </a:r>
          </a:p>
          <a:p>
            <a:pPr marL="0" indent="0">
              <a:buNone/>
            </a:pPr>
            <a:r>
              <a:rPr lang="en-US" sz="1800" b="1" u="sng" dirty="0" smtClean="0"/>
              <a:t>SKILLS</a:t>
            </a:r>
            <a:r>
              <a:rPr lang="en-US" sz="1800" b="1" u="sng" dirty="0"/>
              <a:t>:</a:t>
            </a:r>
            <a:endParaRPr lang="en-US" sz="1800" dirty="0"/>
          </a:p>
          <a:p>
            <a:pPr marL="0" indent="0">
              <a:buNone/>
            </a:pPr>
            <a:r>
              <a:rPr lang="en-US" sz="1800" dirty="0"/>
              <a:t> </a:t>
            </a:r>
          </a:p>
          <a:p>
            <a:pPr marL="0" indent="0">
              <a:buNone/>
            </a:pPr>
            <a:r>
              <a:rPr lang="en-US" sz="1800" dirty="0"/>
              <a:t>Thinking skills:		</a:t>
            </a:r>
            <a:r>
              <a:rPr lang="en-US" sz="1800" dirty="0">
                <a:sym typeface="Symbol"/>
              </a:rPr>
              <a:t></a:t>
            </a:r>
            <a:r>
              <a:rPr lang="en-US" sz="1800" dirty="0"/>
              <a:t> Acts to obtain good and bad cons.	</a:t>
            </a:r>
            <a:endParaRPr lang="en-US" sz="1800" dirty="0" smtClean="0"/>
          </a:p>
          <a:p>
            <a:pPr marL="0" indent="0">
              <a:buNone/>
            </a:pPr>
            <a:r>
              <a:rPr lang="en-US" sz="1800" dirty="0">
                <a:sym typeface="Symbol"/>
              </a:rPr>
              <a:t>	</a:t>
            </a:r>
            <a:r>
              <a:rPr lang="en-US" sz="1800" dirty="0" smtClean="0">
                <a:sym typeface="Symbol"/>
              </a:rPr>
              <a:t>			</a:t>
            </a:r>
            <a:r>
              <a:rPr lang="en-US" sz="1800" dirty="0" smtClean="0"/>
              <a:t> </a:t>
            </a:r>
            <a:r>
              <a:rPr lang="en-US" sz="1800" dirty="0"/>
              <a:t>Can identify specific </a:t>
            </a:r>
            <a:r>
              <a:rPr lang="en-US" sz="1800" dirty="0" smtClean="0"/>
              <a:t>consequences        </a:t>
            </a:r>
            <a:endParaRPr lang="en-US" sz="1800" dirty="0"/>
          </a:p>
          <a:p>
            <a:pPr marL="0" indent="0">
              <a:buNone/>
            </a:pPr>
            <a:r>
              <a:rPr lang="en-US" sz="1800" dirty="0" smtClean="0">
                <a:sym typeface="Symbol"/>
              </a:rPr>
              <a:t>				</a:t>
            </a:r>
            <a:r>
              <a:rPr lang="en-US" sz="1800" dirty="0" smtClean="0"/>
              <a:t> </a:t>
            </a:r>
            <a:r>
              <a:rPr lang="en-US" sz="1800" dirty="0"/>
              <a:t>Understands there are consequences	</a:t>
            </a:r>
            <a:endParaRPr lang="en-US" sz="1800" dirty="0" smtClean="0"/>
          </a:p>
          <a:p>
            <a:pPr marL="0" indent="0">
              <a:buNone/>
            </a:pPr>
            <a:r>
              <a:rPr lang="en-US" sz="1800" dirty="0">
                <a:sym typeface="Symbol"/>
              </a:rPr>
              <a:t>	</a:t>
            </a:r>
            <a:r>
              <a:rPr lang="en-US" sz="1800" dirty="0" smtClean="0">
                <a:sym typeface="Symbol"/>
              </a:rPr>
              <a:t>			</a:t>
            </a:r>
            <a:r>
              <a:rPr lang="en-US" sz="1800" dirty="0" smtClean="0"/>
              <a:t> </a:t>
            </a:r>
            <a:r>
              <a:rPr lang="en-US" sz="1800" dirty="0"/>
              <a:t>Sometimes confused about consequences  </a:t>
            </a:r>
          </a:p>
          <a:p>
            <a:pPr marL="0" indent="0">
              <a:buNone/>
            </a:pPr>
            <a:r>
              <a:rPr lang="en-US" sz="1800" dirty="0" smtClean="0">
                <a:sym typeface="Symbol"/>
              </a:rPr>
              <a:t>				</a:t>
            </a:r>
            <a:r>
              <a:rPr lang="en-US" sz="1800" dirty="0" smtClean="0"/>
              <a:t> </a:t>
            </a:r>
            <a:r>
              <a:rPr lang="en-US" sz="1800" dirty="0"/>
              <a:t>Does not understand</a:t>
            </a:r>
          </a:p>
          <a:p>
            <a:pPr marL="0" indent="0">
              <a:buNone/>
            </a:pPr>
            <a:endParaRPr lang="en-US" sz="1600" dirty="0"/>
          </a:p>
        </p:txBody>
      </p:sp>
    </p:spTree>
    <p:extLst>
      <p:ext uri="{BB962C8B-B14F-4D97-AF65-F5344CB8AC3E}">
        <p14:creationId xmlns:p14="http://schemas.microsoft.com/office/powerpoint/2010/main" val="249251105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0" indent="0">
              <a:buNone/>
            </a:pPr>
            <a:r>
              <a:rPr lang="en-US" sz="1300" b="1" u="sng" dirty="0"/>
              <a:t>TRAUMA:</a:t>
            </a:r>
            <a:endParaRPr lang="en-US" sz="1300" dirty="0"/>
          </a:p>
          <a:p>
            <a:pPr marL="0" indent="0">
              <a:buNone/>
            </a:pPr>
            <a:r>
              <a:rPr lang="en-US" sz="1300" dirty="0"/>
              <a:t> </a:t>
            </a:r>
            <a:r>
              <a:rPr lang="en-US" sz="1300" dirty="0" smtClean="0"/>
              <a:t>Did </a:t>
            </a:r>
            <a:r>
              <a:rPr lang="en-US" sz="1300" dirty="0"/>
              <a:t>a parent or other adult in the household often or very often swear at you, insult you, </a:t>
            </a:r>
          </a:p>
          <a:p>
            <a:pPr marL="0" indent="0">
              <a:buNone/>
            </a:pPr>
            <a:r>
              <a:rPr lang="en-US" sz="1300" dirty="0"/>
              <a:t>put you down, humiliate you, or act in a way that made you afraid you might be physically hurt?	  </a:t>
            </a:r>
            <a:r>
              <a:rPr lang="en-US" sz="1300" dirty="0" smtClean="0">
                <a:sym typeface="Symbol"/>
              </a:rPr>
              <a:t></a:t>
            </a:r>
            <a:r>
              <a:rPr lang="en-US" sz="1300" dirty="0" smtClean="0"/>
              <a:t> </a:t>
            </a:r>
            <a:r>
              <a:rPr lang="en-US" sz="1300" dirty="0"/>
              <a:t>Yes      </a:t>
            </a:r>
            <a:r>
              <a:rPr lang="en-US" sz="1300" dirty="0">
                <a:sym typeface="Symbol"/>
              </a:rPr>
              <a:t></a:t>
            </a:r>
            <a:r>
              <a:rPr lang="en-US" sz="1300" dirty="0"/>
              <a:t> No</a:t>
            </a:r>
          </a:p>
          <a:p>
            <a:pPr marL="0" indent="0">
              <a:buNone/>
            </a:pPr>
            <a:r>
              <a:rPr lang="en-US" sz="1300" dirty="0"/>
              <a:t> </a:t>
            </a:r>
          </a:p>
          <a:p>
            <a:pPr marL="0" indent="0">
              <a:buNone/>
            </a:pPr>
            <a:r>
              <a:rPr lang="en-US" sz="1300" dirty="0"/>
              <a:t>Did a parent or other adult in the household often or very often push, grab, slap, throw</a:t>
            </a:r>
          </a:p>
          <a:p>
            <a:pPr marL="0" indent="0">
              <a:buNone/>
            </a:pPr>
            <a:r>
              <a:rPr lang="en-US" sz="1300" dirty="0"/>
              <a:t>something at you, or ever hit you so hard you had marks or were injured?			</a:t>
            </a:r>
            <a:r>
              <a:rPr lang="en-US" sz="1300" dirty="0" smtClean="0"/>
              <a:t>  		</a:t>
            </a:r>
            <a:r>
              <a:rPr lang="en-US" sz="1300" dirty="0" smtClean="0">
                <a:sym typeface="Symbol"/>
              </a:rPr>
              <a:t></a:t>
            </a:r>
            <a:r>
              <a:rPr lang="en-US" sz="1300" dirty="0" smtClean="0"/>
              <a:t> </a:t>
            </a:r>
            <a:r>
              <a:rPr lang="en-US" sz="1300" dirty="0"/>
              <a:t>Yes      </a:t>
            </a:r>
            <a:r>
              <a:rPr lang="en-US" sz="1300" dirty="0">
                <a:sym typeface="Symbol"/>
              </a:rPr>
              <a:t></a:t>
            </a:r>
            <a:r>
              <a:rPr lang="en-US" sz="1300" dirty="0"/>
              <a:t> No</a:t>
            </a:r>
          </a:p>
          <a:p>
            <a:pPr marL="0" indent="0">
              <a:buNone/>
            </a:pPr>
            <a:r>
              <a:rPr lang="en-US" sz="1300" dirty="0"/>
              <a:t> </a:t>
            </a:r>
          </a:p>
          <a:p>
            <a:pPr marL="0" indent="0">
              <a:buNone/>
            </a:pPr>
            <a:r>
              <a:rPr lang="en-US" sz="1300" dirty="0"/>
              <a:t>Did an adult or person at least 5 years older that you ever touch or fondle you in a </a:t>
            </a:r>
            <a:r>
              <a:rPr lang="en-US" sz="1300" dirty="0" smtClean="0"/>
              <a:t>sexual</a:t>
            </a:r>
            <a:endParaRPr lang="en-US" sz="1300" dirty="0"/>
          </a:p>
          <a:p>
            <a:pPr marL="0" indent="0">
              <a:buNone/>
            </a:pPr>
            <a:r>
              <a:rPr lang="en-US" sz="1300" dirty="0"/>
              <a:t>way, or attempt to have oral, anal, or vaginal intercourse with you?				   </a:t>
            </a:r>
            <a:r>
              <a:rPr lang="en-US" sz="1300" dirty="0" smtClean="0"/>
              <a:t>		</a:t>
            </a:r>
            <a:r>
              <a:rPr lang="en-US" sz="1300" dirty="0" smtClean="0">
                <a:sym typeface="Symbol"/>
              </a:rPr>
              <a:t></a:t>
            </a:r>
            <a:r>
              <a:rPr lang="en-US" sz="1300" dirty="0" smtClean="0"/>
              <a:t> </a:t>
            </a:r>
            <a:r>
              <a:rPr lang="en-US" sz="1300" dirty="0"/>
              <a:t>Yes      </a:t>
            </a:r>
            <a:r>
              <a:rPr lang="en-US" sz="1300" dirty="0">
                <a:sym typeface="Symbol"/>
              </a:rPr>
              <a:t></a:t>
            </a:r>
            <a:r>
              <a:rPr lang="en-US" sz="1300" dirty="0"/>
              <a:t> No</a:t>
            </a:r>
          </a:p>
          <a:p>
            <a:pPr marL="0" indent="0">
              <a:buNone/>
            </a:pPr>
            <a:r>
              <a:rPr lang="en-US" sz="1300" dirty="0"/>
              <a:t> </a:t>
            </a:r>
          </a:p>
          <a:p>
            <a:pPr marL="0" indent="0">
              <a:buNone/>
            </a:pPr>
            <a:r>
              <a:rPr lang="en-US" sz="1300" dirty="0"/>
              <a:t>Did you often or very often feel that no one in your family loved you, thought you</a:t>
            </a:r>
          </a:p>
          <a:p>
            <a:pPr marL="0" indent="0">
              <a:buNone/>
            </a:pPr>
            <a:r>
              <a:rPr lang="en-US" sz="1300" dirty="0"/>
              <a:t>were important or your family did not look out for each other?				  </a:t>
            </a:r>
            <a:r>
              <a:rPr lang="en-US" sz="1300" dirty="0" smtClean="0"/>
              <a:t> 		</a:t>
            </a:r>
            <a:r>
              <a:rPr lang="en-US" sz="1300" dirty="0" smtClean="0">
                <a:sym typeface="Symbol"/>
              </a:rPr>
              <a:t></a:t>
            </a:r>
            <a:r>
              <a:rPr lang="en-US" sz="1300" dirty="0" smtClean="0"/>
              <a:t> </a:t>
            </a:r>
            <a:r>
              <a:rPr lang="en-US" sz="1300" dirty="0"/>
              <a:t>Yes      </a:t>
            </a:r>
            <a:r>
              <a:rPr lang="en-US" sz="1300" dirty="0">
                <a:sym typeface="Symbol"/>
              </a:rPr>
              <a:t></a:t>
            </a:r>
            <a:r>
              <a:rPr lang="en-US" sz="1300" dirty="0"/>
              <a:t> No</a:t>
            </a:r>
          </a:p>
          <a:p>
            <a:pPr marL="0" indent="0">
              <a:buNone/>
            </a:pPr>
            <a:r>
              <a:rPr lang="en-US" sz="1300" dirty="0"/>
              <a:t> </a:t>
            </a:r>
          </a:p>
          <a:p>
            <a:pPr marL="0" indent="0">
              <a:buNone/>
            </a:pPr>
            <a:r>
              <a:rPr lang="en-US" sz="1300" dirty="0"/>
              <a:t>Did you often or very often feel that you did not have enough to eat, had to wear dirty clothes,</a:t>
            </a:r>
          </a:p>
          <a:p>
            <a:pPr marL="0" indent="0">
              <a:buNone/>
            </a:pPr>
            <a:r>
              <a:rPr lang="en-US" sz="1300" dirty="0"/>
              <a:t>had no one to protect you, or your parents were too high or drunk to take care of you?		  </a:t>
            </a:r>
            <a:r>
              <a:rPr lang="en-US" sz="1300" dirty="0" smtClean="0"/>
              <a:t> 	</a:t>
            </a:r>
            <a:r>
              <a:rPr lang="en-US" sz="1300" dirty="0" smtClean="0">
                <a:sym typeface="Symbol"/>
              </a:rPr>
              <a:t></a:t>
            </a:r>
            <a:r>
              <a:rPr lang="en-US" sz="1300" dirty="0" smtClean="0"/>
              <a:t> </a:t>
            </a:r>
            <a:r>
              <a:rPr lang="en-US" sz="1300" dirty="0"/>
              <a:t>Yes      </a:t>
            </a:r>
            <a:r>
              <a:rPr lang="en-US" sz="1300" dirty="0">
                <a:sym typeface="Symbol"/>
              </a:rPr>
              <a:t></a:t>
            </a:r>
            <a:r>
              <a:rPr lang="en-US" sz="1300" dirty="0"/>
              <a:t> No</a:t>
            </a:r>
          </a:p>
          <a:p>
            <a:pPr marL="0" indent="0">
              <a:buNone/>
            </a:pPr>
            <a:r>
              <a:rPr lang="en-US" sz="1300" dirty="0"/>
              <a:t> </a:t>
            </a:r>
          </a:p>
          <a:p>
            <a:pPr marL="0" indent="0">
              <a:buNone/>
            </a:pPr>
            <a:r>
              <a:rPr lang="en-US" sz="1300" dirty="0"/>
              <a:t>Were your parents ever separated or divorced?							 </a:t>
            </a:r>
            <a:r>
              <a:rPr lang="en-US" sz="1300" dirty="0" smtClean="0"/>
              <a:t>		</a:t>
            </a:r>
            <a:r>
              <a:rPr lang="en-US" sz="1300" dirty="0" smtClean="0">
                <a:sym typeface="Symbol"/>
              </a:rPr>
              <a:t></a:t>
            </a:r>
            <a:r>
              <a:rPr lang="en-US" sz="1300" dirty="0" smtClean="0"/>
              <a:t> </a:t>
            </a:r>
            <a:r>
              <a:rPr lang="en-US" sz="1300" dirty="0"/>
              <a:t>Yes      </a:t>
            </a:r>
            <a:r>
              <a:rPr lang="en-US" sz="1300" dirty="0">
                <a:sym typeface="Symbol"/>
              </a:rPr>
              <a:t></a:t>
            </a:r>
            <a:r>
              <a:rPr lang="en-US" sz="1300" dirty="0"/>
              <a:t> No</a:t>
            </a:r>
          </a:p>
          <a:p>
            <a:pPr marL="0" indent="0">
              <a:buNone/>
            </a:pPr>
            <a:r>
              <a:rPr lang="en-US" sz="1300" dirty="0"/>
              <a:t> </a:t>
            </a:r>
          </a:p>
          <a:p>
            <a:pPr marL="0" indent="0">
              <a:buNone/>
            </a:pPr>
            <a:r>
              <a:rPr lang="en-US" sz="1300" dirty="0"/>
              <a:t>Was your mother or stepmother often or very often pushed, grabbed, slapped, had things </a:t>
            </a:r>
          </a:p>
          <a:p>
            <a:pPr marL="0" indent="0">
              <a:buNone/>
            </a:pPr>
            <a:r>
              <a:rPr lang="en-US" sz="1300" dirty="0"/>
              <a:t>thrown at her, kicked, bitten, hit, or threatened for at least a few minutes with a gun or knife?         </a:t>
            </a:r>
            <a:r>
              <a:rPr lang="en-US" sz="1300" dirty="0" smtClean="0"/>
              <a:t>	</a:t>
            </a:r>
            <a:r>
              <a:rPr lang="en-US" sz="1300" dirty="0" smtClean="0">
                <a:sym typeface="Symbol"/>
              </a:rPr>
              <a:t></a:t>
            </a:r>
            <a:r>
              <a:rPr lang="en-US" sz="1300" dirty="0" smtClean="0"/>
              <a:t> </a:t>
            </a:r>
            <a:r>
              <a:rPr lang="en-US" sz="1300" dirty="0"/>
              <a:t>Yes      </a:t>
            </a:r>
            <a:r>
              <a:rPr lang="en-US" sz="1300" dirty="0">
                <a:sym typeface="Symbol"/>
              </a:rPr>
              <a:t></a:t>
            </a:r>
            <a:r>
              <a:rPr lang="en-US" sz="1300" dirty="0"/>
              <a:t> No</a:t>
            </a:r>
          </a:p>
          <a:p>
            <a:pPr marL="0" indent="0">
              <a:buNone/>
            </a:pPr>
            <a:r>
              <a:rPr lang="en-US" sz="1300" dirty="0"/>
              <a:t> </a:t>
            </a:r>
          </a:p>
          <a:p>
            <a:pPr marL="0" indent="0">
              <a:buNone/>
            </a:pPr>
            <a:r>
              <a:rPr lang="en-US" sz="1300" dirty="0"/>
              <a:t>Did you ever live with anyone who was a problem drinker or used street drugs?			 </a:t>
            </a:r>
            <a:r>
              <a:rPr lang="en-US" sz="1300" dirty="0" smtClean="0"/>
              <a:t>	 </a:t>
            </a:r>
            <a:r>
              <a:rPr lang="en-US" sz="1300" dirty="0">
                <a:sym typeface="Symbol"/>
              </a:rPr>
              <a:t></a:t>
            </a:r>
            <a:r>
              <a:rPr lang="en-US" sz="1300" dirty="0"/>
              <a:t> Yes      </a:t>
            </a:r>
            <a:r>
              <a:rPr lang="en-US" sz="1300" dirty="0">
                <a:sym typeface="Symbol"/>
              </a:rPr>
              <a:t></a:t>
            </a:r>
            <a:r>
              <a:rPr lang="en-US" sz="1300" dirty="0"/>
              <a:t> No</a:t>
            </a:r>
          </a:p>
          <a:p>
            <a:pPr marL="0" indent="0">
              <a:buNone/>
            </a:pPr>
            <a:r>
              <a:rPr lang="en-US" sz="1300" dirty="0"/>
              <a:t> </a:t>
            </a:r>
          </a:p>
          <a:p>
            <a:pPr marL="0" indent="0">
              <a:buNone/>
            </a:pPr>
            <a:r>
              <a:rPr lang="en-US" sz="1300" dirty="0"/>
              <a:t>Was a household member depressed, mentally ill, or attempt suicide?			</a:t>
            </a:r>
            <a:r>
              <a:rPr lang="en-US" sz="1300" dirty="0" smtClean="0"/>
              <a:t> 		</a:t>
            </a:r>
            <a:r>
              <a:rPr lang="en-US" sz="1300" dirty="0" smtClean="0">
                <a:sym typeface="Symbol"/>
              </a:rPr>
              <a:t></a:t>
            </a:r>
            <a:r>
              <a:rPr lang="en-US" sz="1300" dirty="0" smtClean="0"/>
              <a:t> </a:t>
            </a:r>
            <a:r>
              <a:rPr lang="en-US" sz="1300" dirty="0"/>
              <a:t>Yes      </a:t>
            </a:r>
            <a:r>
              <a:rPr lang="en-US" sz="1300" dirty="0">
                <a:sym typeface="Symbol"/>
              </a:rPr>
              <a:t></a:t>
            </a:r>
            <a:r>
              <a:rPr lang="en-US" sz="1300" dirty="0"/>
              <a:t> No</a:t>
            </a:r>
          </a:p>
          <a:p>
            <a:pPr marL="0" indent="0">
              <a:buNone/>
            </a:pPr>
            <a:r>
              <a:rPr lang="en-US" sz="1300" dirty="0"/>
              <a:t> </a:t>
            </a:r>
          </a:p>
          <a:p>
            <a:pPr marL="0" indent="0">
              <a:buNone/>
            </a:pPr>
            <a:r>
              <a:rPr lang="en-US" sz="1300" dirty="0"/>
              <a:t>Did a household member go to prison?								 </a:t>
            </a:r>
            <a:r>
              <a:rPr lang="en-US" sz="1300" dirty="0" smtClean="0"/>
              <a:t>		     Yes      </a:t>
            </a:r>
            <a:r>
              <a:rPr lang="en-US" sz="1300" dirty="0">
                <a:sym typeface="Symbol"/>
              </a:rPr>
              <a:t></a:t>
            </a:r>
            <a:r>
              <a:rPr lang="en-US" sz="1300" dirty="0"/>
              <a:t> No</a:t>
            </a:r>
          </a:p>
          <a:p>
            <a:pPr marL="0" indent="0">
              <a:buNone/>
            </a:pPr>
            <a:r>
              <a:rPr lang="en-US" sz="1300" dirty="0"/>
              <a:t> </a:t>
            </a:r>
          </a:p>
          <a:p>
            <a:pPr marL="0" indent="0">
              <a:buNone/>
            </a:pPr>
            <a:r>
              <a:rPr lang="en-US" sz="1300" dirty="0"/>
              <a:t> </a:t>
            </a:r>
            <a:r>
              <a:rPr lang="en-US" sz="1300" dirty="0" smtClean="0"/>
              <a:t>													ACE </a:t>
            </a:r>
            <a:r>
              <a:rPr lang="en-US" sz="1300" dirty="0"/>
              <a:t>SCORE: </a:t>
            </a:r>
            <a:r>
              <a:rPr lang="en-US" sz="1300" u="sng" dirty="0"/>
              <a:t>				</a:t>
            </a:r>
            <a:endParaRPr lang="en-US" sz="1300" dirty="0"/>
          </a:p>
          <a:p>
            <a:pPr marL="0" indent="0">
              <a:buNone/>
            </a:pPr>
            <a:r>
              <a:rPr lang="en-US" sz="1300" dirty="0"/>
              <a:t> </a:t>
            </a:r>
          </a:p>
        </p:txBody>
      </p:sp>
    </p:spTree>
    <p:extLst>
      <p:ext uri="{BB962C8B-B14F-4D97-AF65-F5344CB8AC3E}">
        <p14:creationId xmlns:p14="http://schemas.microsoft.com/office/powerpoint/2010/main" val="311279037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48" y="197946"/>
            <a:ext cx="8840918" cy="6532214"/>
          </a:xfrm>
        </p:spPr>
        <p:txBody>
          <a:bodyPr>
            <a:normAutofit fontScale="85000" lnSpcReduction="20000"/>
          </a:bodyPr>
          <a:lstStyle/>
          <a:p>
            <a:pPr marL="0" indent="0" algn="ctr">
              <a:buNone/>
            </a:pPr>
            <a:r>
              <a:rPr lang="en-US" sz="1600" b="1" dirty="0" smtClean="0"/>
              <a:t>In the Circuit Court of the Fourth Judicial Circuit</a:t>
            </a:r>
          </a:p>
          <a:p>
            <a:pPr marL="0" indent="0" algn="ctr">
              <a:buNone/>
            </a:pPr>
            <a:r>
              <a:rPr lang="en-US" sz="1600" b="1" dirty="0" smtClean="0"/>
              <a:t>Clinton County, Illinois</a:t>
            </a:r>
          </a:p>
          <a:p>
            <a:pPr marL="0" indent="0">
              <a:buNone/>
            </a:pPr>
            <a:endParaRPr lang="en-US" sz="1600" dirty="0"/>
          </a:p>
          <a:p>
            <a:pPr marL="0" indent="0">
              <a:buNone/>
            </a:pPr>
            <a:r>
              <a:rPr lang="en-US" sz="1600" dirty="0" smtClean="0"/>
              <a:t>			</a:t>
            </a:r>
            <a:r>
              <a:rPr lang="en-US" sz="1500" dirty="0" smtClean="0"/>
              <a:t>In the Interest of 	)</a:t>
            </a:r>
          </a:p>
          <a:p>
            <a:pPr marL="0" indent="0">
              <a:buNone/>
            </a:pPr>
            <a:r>
              <a:rPr lang="en-US" sz="1500" dirty="0"/>
              <a:t>	</a:t>
            </a:r>
            <a:r>
              <a:rPr lang="en-US" sz="1500" dirty="0" smtClean="0"/>
              <a:t>						)	Case No.</a:t>
            </a:r>
          </a:p>
          <a:p>
            <a:pPr marL="0" indent="0">
              <a:buNone/>
            </a:pPr>
            <a:r>
              <a:rPr lang="en-US" sz="1500" dirty="0"/>
              <a:t>	</a:t>
            </a:r>
            <a:r>
              <a:rPr lang="en-US" sz="1500" dirty="0" smtClean="0"/>
              <a:t>						)</a:t>
            </a:r>
          </a:p>
          <a:p>
            <a:pPr marL="0" indent="0">
              <a:buNone/>
            </a:pPr>
            <a:r>
              <a:rPr lang="en-US" sz="1500" dirty="0"/>
              <a:t>	</a:t>
            </a:r>
            <a:r>
              <a:rPr lang="en-US" sz="1500" dirty="0" smtClean="0"/>
              <a:t>						)	Honorable Ericka Sanders</a:t>
            </a:r>
          </a:p>
          <a:p>
            <a:pPr marL="0" indent="0">
              <a:buNone/>
            </a:pPr>
            <a:r>
              <a:rPr lang="en-US" sz="1500" dirty="0"/>
              <a:t>	</a:t>
            </a:r>
            <a:r>
              <a:rPr lang="en-US" sz="1500" dirty="0" smtClean="0"/>
              <a:t>						)</a:t>
            </a:r>
          </a:p>
          <a:p>
            <a:pPr marL="0" indent="0">
              <a:buNone/>
            </a:pPr>
            <a:r>
              <a:rPr lang="en-US" sz="1500" dirty="0"/>
              <a:t>	</a:t>
            </a:r>
            <a:r>
              <a:rPr lang="en-US" sz="1500" dirty="0" smtClean="0"/>
              <a:t>			A Minor.		)</a:t>
            </a:r>
          </a:p>
          <a:p>
            <a:pPr marL="0" indent="0">
              <a:buNone/>
            </a:pPr>
            <a:endParaRPr lang="en-US" sz="1500" dirty="0"/>
          </a:p>
          <a:p>
            <a:pPr marL="0" indent="0" algn="ctr">
              <a:buNone/>
            </a:pPr>
            <a:r>
              <a:rPr lang="en-US" sz="1500" b="1" dirty="0" smtClean="0"/>
              <a:t>PRE-TRIAL ASSESSMENT RESULTS</a:t>
            </a:r>
          </a:p>
          <a:p>
            <a:pPr marL="0" indent="0">
              <a:buNone/>
            </a:pPr>
            <a:endParaRPr lang="en-US" sz="1600" dirty="0"/>
          </a:p>
          <a:p>
            <a:pPr marL="0" indent="0">
              <a:buNone/>
            </a:pPr>
            <a:r>
              <a:rPr lang="en-US" sz="1600" dirty="0" smtClean="0"/>
              <a:t>YASI INFORMATION:</a:t>
            </a:r>
          </a:p>
          <a:p>
            <a:r>
              <a:rPr lang="en-US" sz="1600" dirty="0"/>
              <a:t>The Youth Assessment Service Instrument (YASI) prescreen scores the minor’s overall risk and protective factor levels. It does not score risk level in each individual domain, but notes any domains that are an area of concern</a:t>
            </a:r>
            <a:r>
              <a:rPr lang="en-US" sz="1600" dirty="0" smtClean="0"/>
              <a:t>.</a:t>
            </a:r>
          </a:p>
          <a:p>
            <a:pPr marL="0" indent="0">
              <a:buNone/>
            </a:pPr>
            <a:endParaRPr lang="en-US" sz="1600" dirty="0"/>
          </a:p>
          <a:p>
            <a:r>
              <a:rPr lang="en-US" sz="1600" dirty="0" smtClean="0"/>
              <a:t>The </a:t>
            </a:r>
            <a:r>
              <a:rPr lang="en-US" sz="1600" dirty="0"/>
              <a:t>minor’s overall risk level </a:t>
            </a:r>
            <a:r>
              <a:rPr lang="en-US" sz="1600" dirty="0" smtClean="0"/>
              <a:t>is</a:t>
            </a:r>
          </a:p>
          <a:p>
            <a:pPr marL="0" indent="0">
              <a:buNone/>
            </a:pPr>
            <a:endParaRPr lang="en-US" sz="1600" dirty="0" smtClean="0"/>
          </a:p>
          <a:p>
            <a:pPr marL="0" indent="0">
              <a:buNone/>
            </a:pPr>
            <a:r>
              <a:rPr lang="en-US" sz="1600" dirty="0" smtClean="0"/>
              <a:t>ACE INFORMATION:</a:t>
            </a:r>
          </a:p>
          <a:p>
            <a:r>
              <a:rPr lang="en-US" sz="1600" dirty="0"/>
              <a:t>The ACE (Adverse Childhood Experiences) questionnaire is the result of a collaborative study between the Center for Disease Control and the Kaiser Permanente's Health Appraisal Clinic. The assessment is scored from 0 to 10 with a higher score indicating a greater risk of behavioral problems, mental health concerns, and/or delinquency. The questionnaire assigns one point for each adverse experience the adolescent reports experiencing in their lifetime. An ACE score of four or higher means the minor is 800% more likely to struggle with alcoholism, 450% more likely to suffer from depression, 4,600% more likely to become an injection drug user, and 1200% more likely to commit suicide.</a:t>
            </a:r>
          </a:p>
          <a:p>
            <a:pPr marL="0" indent="0">
              <a:buNone/>
            </a:pPr>
            <a:r>
              <a:rPr lang="en-US" sz="1600" dirty="0"/>
              <a:t> </a:t>
            </a:r>
          </a:p>
          <a:p>
            <a:r>
              <a:rPr lang="en-US" sz="1600" dirty="0"/>
              <a:t>The minor’s ACE score is</a:t>
            </a:r>
          </a:p>
          <a:p>
            <a:pPr marL="0" indent="0">
              <a:buNone/>
            </a:pPr>
            <a:endParaRPr lang="en-US" sz="1600" dirty="0"/>
          </a:p>
        </p:txBody>
      </p:sp>
    </p:spTree>
    <p:extLst>
      <p:ext uri="{BB962C8B-B14F-4D97-AF65-F5344CB8AC3E}">
        <p14:creationId xmlns:p14="http://schemas.microsoft.com/office/powerpoint/2010/main" val="127919645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13464"/>
          </a:xfrm>
        </p:spPr>
        <p:style>
          <a:lnRef idx="1">
            <a:schemeClr val="accent4"/>
          </a:lnRef>
          <a:fillRef idx="2">
            <a:schemeClr val="accent4"/>
          </a:fillRef>
          <a:effectRef idx="1">
            <a:schemeClr val="accent4"/>
          </a:effectRef>
          <a:fontRef idx="minor">
            <a:schemeClr val="dk1"/>
          </a:fontRef>
        </p:style>
        <p:txBody>
          <a:bodyPr>
            <a:normAutofit/>
          </a:bodyPr>
          <a:lstStyle/>
          <a:p>
            <a:pPr marL="0" indent="0">
              <a:buNone/>
            </a:pPr>
            <a:r>
              <a:rPr lang="en-US" b="1" dirty="0" smtClean="0"/>
              <a:t>The Survey</a:t>
            </a:r>
            <a:endParaRPr lang="en-US" dirty="0"/>
          </a:p>
          <a:p>
            <a:pPr lvl="0"/>
            <a:r>
              <a:rPr lang="en-US" dirty="0"/>
              <a:t>The ACE study was conducted between 1995 and 1997 by Kaiser Permanente’s Department of Preventive Medicine and the Center for Disease Control. </a:t>
            </a:r>
          </a:p>
          <a:p>
            <a:pPr lvl="0"/>
            <a:r>
              <a:rPr lang="en-US" dirty="0"/>
              <a:t>17,337 adults participated in the study and answered ten questions related to adverse experiences prior to the age of 18. </a:t>
            </a:r>
          </a:p>
          <a:p>
            <a:pPr lvl="0"/>
            <a:r>
              <a:rPr lang="en-US" dirty="0"/>
              <a:t>17 % had an ACE score of 4 or higher.</a:t>
            </a:r>
          </a:p>
          <a:p>
            <a:pPr lvl="0"/>
            <a:r>
              <a:rPr lang="en-US" dirty="0"/>
              <a:t>Women are 50% more likely to have an ACE score of 5 or higher.</a:t>
            </a:r>
          </a:p>
          <a:p>
            <a:endParaRPr lang="en-US" dirty="0"/>
          </a:p>
        </p:txBody>
      </p:sp>
      <p:sp>
        <p:nvSpPr>
          <p:cNvPr id="2" name="Title 1"/>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a:lstStyle/>
          <a:p>
            <a:r>
              <a:rPr lang="en-US" dirty="0" smtClean="0"/>
              <a:t>Original Ace Study Data</a:t>
            </a:r>
            <a:endParaRPr lang="en-US" dirty="0"/>
          </a:p>
        </p:txBody>
      </p:sp>
    </p:spTree>
    <p:extLst>
      <p:ext uri="{BB962C8B-B14F-4D97-AF65-F5344CB8AC3E}">
        <p14:creationId xmlns:p14="http://schemas.microsoft.com/office/powerpoint/2010/main" val="130600683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17638"/>
            <a:ext cx="9144000" cy="5279531"/>
          </a:xfrm>
        </p:spPr>
        <p:style>
          <a:lnRef idx="1">
            <a:schemeClr val="dk1"/>
          </a:lnRef>
          <a:fillRef idx="2">
            <a:schemeClr val="dk1"/>
          </a:fillRef>
          <a:effectRef idx="1">
            <a:schemeClr val="dk1"/>
          </a:effectRef>
          <a:fontRef idx="minor">
            <a:schemeClr val="dk1"/>
          </a:fontRef>
        </p:style>
        <p:txBody>
          <a:bodyPr>
            <a:normAutofit fontScale="85000" lnSpcReduction="10000"/>
          </a:bodyPr>
          <a:lstStyle/>
          <a:p>
            <a:pPr marL="0" lvl="0" indent="0" algn="ctr">
              <a:buNone/>
            </a:pPr>
            <a:r>
              <a:rPr lang="en-US" sz="4400" dirty="0" smtClean="0"/>
              <a:t>Persons </a:t>
            </a:r>
            <a:r>
              <a:rPr lang="en-US" sz="4400" dirty="0"/>
              <a:t>with ACE scores of 4 or </a:t>
            </a:r>
            <a:r>
              <a:rPr lang="en-US" sz="4400" dirty="0" smtClean="0"/>
              <a:t>higher are: </a:t>
            </a:r>
          </a:p>
          <a:p>
            <a:pPr marL="0" lvl="0" indent="0">
              <a:buNone/>
            </a:pPr>
            <a:r>
              <a:rPr lang="en-US" sz="4400" dirty="0" smtClean="0"/>
              <a:t> *	4 </a:t>
            </a:r>
            <a:r>
              <a:rPr lang="en-US" sz="4400" dirty="0"/>
              <a:t>times more likely to become </a:t>
            </a:r>
            <a:r>
              <a:rPr lang="en-US" sz="4400" dirty="0" smtClean="0"/>
              <a:t>smokers </a:t>
            </a:r>
          </a:p>
          <a:p>
            <a:pPr marL="0" lvl="0" indent="0">
              <a:buNone/>
            </a:pPr>
            <a:r>
              <a:rPr lang="en-US" sz="4400" dirty="0" smtClean="0"/>
              <a:t> * 12 </a:t>
            </a:r>
            <a:r>
              <a:rPr lang="en-US" sz="4400" dirty="0"/>
              <a:t>times more likely to have attempted </a:t>
            </a:r>
            <a:r>
              <a:rPr lang="en-US" sz="4400" dirty="0" smtClean="0"/>
              <a:t>	 suicide </a:t>
            </a:r>
          </a:p>
          <a:p>
            <a:pPr marL="0" lvl="0" indent="0">
              <a:buNone/>
            </a:pPr>
            <a:r>
              <a:rPr lang="en-US" sz="4400" dirty="0" smtClean="0"/>
              <a:t> * 7 </a:t>
            </a:r>
            <a:r>
              <a:rPr lang="en-US" sz="4400" dirty="0"/>
              <a:t>times more likely to become </a:t>
            </a:r>
            <a:r>
              <a:rPr lang="en-US" sz="4400" dirty="0" smtClean="0"/>
              <a:t>	alcoholics</a:t>
            </a:r>
          </a:p>
          <a:p>
            <a:pPr marL="0" lvl="0" indent="0">
              <a:buNone/>
            </a:pPr>
            <a:r>
              <a:rPr lang="en-US" sz="4400" dirty="0"/>
              <a:t> </a:t>
            </a:r>
            <a:r>
              <a:rPr lang="en-US" sz="4400" dirty="0" smtClean="0"/>
              <a:t>* 10 </a:t>
            </a:r>
            <a:r>
              <a:rPr lang="en-US" sz="4400" dirty="0"/>
              <a:t>more likely to inject street drugs.</a:t>
            </a:r>
          </a:p>
          <a:p>
            <a:endParaRPr lang="en-US" dirty="0"/>
          </a:p>
        </p:txBody>
      </p:sp>
      <p:sp>
        <p:nvSpPr>
          <p:cNvPr id="2" name="Title 1"/>
          <p:cNvSpPr>
            <a:spLocks noGrp="1"/>
          </p:cNvSpPr>
          <p:nvPr>
            <p:ph type="title"/>
          </p:nvPr>
        </p:nvSpPr>
        <p:spPr/>
        <p:style>
          <a:lnRef idx="3">
            <a:schemeClr val="lt1"/>
          </a:lnRef>
          <a:fillRef idx="1">
            <a:schemeClr val="dk1"/>
          </a:fillRef>
          <a:effectRef idx="1">
            <a:schemeClr val="dk1"/>
          </a:effectRef>
          <a:fontRef idx="minor">
            <a:schemeClr val="lt1"/>
          </a:fontRef>
        </p:style>
        <p:txBody>
          <a:bodyPr/>
          <a:lstStyle/>
          <a:p>
            <a:r>
              <a:rPr lang="en-US" dirty="0" smtClean="0"/>
              <a:t>The Effects of the ACE</a:t>
            </a:r>
            <a:endParaRPr lang="en-US" dirty="0"/>
          </a:p>
        </p:txBody>
      </p:sp>
    </p:spTree>
    <p:extLst>
      <p:ext uri="{BB962C8B-B14F-4D97-AF65-F5344CB8AC3E}">
        <p14:creationId xmlns:p14="http://schemas.microsoft.com/office/powerpoint/2010/main" val="196087702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lnSpcReduction="10000"/>
          </a:bodyPr>
          <a:lstStyle/>
          <a:p>
            <a:pPr marL="0" lvl="0" indent="0" algn="ctr">
              <a:buNone/>
            </a:pPr>
            <a:endParaRPr lang="en-US" sz="4800" dirty="0" smtClean="0"/>
          </a:p>
          <a:p>
            <a:pPr marL="0" lvl="0" indent="0" algn="ctr">
              <a:buNone/>
            </a:pPr>
            <a:r>
              <a:rPr lang="en-US" sz="4800" dirty="0" smtClean="0"/>
              <a:t>An </a:t>
            </a:r>
            <a:r>
              <a:rPr lang="en-US" sz="4800" dirty="0"/>
              <a:t>ACE score </a:t>
            </a:r>
            <a:r>
              <a:rPr lang="en-US" sz="4800" dirty="0" smtClean="0"/>
              <a:t>of </a:t>
            </a:r>
            <a:r>
              <a:rPr lang="en-US" sz="4800" dirty="0"/>
              <a:t>6 or </a:t>
            </a:r>
            <a:r>
              <a:rPr lang="en-US" sz="4800" dirty="0" smtClean="0"/>
              <a:t>higher:</a:t>
            </a:r>
          </a:p>
          <a:p>
            <a:pPr marL="0" lvl="0" indent="0" algn="ctr">
              <a:buNone/>
            </a:pPr>
            <a:r>
              <a:rPr lang="en-US" sz="4800" dirty="0" smtClean="0"/>
              <a:t> A male </a:t>
            </a:r>
            <a:r>
              <a:rPr lang="en-US" sz="4800" dirty="0"/>
              <a:t>youth is </a:t>
            </a:r>
            <a:r>
              <a:rPr lang="en-US" sz="4800" b="1" dirty="0"/>
              <a:t>4600 %</a:t>
            </a:r>
            <a:r>
              <a:rPr lang="en-US" sz="4800" dirty="0"/>
              <a:t> more likely to become an injection drug </a:t>
            </a:r>
            <a:r>
              <a:rPr lang="en-US" sz="4800" dirty="0" smtClean="0"/>
              <a:t>user</a:t>
            </a:r>
            <a:endParaRPr lang="en-US" sz="4800" dirty="0"/>
          </a:p>
          <a:p>
            <a:pPr algn="ctr"/>
            <a:endParaRPr lang="en-US" sz="4800" dirty="0"/>
          </a:p>
        </p:txBody>
      </p:sp>
      <p:sp>
        <p:nvSpPr>
          <p:cNvPr id="2" name="Title 1"/>
          <p:cNvSpPr>
            <a:spLocks noGrp="1"/>
          </p:cNvSpPr>
          <p:nvPr>
            <p:ph type="title"/>
          </p:nvPr>
        </p:nvSpPr>
        <p:spPr/>
        <p:style>
          <a:lnRef idx="3">
            <a:schemeClr val="lt1"/>
          </a:lnRef>
          <a:fillRef idx="1">
            <a:schemeClr val="dk1"/>
          </a:fillRef>
          <a:effectRef idx="1">
            <a:schemeClr val="dk1"/>
          </a:effectRef>
          <a:fontRef idx="minor">
            <a:schemeClr val="lt1"/>
          </a:fontRef>
        </p:style>
        <p:txBody>
          <a:bodyPr/>
          <a:lstStyle/>
          <a:p>
            <a:r>
              <a:rPr lang="en-US" dirty="0" smtClean="0"/>
              <a:t>The Effects of ACE</a:t>
            </a:r>
            <a:endParaRPr lang="en-US" dirty="0"/>
          </a:p>
        </p:txBody>
      </p:sp>
    </p:spTree>
    <p:extLst>
      <p:ext uri="{BB962C8B-B14F-4D97-AF65-F5344CB8AC3E}">
        <p14:creationId xmlns:p14="http://schemas.microsoft.com/office/powerpoint/2010/main" val="162309516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fontScale="92500"/>
          </a:bodyPr>
          <a:lstStyle/>
          <a:p>
            <a:pPr marL="0" lvl="0" indent="0" algn="ctr">
              <a:buNone/>
            </a:pPr>
            <a:r>
              <a:rPr lang="en-US" sz="4800" dirty="0"/>
              <a:t>54% of current </a:t>
            </a:r>
            <a:r>
              <a:rPr lang="en-US" sz="4800" dirty="0" smtClean="0"/>
              <a:t>depression diagnosis, </a:t>
            </a:r>
            <a:r>
              <a:rPr lang="en-US" sz="4800" dirty="0"/>
              <a:t>41% of chronic </a:t>
            </a:r>
            <a:r>
              <a:rPr lang="en-US" sz="4800" dirty="0" smtClean="0"/>
              <a:t>depression diagnosis, </a:t>
            </a:r>
            <a:r>
              <a:rPr lang="en-US" sz="4800" dirty="0"/>
              <a:t>and 58% of suicide attempts can be attributed to adverse childhood experiences.</a:t>
            </a:r>
          </a:p>
          <a:p>
            <a:endParaRPr lang="en-US" dirty="0"/>
          </a:p>
        </p:txBody>
      </p:sp>
      <p:sp>
        <p:nvSpPr>
          <p:cNvPr id="2" name="Title 1"/>
          <p:cNvSpPr>
            <a:spLocks noGrp="1"/>
          </p:cNvSpPr>
          <p:nvPr>
            <p:ph type="title"/>
          </p:nvPr>
        </p:nvSpPr>
        <p:spPr/>
        <p:style>
          <a:lnRef idx="3">
            <a:schemeClr val="lt1"/>
          </a:lnRef>
          <a:fillRef idx="1">
            <a:schemeClr val="dk1"/>
          </a:fillRef>
          <a:effectRef idx="1">
            <a:schemeClr val="dk1"/>
          </a:effectRef>
          <a:fontRef idx="minor">
            <a:schemeClr val="lt1"/>
          </a:fontRef>
        </p:style>
        <p:txBody>
          <a:bodyPr/>
          <a:lstStyle/>
          <a:p>
            <a:r>
              <a:rPr lang="en-US" dirty="0" smtClean="0"/>
              <a:t>The Effects of ACE</a:t>
            </a:r>
            <a:endParaRPr lang="en-US" dirty="0"/>
          </a:p>
        </p:txBody>
      </p:sp>
    </p:spTree>
    <p:extLst>
      <p:ext uri="{BB962C8B-B14F-4D97-AF65-F5344CB8AC3E}">
        <p14:creationId xmlns:p14="http://schemas.microsoft.com/office/powerpoint/2010/main" val="175356668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lstStyle/>
          <a:p>
            <a:pPr marL="0" indent="0" algn="ctr">
              <a:buNone/>
            </a:pPr>
            <a:r>
              <a:rPr lang="en-US" sz="4000" dirty="0" smtClean="0"/>
              <a:t>Better outcomes</a:t>
            </a:r>
          </a:p>
          <a:p>
            <a:pPr marL="0" indent="0" algn="ctr">
              <a:buNone/>
            </a:pPr>
            <a:endParaRPr lang="en-US" dirty="0"/>
          </a:p>
          <a:p>
            <a:pPr marL="0" indent="0" algn="ctr">
              <a:buNone/>
            </a:pPr>
            <a:r>
              <a:rPr lang="en-US" dirty="0" smtClean="0"/>
              <a:t>Identifying risk level and the problems that exist in a child’s life leads to a probation sentence that will actually address those problems and change behavior.  </a:t>
            </a:r>
          </a:p>
          <a:p>
            <a:pPr marL="0" indent="0" algn="ctr">
              <a:buNone/>
            </a:pPr>
            <a:endParaRPr lang="en-US" dirty="0"/>
          </a:p>
          <a:p>
            <a:pPr marL="0" indent="0" algn="ctr">
              <a:buNone/>
            </a:pPr>
            <a:r>
              <a:rPr lang="en-US" dirty="0" smtClean="0"/>
              <a:t>The goal is the best interest of the child.  </a:t>
            </a:r>
            <a:endParaRPr lang="en-US" dirty="0"/>
          </a:p>
        </p:txBody>
      </p:sp>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Why do a pre-trial assessment?</a:t>
            </a:r>
            <a:endParaRPr lang="en-US" dirty="0"/>
          </a:p>
        </p:txBody>
      </p:sp>
    </p:spTree>
    <p:extLst>
      <p:ext uri="{BB962C8B-B14F-4D97-AF65-F5344CB8AC3E}">
        <p14:creationId xmlns:p14="http://schemas.microsoft.com/office/powerpoint/2010/main" val="38042675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Autofit/>
          </a:bodyPr>
          <a:lstStyle/>
          <a:p>
            <a:pPr lvl="0"/>
            <a:r>
              <a:rPr lang="en-US" sz="3600" dirty="0"/>
              <a:t>Females with an ACE score of 4 or higher are 4 times more likely to be promiscuous (more than 50 sexual partners).</a:t>
            </a:r>
          </a:p>
          <a:p>
            <a:pPr lvl="0"/>
            <a:r>
              <a:rPr lang="en-US" sz="3600" dirty="0"/>
              <a:t>Females with ACE score of 4 or higher are 40 % more likely to become teen mothers, Males are 30 % more likely to become teen fathers.</a:t>
            </a:r>
          </a:p>
          <a:p>
            <a:endParaRPr lang="en-US" sz="3600" dirty="0"/>
          </a:p>
        </p:txBody>
      </p:sp>
      <p:sp>
        <p:nvSpPr>
          <p:cNvPr id="2" name="Title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lstStyle/>
          <a:p>
            <a:r>
              <a:rPr lang="en-US" dirty="0" smtClean="0"/>
              <a:t>The Effects of ACE</a:t>
            </a:r>
            <a:endParaRPr lang="en-US" dirty="0"/>
          </a:p>
        </p:txBody>
      </p:sp>
    </p:spTree>
    <p:extLst>
      <p:ext uri="{BB962C8B-B14F-4D97-AF65-F5344CB8AC3E}">
        <p14:creationId xmlns:p14="http://schemas.microsoft.com/office/powerpoint/2010/main" val="255133493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dk1"/>
          </a:lnRef>
          <a:fillRef idx="3">
            <a:schemeClr val="dk1"/>
          </a:fillRef>
          <a:effectRef idx="2">
            <a:schemeClr val="dk1"/>
          </a:effectRef>
          <a:fontRef idx="minor">
            <a:schemeClr val="lt1"/>
          </a:fontRef>
        </p:style>
        <p:txBody>
          <a:bodyPr>
            <a:normAutofit/>
          </a:bodyPr>
          <a:lstStyle/>
          <a:p>
            <a:pPr lvl="0"/>
            <a:r>
              <a:rPr lang="en-US" dirty="0"/>
              <a:t>An ACE score of 7 or higher increased the risk of suicide attempt by 51%.</a:t>
            </a:r>
          </a:p>
          <a:p>
            <a:pPr lvl="0"/>
            <a:r>
              <a:rPr lang="en-US" dirty="0"/>
              <a:t>An ACE score of 4 or higher increases the risk of life-long depression by 55%.</a:t>
            </a:r>
          </a:p>
          <a:p>
            <a:pPr lvl="0"/>
            <a:r>
              <a:rPr lang="en-US" dirty="0"/>
              <a:t>An ACE score of 4 or higher increases the risk of being prescribed psychotropic medication by 90%.</a:t>
            </a:r>
          </a:p>
          <a:p>
            <a:pPr lvl="0"/>
            <a:r>
              <a:rPr lang="en-US" dirty="0"/>
              <a:t>An ACE score of 6 or higher shortens life expectancy by 20 years.</a:t>
            </a:r>
          </a:p>
          <a:p>
            <a:endParaRPr lang="en-US" dirty="0"/>
          </a:p>
        </p:txBody>
      </p:sp>
      <p:sp>
        <p:nvSpPr>
          <p:cNvPr id="2" name="Title 1"/>
          <p:cNvSpPr>
            <a:spLocks noGrp="1"/>
          </p:cNvSpPr>
          <p:nvPr>
            <p:ph type="title"/>
          </p:nvPr>
        </p:nvSpPr>
        <p:spPr/>
        <p:style>
          <a:lnRef idx="3">
            <a:schemeClr val="lt1"/>
          </a:lnRef>
          <a:fillRef idx="1">
            <a:schemeClr val="dk1"/>
          </a:fillRef>
          <a:effectRef idx="1">
            <a:schemeClr val="dk1"/>
          </a:effectRef>
          <a:fontRef idx="minor">
            <a:schemeClr val="lt1"/>
          </a:fontRef>
        </p:style>
        <p:txBody>
          <a:bodyPr/>
          <a:lstStyle/>
          <a:p>
            <a:r>
              <a:rPr lang="en-US" dirty="0" smtClean="0"/>
              <a:t>The Effects of ACE</a:t>
            </a:r>
            <a:endParaRPr lang="en-US" dirty="0"/>
          </a:p>
        </p:txBody>
      </p:sp>
    </p:spTree>
    <p:extLst>
      <p:ext uri="{BB962C8B-B14F-4D97-AF65-F5344CB8AC3E}">
        <p14:creationId xmlns:p14="http://schemas.microsoft.com/office/powerpoint/2010/main" val="97978145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890" y="960120"/>
            <a:ext cx="8732520" cy="5486400"/>
          </a:xfrm>
        </p:spPr>
        <p:txBody>
          <a:bodyPr>
            <a:normAutofit lnSpcReduction="10000"/>
          </a:bodyPr>
          <a:lstStyle/>
          <a:p>
            <a:pPr>
              <a:defRPr/>
            </a:pPr>
            <a:r>
              <a:rPr lang="en-US" sz="2400" dirty="0"/>
              <a:t>In 2015- Juvenile Probation and Supervision Cases:</a:t>
            </a:r>
          </a:p>
          <a:p>
            <a:pPr lvl="1">
              <a:defRPr/>
            </a:pPr>
            <a:endParaRPr lang="en-US" dirty="0" smtClean="0"/>
          </a:p>
          <a:p>
            <a:pPr lvl="1">
              <a:defRPr/>
            </a:pPr>
            <a:r>
              <a:rPr lang="en-US" dirty="0" smtClean="0"/>
              <a:t>47</a:t>
            </a:r>
            <a:r>
              <a:rPr lang="en-US" dirty="0"/>
              <a:t>% had ACE score of 4 or higher</a:t>
            </a:r>
          </a:p>
          <a:p>
            <a:pPr marL="393192" lvl="1" indent="0">
              <a:buNone/>
              <a:defRPr/>
            </a:pPr>
            <a:endParaRPr lang="en-US" dirty="0"/>
          </a:p>
          <a:p>
            <a:pPr lvl="1">
              <a:defRPr/>
            </a:pPr>
            <a:r>
              <a:rPr lang="en-US" dirty="0"/>
              <a:t>Of that group of youth:</a:t>
            </a:r>
          </a:p>
          <a:p>
            <a:pPr lvl="3">
              <a:defRPr/>
            </a:pPr>
            <a:r>
              <a:rPr lang="en-US" dirty="0"/>
              <a:t>73% reported substance abuse issues ( vs. 35% with ACE 3 and under)</a:t>
            </a:r>
          </a:p>
          <a:p>
            <a:pPr lvl="4">
              <a:defRPr/>
            </a:pPr>
            <a:r>
              <a:rPr lang="en-US" dirty="0"/>
              <a:t>73% of those required inpatient treatment</a:t>
            </a:r>
          </a:p>
          <a:p>
            <a:pPr marL="1096962" lvl="4" indent="0">
              <a:buFont typeface="Corbel" pitchFamily="34" charset="0"/>
              <a:buNone/>
              <a:defRPr/>
            </a:pPr>
            <a:endParaRPr lang="en-US" dirty="0"/>
          </a:p>
          <a:p>
            <a:pPr lvl="3">
              <a:defRPr/>
            </a:pPr>
            <a:r>
              <a:rPr lang="en-US" dirty="0"/>
              <a:t>80% reported mental health issues (vs. 11% with ACE of 3 or under)</a:t>
            </a:r>
          </a:p>
          <a:p>
            <a:pPr lvl="4">
              <a:defRPr/>
            </a:pPr>
            <a:r>
              <a:rPr lang="en-US" dirty="0"/>
              <a:t>100% of those required treatment</a:t>
            </a:r>
          </a:p>
          <a:p>
            <a:pPr lvl="4">
              <a:defRPr/>
            </a:pPr>
            <a:r>
              <a:rPr lang="en-US" dirty="0"/>
              <a:t>42% required hospitalization</a:t>
            </a:r>
          </a:p>
          <a:p>
            <a:pPr lvl="4">
              <a:defRPr/>
            </a:pPr>
            <a:r>
              <a:rPr lang="en-US" dirty="0"/>
              <a:t>67% required medication</a:t>
            </a:r>
          </a:p>
          <a:p>
            <a:pPr marL="1096962" lvl="4" indent="0">
              <a:buFont typeface="Corbel" pitchFamily="34" charset="0"/>
              <a:buNone/>
              <a:defRPr/>
            </a:pPr>
            <a:endParaRPr lang="en-US" dirty="0"/>
          </a:p>
          <a:p>
            <a:pPr lvl="3">
              <a:defRPr/>
            </a:pPr>
            <a:r>
              <a:rPr lang="en-US" dirty="0"/>
              <a:t>93% recidivated (vs.18% with ACE scores of 3 or under)</a:t>
            </a:r>
          </a:p>
          <a:p>
            <a:endParaRPr lang="en-US" dirty="0"/>
          </a:p>
        </p:txBody>
      </p:sp>
      <p:sp>
        <p:nvSpPr>
          <p:cNvPr id="2" name="Title 1"/>
          <p:cNvSpPr>
            <a:spLocks noGrp="1"/>
          </p:cNvSpPr>
          <p:nvPr>
            <p:ph type="title"/>
          </p:nvPr>
        </p:nvSpPr>
        <p:spPr>
          <a:xfrm>
            <a:off x="457200" y="274638"/>
            <a:ext cx="8229600" cy="685482"/>
          </a:xfrm>
        </p:spPr>
        <p:txBody>
          <a:bodyPr>
            <a:normAutofit fontScale="90000"/>
          </a:bodyPr>
          <a:lstStyle/>
          <a:p>
            <a:pPr algn="ctr"/>
            <a:r>
              <a:rPr lang="en-US" dirty="0" smtClean="0"/>
              <a:t>Clinton County ACE’s 2015</a:t>
            </a:r>
            <a:endParaRPr lang="en-US" dirty="0"/>
          </a:p>
        </p:txBody>
      </p:sp>
    </p:spTree>
    <p:extLst>
      <p:ext uri="{BB962C8B-B14F-4D97-AF65-F5344CB8AC3E}">
        <p14:creationId xmlns:p14="http://schemas.microsoft.com/office/powerpoint/2010/main" val="6840705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38 pretrial assessments were completed</a:t>
            </a:r>
          </a:p>
          <a:p>
            <a:pPr lvl="2"/>
            <a:r>
              <a:rPr lang="en-US" sz="1800" dirty="0" smtClean="0"/>
              <a:t>50 cases were filed (3 duplicates, 8 pending, 1 refused)</a:t>
            </a:r>
          </a:p>
          <a:p>
            <a:pPr lvl="2"/>
            <a:endParaRPr lang="en-US" sz="1800" dirty="0"/>
          </a:p>
          <a:p>
            <a:r>
              <a:rPr lang="en-US" sz="2400" dirty="0" smtClean="0"/>
              <a:t>8 had ACE score of 4 or higher   27%</a:t>
            </a:r>
          </a:p>
          <a:p>
            <a:r>
              <a:rPr lang="en-US" sz="2400" dirty="0"/>
              <a:t>1</a:t>
            </a:r>
            <a:r>
              <a:rPr lang="en-US" sz="2400" dirty="0" smtClean="0"/>
              <a:t>0 had ACE score of 2 or 3</a:t>
            </a:r>
          </a:p>
          <a:p>
            <a:r>
              <a:rPr lang="en-US" sz="2400" dirty="0" smtClean="0"/>
              <a:t>20 had ACE of 0 or 1(Consumption &amp; Retail </a:t>
            </a:r>
            <a:r>
              <a:rPr lang="en-US" sz="2400" dirty="0"/>
              <a:t>T</a:t>
            </a:r>
            <a:r>
              <a:rPr lang="en-US" sz="2400" dirty="0" smtClean="0"/>
              <a:t>heft)</a:t>
            </a:r>
          </a:p>
          <a:p>
            <a:endParaRPr lang="en-US" sz="2400" dirty="0"/>
          </a:p>
          <a:p>
            <a:r>
              <a:rPr lang="en-US" sz="2400" dirty="0" smtClean="0"/>
              <a:t>38% of 4 or higher already reoffended</a:t>
            </a:r>
          </a:p>
          <a:p>
            <a:r>
              <a:rPr lang="en-US" sz="2400" dirty="0" smtClean="0"/>
              <a:t>20% of 2 or 3 reoffended </a:t>
            </a:r>
          </a:p>
          <a:p>
            <a:r>
              <a:rPr lang="en-US" sz="2400" dirty="0" smtClean="0"/>
              <a:t>5% of 0 or 1 reoffended </a:t>
            </a:r>
            <a:endParaRPr lang="en-US" sz="2400" dirty="0"/>
          </a:p>
        </p:txBody>
      </p:sp>
      <p:sp>
        <p:nvSpPr>
          <p:cNvPr id="3" name="Title 2"/>
          <p:cNvSpPr>
            <a:spLocks noGrp="1"/>
          </p:cNvSpPr>
          <p:nvPr>
            <p:ph type="title"/>
          </p:nvPr>
        </p:nvSpPr>
        <p:spPr/>
        <p:txBody>
          <a:bodyPr/>
          <a:lstStyle/>
          <a:p>
            <a:r>
              <a:rPr lang="en-US" dirty="0" smtClean="0"/>
              <a:t>Clinton County Ace’s 2016</a:t>
            </a:r>
            <a:endParaRPr lang="en-US" dirty="0"/>
          </a:p>
        </p:txBody>
      </p:sp>
    </p:spTree>
    <p:extLst>
      <p:ext uri="{BB962C8B-B14F-4D97-AF65-F5344CB8AC3E}">
        <p14:creationId xmlns:p14="http://schemas.microsoft.com/office/powerpoint/2010/main" val="937045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931" y="164956"/>
            <a:ext cx="8791435" cy="6565204"/>
          </a:xfrm>
        </p:spPr>
        <p:style>
          <a:lnRef idx="2">
            <a:schemeClr val="dk1">
              <a:shade val="50000"/>
            </a:schemeClr>
          </a:lnRef>
          <a:fillRef idx="1">
            <a:schemeClr val="dk1"/>
          </a:fillRef>
          <a:effectRef idx="0">
            <a:schemeClr val="dk1"/>
          </a:effectRef>
          <a:fontRef idx="minor">
            <a:schemeClr val="lt1"/>
          </a:fontRef>
        </p:style>
        <p:txBody>
          <a:bodyPr>
            <a:normAutofit lnSpcReduction="10000"/>
          </a:bodyPr>
          <a:lstStyle/>
          <a:p>
            <a:pPr marL="0" indent="0" algn="ctr">
              <a:buNone/>
            </a:pPr>
            <a:r>
              <a:rPr lang="en-US" sz="8000" dirty="0"/>
              <a:t>It is easier to build strong children than to repair broken </a:t>
            </a:r>
            <a:r>
              <a:rPr lang="en-US" sz="8000" dirty="0" smtClean="0"/>
              <a:t>men.</a:t>
            </a:r>
            <a:endParaRPr lang="en-US" sz="8000" dirty="0"/>
          </a:p>
          <a:p>
            <a:pPr marL="0" indent="0">
              <a:buNone/>
            </a:pPr>
            <a:r>
              <a:rPr lang="en-US" dirty="0" smtClean="0"/>
              <a:t>										</a:t>
            </a:r>
            <a:r>
              <a:rPr lang="en-US" sz="3600" dirty="0" smtClean="0"/>
              <a:t>--Frederick Douglass</a:t>
            </a:r>
            <a:endParaRPr lang="en-US" sz="3600" dirty="0"/>
          </a:p>
        </p:txBody>
      </p:sp>
    </p:spTree>
    <p:extLst>
      <p:ext uri="{BB962C8B-B14F-4D97-AF65-F5344CB8AC3E}">
        <p14:creationId xmlns:p14="http://schemas.microsoft.com/office/powerpoint/2010/main" val="415557933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6310699"/>
          </a:xfrm>
        </p:spPr>
        <p:style>
          <a:lnRef idx="2">
            <a:schemeClr val="accent2">
              <a:shade val="50000"/>
            </a:schemeClr>
          </a:lnRef>
          <a:fillRef idx="1">
            <a:schemeClr val="accent2"/>
          </a:fillRef>
          <a:effectRef idx="0">
            <a:schemeClr val="accent2"/>
          </a:effectRef>
          <a:fontRef idx="minor">
            <a:schemeClr val="lt1"/>
          </a:fontRef>
        </p:style>
        <p:txBody>
          <a:bodyPr/>
          <a:lstStyle/>
          <a:p>
            <a:r>
              <a:rPr lang="en-US" dirty="0" smtClean="0"/>
              <a:t>Statistical thinking will one day be as necessary for efficient citizenship as the ability to read and write.</a:t>
            </a:r>
            <a:br>
              <a:rPr lang="en-US" dirty="0" smtClean="0"/>
            </a:br>
            <a:r>
              <a:rPr lang="en-US" dirty="0"/>
              <a:t/>
            </a:r>
            <a:br>
              <a:rPr lang="en-US" dirty="0"/>
            </a:br>
            <a:r>
              <a:rPr lang="en-US" dirty="0" smtClean="0"/>
              <a:t>-- H.G. Wells</a:t>
            </a:r>
            <a:endParaRPr lang="en-US" dirty="0"/>
          </a:p>
        </p:txBody>
      </p:sp>
    </p:spTree>
    <p:extLst>
      <p:ext uri="{BB962C8B-B14F-4D97-AF65-F5344CB8AC3E}">
        <p14:creationId xmlns:p14="http://schemas.microsoft.com/office/powerpoint/2010/main" val="285461647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914400"/>
            <a:ext cx="8583930" cy="5417820"/>
          </a:xfrm>
        </p:spPr>
        <p:txBody>
          <a:bodyPr>
            <a:normAutofit/>
          </a:bodyPr>
          <a:lstStyle/>
          <a:p>
            <a:r>
              <a:rPr lang="en-US" altLang="en-US" sz="2000" dirty="0"/>
              <a:t>National Child Traumatic Stress Network - </a:t>
            </a:r>
            <a:r>
              <a:rPr lang="en-US" altLang="en-US" sz="2000" i="1" dirty="0"/>
              <a:t>www.nctsn.org</a:t>
            </a:r>
            <a:endParaRPr lang="en-US" altLang="en-US" sz="2000" dirty="0"/>
          </a:p>
          <a:p>
            <a:r>
              <a:rPr lang="en-US" altLang="en-US" sz="2000" dirty="0"/>
              <a:t>Aces Connection Newsletter – www.acesconnection.com</a:t>
            </a:r>
          </a:p>
          <a:p>
            <a:r>
              <a:rPr lang="en-US" altLang="en-US" sz="2000" dirty="0"/>
              <a:t>Aces Study – </a:t>
            </a:r>
            <a:r>
              <a:rPr lang="en-US" altLang="en-US" sz="2000" dirty="0" smtClean="0">
                <a:hlinkClick r:id="rId2"/>
              </a:rPr>
              <a:t>www.cdc.gov</a:t>
            </a:r>
            <a:endParaRPr lang="en-US" altLang="en-US" sz="2000" dirty="0" smtClean="0"/>
          </a:p>
          <a:p>
            <a:pPr marL="109728" indent="0">
              <a:buNone/>
            </a:pPr>
            <a:endParaRPr lang="en-US" altLang="en-US" sz="2000" dirty="0"/>
          </a:p>
          <a:p>
            <a:r>
              <a:rPr lang="en-US" altLang="en-US" sz="2000" dirty="0" smtClean="0"/>
              <a:t>Recommended </a:t>
            </a:r>
            <a:r>
              <a:rPr lang="en-US" altLang="en-US" sz="2000" dirty="0"/>
              <a:t>Readings</a:t>
            </a:r>
          </a:p>
          <a:p>
            <a:pPr lvl="2"/>
            <a:r>
              <a:rPr lang="en-US" altLang="en-US" dirty="0"/>
              <a:t>Cheering for the Children  -  Casey Gwinn</a:t>
            </a:r>
          </a:p>
          <a:p>
            <a:pPr lvl="2"/>
            <a:r>
              <a:rPr lang="en-US" altLang="en-US" dirty="0"/>
              <a:t>The Boy who was Raised a Dog – Bruce Perry</a:t>
            </a:r>
          </a:p>
          <a:p>
            <a:pPr lvl="2"/>
            <a:r>
              <a:rPr lang="en-US" altLang="en-US" dirty="0"/>
              <a:t>The Body Keeps Score – Russell Van Der </a:t>
            </a:r>
            <a:r>
              <a:rPr lang="en-US" altLang="en-US" dirty="0" err="1" smtClean="0"/>
              <a:t>Kolk</a:t>
            </a:r>
            <a:endParaRPr lang="en-US" altLang="en-US" sz="1000" dirty="0" smtClean="0"/>
          </a:p>
          <a:p>
            <a:endParaRPr lang="en-US" altLang="en-US" sz="1000" dirty="0"/>
          </a:p>
          <a:p>
            <a:r>
              <a:rPr lang="en-US" altLang="en-US" sz="2000" dirty="0" smtClean="0"/>
              <a:t>Trauma </a:t>
            </a:r>
            <a:r>
              <a:rPr lang="en-US" altLang="en-US" sz="2000" dirty="0"/>
              <a:t>–Specific Interventions</a:t>
            </a:r>
          </a:p>
          <a:p>
            <a:pPr lvl="2"/>
            <a:r>
              <a:rPr lang="en-US" altLang="en-US" dirty="0"/>
              <a:t>CBITS (Cognitive Behavioral Intervention for Trauma in Schools)</a:t>
            </a:r>
          </a:p>
          <a:p>
            <a:pPr lvl="2"/>
            <a:r>
              <a:rPr lang="en-US" altLang="en-US" dirty="0"/>
              <a:t>SSET (Support for Students Exposed to Trauma)</a:t>
            </a:r>
          </a:p>
          <a:p>
            <a:pPr lvl="2"/>
            <a:r>
              <a:rPr lang="en-US" altLang="en-US" dirty="0"/>
              <a:t>TF-CBT (Trauma Focused Cognitive Behavioral Therapy)</a:t>
            </a:r>
          </a:p>
          <a:p>
            <a:pPr lvl="2"/>
            <a:r>
              <a:rPr lang="en-US" altLang="en-US" dirty="0"/>
              <a:t>ARC Model (Attachment, Regulation, and Competency)</a:t>
            </a:r>
          </a:p>
          <a:p>
            <a:endParaRPr lang="en-US" dirty="0"/>
          </a:p>
        </p:txBody>
      </p:sp>
      <p:sp>
        <p:nvSpPr>
          <p:cNvPr id="3" name="Title 2"/>
          <p:cNvSpPr>
            <a:spLocks noGrp="1"/>
          </p:cNvSpPr>
          <p:nvPr>
            <p:ph type="title"/>
          </p:nvPr>
        </p:nvSpPr>
        <p:spPr>
          <a:xfrm>
            <a:off x="457200" y="274638"/>
            <a:ext cx="8229600" cy="731202"/>
          </a:xfrm>
        </p:spPr>
        <p:txBody>
          <a:bodyPr/>
          <a:lstStyle/>
          <a:p>
            <a:pPr algn="ctr"/>
            <a:r>
              <a:rPr lang="en-US" dirty="0" smtClean="0"/>
              <a:t>Resources &amp; Readings</a:t>
            </a:r>
            <a:endParaRPr lang="en-US" dirty="0"/>
          </a:p>
        </p:txBody>
      </p:sp>
    </p:spTree>
    <p:extLst>
      <p:ext uri="{BB962C8B-B14F-4D97-AF65-F5344CB8AC3E}">
        <p14:creationId xmlns:p14="http://schemas.microsoft.com/office/powerpoint/2010/main" val="454844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marL="0" indent="0" algn="ctr">
              <a:buNone/>
            </a:pPr>
            <a:r>
              <a:rPr lang="en-US" dirty="0" smtClean="0"/>
              <a:t>Efficiency</a:t>
            </a:r>
          </a:p>
          <a:p>
            <a:pPr marL="0" indent="0" algn="ctr">
              <a:buNone/>
            </a:pPr>
            <a:endParaRPr lang="en-US" dirty="0"/>
          </a:p>
          <a:p>
            <a:pPr marL="0" indent="0" algn="ctr">
              <a:buNone/>
            </a:pPr>
            <a:r>
              <a:rPr lang="en-US" dirty="0" smtClean="0"/>
              <a:t>Spend less time with kids who do not need supervision and, thus, have more time to spend with high-risk kids.  </a:t>
            </a:r>
            <a:endParaRPr lang="en-US" dirty="0"/>
          </a:p>
        </p:txBody>
      </p:sp>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t>Why do pre-trial assessments</a:t>
            </a:r>
            <a:endParaRPr lang="en-US" dirty="0"/>
          </a:p>
        </p:txBody>
      </p:sp>
    </p:spTree>
    <p:extLst>
      <p:ext uri="{BB962C8B-B14F-4D97-AF65-F5344CB8AC3E}">
        <p14:creationId xmlns:p14="http://schemas.microsoft.com/office/powerpoint/2010/main" val="225043112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lstStyle/>
          <a:p>
            <a:pPr marL="0" indent="0" algn="ctr">
              <a:buNone/>
            </a:pPr>
            <a:r>
              <a:rPr lang="en-US" dirty="0" smtClean="0"/>
              <a:t>Public Safety</a:t>
            </a:r>
          </a:p>
          <a:p>
            <a:pPr marL="0" indent="0" algn="ctr">
              <a:buNone/>
            </a:pPr>
            <a:endParaRPr lang="en-US" dirty="0"/>
          </a:p>
          <a:p>
            <a:pPr marL="0" indent="0" algn="ctr">
              <a:buNone/>
            </a:pPr>
            <a:r>
              <a:rPr lang="en-US" dirty="0" smtClean="0"/>
              <a:t>When you take steps to properly identify issues and address them with evidenced based methods, crime is reduced, public safety is increased and tax dollars are saved. </a:t>
            </a:r>
          </a:p>
          <a:p>
            <a:pPr marL="0" indent="0" algn="ctr">
              <a:buNone/>
            </a:pPr>
            <a:r>
              <a:rPr lang="en-US" dirty="0" smtClean="0"/>
              <a:t>(proven by exhaustive studies about drug court)</a:t>
            </a:r>
            <a:endParaRPr lang="en-US" dirty="0"/>
          </a:p>
        </p:txBody>
      </p:sp>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Why do pre-trial assessments?</a:t>
            </a:r>
            <a:endParaRPr lang="en-US" dirty="0"/>
          </a:p>
        </p:txBody>
      </p:sp>
    </p:spTree>
    <p:extLst>
      <p:ext uri="{BB962C8B-B14F-4D97-AF65-F5344CB8AC3E}">
        <p14:creationId xmlns:p14="http://schemas.microsoft.com/office/powerpoint/2010/main" val="185298877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2500" lnSpcReduction="10000"/>
          </a:bodyPr>
          <a:lstStyle/>
          <a:p>
            <a:pPr marL="0" indent="0" algn="ctr">
              <a:buNone/>
            </a:pPr>
            <a:r>
              <a:rPr lang="en-US" dirty="0" smtClean="0"/>
              <a:t>Aligns with concept of Procedural Justice:</a:t>
            </a:r>
          </a:p>
          <a:p>
            <a:pPr marL="0" indent="0">
              <a:buNone/>
            </a:pPr>
            <a:endParaRPr lang="en-US" dirty="0"/>
          </a:p>
          <a:p>
            <a:pPr marL="0" indent="0">
              <a:buNone/>
            </a:pPr>
            <a:r>
              <a:rPr lang="en-US" dirty="0" smtClean="0"/>
              <a:t>“People are more likely to comply if they perceive that they have been heard and have been treated fairly.”</a:t>
            </a:r>
          </a:p>
          <a:p>
            <a:pPr marL="0" indent="0">
              <a:buNone/>
            </a:pPr>
            <a:r>
              <a:rPr lang="en-US" dirty="0" smtClean="0"/>
              <a:t> </a:t>
            </a:r>
          </a:p>
          <a:p>
            <a:pPr marL="0" indent="0">
              <a:buNone/>
            </a:pPr>
            <a:r>
              <a:rPr lang="en-US" dirty="0" smtClean="0"/>
              <a:t>“We support your efforts to expand the practices of the problem solving courts beyond the drug court and mental health court.”  </a:t>
            </a:r>
          </a:p>
          <a:p>
            <a:pPr marL="0" indent="0">
              <a:buNone/>
            </a:pPr>
            <a:r>
              <a:rPr lang="en-US" dirty="0"/>
              <a:t>	</a:t>
            </a:r>
            <a:r>
              <a:rPr lang="en-US" dirty="0" smtClean="0"/>
              <a:t>									-- Justice Rita Garman</a:t>
            </a:r>
            <a:endParaRPr lang="en-US" dirty="0"/>
          </a:p>
          <a:p>
            <a:pPr marL="0" indent="0">
              <a:buNone/>
            </a:pPr>
            <a:r>
              <a:rPr lang="en-US" dirty="0" smtClean="0"/>
              <a:t>	</a:t>
            </a:r>
            <a:endParaRPr lang="en-US" dirty="0"/>
          </a:p>
        </p:txBody>
      </p:sp>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en-US" dirty="0" smtClean="0"/>
              <a:t>Why do pre-trial assessments?</a:t>
            </a:r>
            <a:endParaRPr lang="en-US" dirty="0"/>
          </a:p>
        </p:txBody>
      </p:sp>
    </p:spTree>
    <p:extLst>
      <p:ext uri="{BB962C8B-B14F-4D97-AF65-F5344CB8AC3E}">
        <p14:creationId xmlns:p14="http://schemas.microsoft.com/office/powerpoint/2010/main" val="117451389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dirty="0" smtClean="0"/>
              <a:t>705 ILCS 405/6-1(2)(b)</a:t>
            </a:r>
          </a:p>
          <a:p>
            <a:pPr marL="0" indent="0" algn="ctr">
              <a:buNone/>
            </a:pPr>
            <a:r>
              <a:rPr lang="en-US" dirty="0" smtClean="0"/>
              <a:t>Probation departments; functions and duties:</a:t>
            </a:r>
          </a:p>
          <a:p>
            <a:pPr marL="0" indent="0" algn="ctr">
              <a:buNone/>
            </a:pPr>
            <a:r>
              <a:rPr lang="en-US" dirty="0" smtClean="0"/>
              <a:t>“When a petition is filed under Section 2-13 (abuse and neglect), 3-15 (MRAI), 4-12 (addicted minors), 5-520 (delinquent minors), to make  pre-adjudicatory investigations and formulate recommendations to the court when the court has authorized or directed the department to do so. </a:t>
            </a:r>
          </a:p>
          <a:p>
            <a:pPr marL="0" indent="0">
              <a:buNone/>
            </a:pPr>
            <a:endParaRPr lang="en-US" dirty="0"/>
          </a:p>
          <a:p>
            <a:pPr marL="0" indent="0">
              <a:buNone/>
            </a:pPr>
            <a:endParaRPr lang="en-US" dirty="0"/>
          </a:p>
        </p:txBody>
      </p:sp>
      <p:sp>
        <p:nvSpPr>
          <p:cNvPr id="2" name="Title 1"/>
          <p:cNvSpPr>
            <a:spLocks noGrp="1"/>
          </p:cNvSpPr>
          <p:nvPr>
            <p:ph type="title"/>
          </p:nvPr>
        </p:nvSpPr>
        <p:spPr/>
        <p:txBody>
          <a:bodyPr/>
          <a:lstStyle/>
          <a:p>
            <a:r>
              <a:rPr lang="en-US" dirty="0" smtClean="0"/>
              <a:t>Statutory Authority</a:t>
            </a:r>
            <a:endParaRPr lang="en-US" dirty="0"/>
          </a:p>
        </p:txBody>
      </p:sp>
    </p:spTree>
    <p:extLst>
      <p:ext uri="{BB962C8B-B14F-4D97-AF65-F5344CB8AC3E}">
        <p14:creationId xmlns:p14="http://schemas.microsoft.com/office/powerpoint/2010/main" val="425639974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48" y="1417638"/>
            <a:ext cx="8840918" cy="5230045"/>
          </a:xfrm>
        </p:spPr>
        <p:style>
          <a:lnRef idx="1">
            <a:schemeClr val="dk1"/>
          </a:lnRef>
          <a:fillRef idx="2">
            <a:schemeClr val="dk1"/>
          </a:fillRef>
          <a:effectRef idx="1">
            <a:schemeClr val="dk1"/>
          </a:effectRef>
          <a:fontRef idx="minor">
            <a:schemeClr val="dk1"/>
          </a:fontRef>
        </p:style>
        <p:txBody>
          <a:bodyPr>
            <a:normAutofit/>
          </a:bodyPr>
          <a:lstStyle/>
          <a:p>
            <a:pPr marL="0" indent="0">
              <a:buNone/>
            </a:pPr>
            <a:r>
              <a:rPr lang="en-US" dirty="0" smtClean="0"/>
              <a:t>Pre-trial assessments do not concern the charged offense.  No questions are asked about the pending offense. </a:t>
            </a:r>
          </a:p>
          <a:p>
            <a:pPr marL="0" indent="0">
              <a:buNone/>
            </a:pPr>
            <a:endParaRPr lang="en-US" dirty="0" smtClean="0"/>
          </a:p>
          <a:p>
            <a:pPr marL="0" indent="0">
              <a:buNone/>
            </a:pPr>
            <a:r>
              <a:rPr lang="en-US" dirty="0" smtClean="0"/>
              <a:t>State agrees to not use any admissions of the minor during the pre-trial assessment against the minor.</a:t>
            </a:r>
          </a:p>
          <a:p>
            <a:pPr marL="0" indent="0">
              <a:buNone/>
            </a:pPr>
            <a:endParaRPr lang="en-US" dirty="0" smtClean="0"/>
          </a:p>
          <a:p>
            <a:pPr marL="0" indent="0">
              <a:buNone/>
            </a:pPr>
            <a:r>
              <a:rPr lang="en-US" dirty="0" smtClean="0"/>
              <a:t>Assessments are conducted prior to the appointment of counsel or, if after appointment, with counsel’s consent.  </a:t>
            </a:r>
            <a:endParaRPr lang="en-US" dirty="0"/>
          </a:p>
        </p:txBody>
      </p:sp>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dirty="0" smtClean="0"/>
              <a:t>Constitutional concerns to address</a:t>
            </a:r>
            <a:endParaRPr lang="en-US" dirty="0"/>
          </a:p>
        </p:txBody>
      </p:sp>
    </p:spTree>
    <p:extLst>
      <p:ext uri="{BB962C8B-B14F-4D97-AF65-F5344CB8AC3E}">
        <p14:creationId xmlns:p14="http://schemas.microsoft.com/office/powerpoint/2010/main" val="326320640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pPr marL="0" indent="0">
              <a:buNone/>
            </a:pPr>
            <a:r>
              <a:rPr lang="en-US" dirty="0" smtClean="0"/>
              <a:t>Risk assessments and trauma scores governs comments made to the child during court and during meetings with counsel</a:t>
            </a:r>
          </a:p>
          <a:p>
            <a:pPr marL="0" indent="0">
              <a:buNone/>
            </a:pPr>
            <a:endParaRPr lang="en-US" dirty="0" smtClean="0"/>
          </a:p>
          <a:p>
            <a:pPr marL="0" indent="0">
              <a:buNone/>
            </a:pPr>
            <a:r>
              <a:rPr lang="en-US" dirty="0" smtClean="0"/>
              <a:t>Sets the tone for behavior change (due process goal of supreme court)</a:t>
            </a:r>
          </a:p>
          <a:p>
            <a:pPr marL="0" indent="0">
              <a:buNone/>
            </a:pPr>
            <a:endParaRPr lang="en-US" dirty="0"/>
          </a:p>
          <a:p>
            <a:pPr marL="0" indent="0">
              <a:buNone/>
            </a:pPr>
            <a:r>
              <a:rPr lang="en-US" dirty="0" smtClean="0"/>
              <a:t>Governs the amount of judicial supervision needed</a:t>
            </a:r>
          </a:p>
          <a:p>
            <a:pPr marL="0" indent="0">
              <a:buNone/>
            </a:pPr>
            <a:endParaRPr lang="en-US" dirty="0"/>
          </a:p>
          <a:p>
            <a:pPr marL="0" indent="0">
              <a:buNone/>
            </a:pPr>
            <a:endParaRPr lang="en-US" dirty="0"/>
          </a:p>
        </p:txBody>
      </p:sp>
      <p:sp>
        <p:nvSpPr>
          <p:cNvPr id="2" name="Title 1"/>
          <p:cNvSpPr>
            <a:spLocks noGrp="1"/>
          </p:cNvSpPr>
          <p:nvPr>
            <p:ph type="title"/>
          </p:nvPr>
        </p:nvSpPr>
        <p:spPr>
          <a:xfrm>
            <a:off x="457200" y="274638"/>
            <a:ext cx="8229600" cy="1325562"/>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dirty="0" smtClean="0"/>
              <a:t>Importance of Risk Assessments to judges and lawyers</a:t>
            </a:r>
            <a:endParaRPr lang="en-US" dirty="0"/>
          </a:p>
        </p:txBody>
      </p:sp>
    </p:spTree>
    <p:extLst>
      <p:ext uri="{BB962C8B-B14F-4D97-AF65-F5344CB8AC3E}">
        <p14:creationId xmlns:p14="http://schemas.microsoft.com/office/powerpoint/2010/main" val="319160939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marL="0" indent="0" algn="ctr">
              <a:buNone/>
            </a:pPr>
            <a:r>
              <a:rPr lang="en-US" sz="1600" b="1" dirty="0"/>
              <a:t>CLINTON COUNTY PROBATION DEPARTMENT</a:t>
            </a:r>
            <a:endParaRPr lang="en-US" sz="1600" dirty="0"/>
          </a:p>
          <a:p>
            <a:pPr marL="0" indent="0" algn="ctr">
              <a:buNone/>
            </a:pPr>
            <a:r>
              <a:rPr lang="en-US" sz="1600" b="1" u="sng" dirty="0"/>
              <a:t>Pre-trial Assessment Questionnaire</a:t>
            </a:r>
            <a:br>
              <a:rPr lang="en-US" sz="1600" b="1" u="sng" dirty="0"/>
            </a:br>
            <a:endParaRPr lang="en-US" sz="1600" dirty="0"/>
          </a:p>
          <a:p>
            <a:pPr marL="0" indent="0">
              <a:buNone/>
            </a:pPr>
            <a:r>
              <a:rPr lang="en-US" sz="1400" b="1" dirty="0"/>
              <a:t> </a:t>
            </a:r>
            <a:r>
              <a:rPr lang="en-US" sz="1400" dirty="0" smtClean="0"/>
              <a:t>												</a:t>
            </a:r>
            <a:r>
              <a:rPr lang="en-US" sz="1800" b="1" dirty="0" smtClean="0"/>
              <a:t>Date</a:t>
            </a:r>
            <a:r>
              <a:rPr lang="en-US" sz="1800" b="1" dirty="0"/>
              <a:t>:</a:t>
            </a:r>
            <a:r>
              <a:rPr lang="en-US" sz="1800" dirty="0"/>
              <a:t> </a:t>
            </a:r>
            <a:r>
              <a:rPr lang="en-US" sz="1800" u="sng" dirty="0"/>
              <a:t>						</a:t>
            </a:r>
            <a:endParaRPr lang="en-US" sz="1800" dirty="0"/>
          </a:p>
          <a:p>
            <a:pPr marL="0" indent="0">
              <a:buNone/>
            </a:pPr>
            <a:r>
              <a:rPr lang="en-US" sz="1800" b="1" dirty="0"/>
              <a:t> </a:t>
            </a:r>
            <a:r>
              <a:rPr lang="en-US" sz="1800" dirty="0" smtClean="0"/>
              <a:t>First </a:t>
            </a:r>
            <a:r>
              <a:rPr lang="en-US" sz="1800" dirty="0"/>
              <a:t>Name </a:t>
            </a:r>
            <a:r>
              <a:rPr lang="en-US" sz="1800" u="sng" dirty="0"/>
              <a:t>					</a:t>
            </a:r>
            <a:r>
              <a:rPr lang="en-US" sz="1800" dirty="0"/>
              <a:t> Middle Initial </a:t>
            </a:r>
            <a:r>
              <a:rPr lang="en-US" sz="1800" u="sng" dirty="0"/>
              <a:t>		</a:t>
            </a:r>
            <a:r>
              <a:rPr lang="en-US" sz="1800" dirty="0"/>
              <a:t> Last Name </a:t>
            </a:r>
            <a:r>
              <a:rPr lang="en-US" sz="1800" u="sng" dirty="0"/>
              <a:t>					</a:t>
            </a:r>
            <a:endParaRPr lang="en-US" sz="1800" dirty="0"/>
          </a:p>
          <a:p>
            <a:pPr marL="0" indent="0">
              <a:buNone/>
            </a:pPr>
            <a:r>
              <a:rPr lang="en-US" sz="1800" dirty="0"/>
              <a:t>Date of Birth </a:t>
            </a:r>
            <a:r>
              <a:rPr lang="en-US" sz="1800" u="sng" dirty="0"/>
              <a:t>					</a:t>
            </a:r>
            <a:r>
              <a:rPr lang="en-US" sz="1800" dirty="0"/>
              <a:t> Age </a:t>
            </a:r>
            <a:r>
              <a:rPr lang="en-US" sz="1800" u="sng" dirty="0"/>
              <a:t>		</a:t>
            </a:r>
            <a:r>
              <a:rPr lang="en-US" sz="1800" dirty="0"/>
              <a:t> 		Sex:     </a:t>
            </a:r>
            <a:r>
              <a:rPr lang="en-US" sz="1800" dirty="0">
                <a:sym typeface="Symbol"/>
              </a:rPr>
              <a:t></a:t>
            </a:r>
            <a:r>
              <a:rPr lang="en-US" sz="1800" dirty="0"/>
              <a:t> Male  </a:t>
            </a:r>
            <a:r>
              <a:rPr lang="en-US" sz="1800" dirty="0">
                <a:sym typeface="Symbol"/>
              </a:rPr>
              <a:t></a:t>
            </a:r>
            <a:r>
              <a:rPr lang="en-US" sz="1800" dirty="0"/>
              <a:t>  Female</a:t>
            </a:r>
          </a:p>
          <a:p>
            <a:pPr marL="0" indent="0">
              <a:buNone/>
            </a:pPr>
            <a:r>
              <a:rPr lang="en-US" sz="1800" dirty="0"/>
              <a:t>City </a:t>
            </a:r>
            <a:r>
              <a:rPr lang="en-US" sz="1800" u="sng" dirty="0"/>
              <a:t>			           		</a:t>
            </a:r>
            <a:r>
              <a:rPr lang="en-US" sz="1800" dirty="0"/>
              <a:t> County </a:t>
            </a:r>
            <a:r>
              <a:rPr lang="en-US" sz="1800" u="sng" dirty="0"/>
              <a:t>				</a:t>
            </a:r>
            <a:endParaRPr lang="en-US" sz="1800" dirty="0"/>
          </a:p>
          <a:p>
            <a:pPr marL="0" indent="0">
              <a:buNone/>
            </a:pPr>
            <a:r>
              <a:rPr lang="en-US" sz="1800" dirty="0"/>
              <a:t> </a:t>
            </a:r>
          </a:p>
          <a:p>
            <a:pPr marL="0" indent="0">
              <a:buNone/>
            </a:pPr>
            <a:r>
              <a:rPr lang="en-US" sz="1800" b="1" u="sng" dirty="0"/>
              <a:t>LEGAL HISTORY:</a:t>
            </a:r>
            <a:endParaRPr lang="en-US" sz="1800" dirty="0"/>
          </a:p>
          <a:p>
            <a:pPr marL="0" indent="0">
              <a:buNone/>
            </a:pPr>
            <a:r>
              <a:rPr lang="en-US" sz="1800" b="1" i="1" dirty="0"/>
              <a:t> </a:t>
            </a:r>
            <a:endParaRPr lang="en-US" sz="1800" dirty="0"/>
          </a:p>
          <a:p>
            <a:pPr marL="0" indent="0">
              <a:buNone/>
            </a:pPr>
            <a:r>
              <a:rPr lang="en-US" sz="1800" dirty="0"/>
              <a:t>Any prior police contacts that led to court or police consequences: 		</a:t>
            </a:r>
            <a:r>
              <a:rPr lang="en-US" sz="1800" dirty="0">
                <a:sym typeface="Symbol"/>
              </a:rPr>
              <a:t></a:t>
            </a:r>
            <a:r>
              <a:rPr lang="en-US" sz="1800" dirty="0"/>
              <a:t>    Yes    </a:t>
            </a:r>
            <a:r>
              <a:rPr lang="en-US" sz="1800" dirty="0">
                <a:sym typeface="Symbol"/>
              </a:rPr>
              <a:t></a:t>
            </a:r>
            <a:r>
              <a:rPr lang="en-US" sz="1800" dirty="0"/>
              <a:t> No   	</a:t>
            </a:r>
          </a:p>
          <a:p>
            <a:pPr marL="0" indent="0">
              <a:buNone/>
            </a:pPr>
            <a:r>
              <a:rPr lang="en-US" sz="1800" dirty="0"/>
              <a:t>How old were you at first police contact: </a:t>
            </a:r>
            <a:r>
              <a:rPr lang="en-US" sz="1800" u="sng" dirty="0"/>
              <a:t>		</a:t>
            </a:r>
            <a:r>
              <a:rPr lang="en-US" sz="1800" dirty="0"/>
              <a:t>	How many police contacts: </a:t>
            </a:r>
            <a:r>
              <a:rPr lang="en-US" sz="1800" u="sng" dirty="0"/>
              <a:t>			</a:t>
            </a:r>
            <a:endParaRPr lang="en-US" sz="1800" dirty="0"/>
          </a:p>
          <a:p>
            <a:pPr marL="0" indent="0">
              <a:buNone/>
            </a:pPr>
            <a:r>
              <a:rPr lang="en-US" sz="1800" dirty="0"/>
              <a:t>Any felonies: 		 	</a:t>
            </a:r>
            <a:r>
              <a:rPr lang="en-US" sz="1800" dirty="0" smtClean="0"/>
              <a:t>		</a:t>
            </a:r>
            <a:r>
              <a:rPr lang="en-US" sz="1800" dirty="0" smtClean="0">
                <a:sym typeface="Symbol"/>
              </a:rPr>
              <a:t></a:t>
            </a:r>
            <a:r>
              <a:rPr lang="en-US" sz="1800" dirty="0" smtClean="0"/>
              <a:t>    </a:t>
            </a:r>
            <a:r>
              <a:rPr lang="en-US" sz="1800" dirty="0"/>
              <a:t>Yes    </a:t>
            </a:r>
            <a:r>
              <a:rPr lang="en-US" sz="1800" dirty="0">
                <a:sym typeface="Symbol"/>
              </a:rPr>
              <a:t></a:t>
            </a:r>
            <a:r>
              <a:rPr lang="en-US" sz="1800" dirty="0"/>
              <a:t> No     		Weapons offenses:	</a:t>
            </a:r>
            <a:r>
              <a:rPr lang="en-US" sz="1800" dirty="0">
                <a:sym typeface="Symbol"/>
              </a:rPr>
              <a:t></a:t>
            </a:r>
            <a:r>
              <a:rPr lang="en-US" sz="1800" dirty="0"/>
              <a:t>    Yes    </a:t>
            </a:r>
            <a:r>
              <a:rPr lang="en-US" sz="1800" dirty="0">
                <a:sym typeface="Symbol"/>
              </a:rPr>
              <a:t></a:t>
            </a:r>
            <a:r>
              <a:rPr lang="en-US" sz="1800" dirty="0"/>
              <a:t> No  </a:t>
            </a:r>
          </a:p>
          <a:p>
            <a:pPr marL="0" indent="0">
              <a:buNone/>
            </a:pPr>
            <a:r>
              <a:rPr lang="en-US" sz="1800" dirty="0"/>
              <a:t>Offenses against others: 	</a:t>
            </a:r>
            <a:r>
              <a:rPr lang="en-US" sz="1800" dirty="0" smtClean="0"/>
              <a:t>	</a:t>
            </a:r>
            <a:r>
              <a:rPr lang="en-US" sz="1800" dirty="0" smtClean="0">
                <a:sym typeface="Symbol"/>
              </a:rPr>
              <a:t></a:t>
            </a:r>
            <a:r>
              <a:rPr lang="en-US" sz="1800" dirty="0" smtClean="0"/>
              <a:t>    </a:t>
            </a:r>
            <a:r>
              <a:rPr lang="en-US" sz="1800" dirty="0"/>
              <a:t>Yes    </a:t>
            </a:r>
            <a:r>
              <a:rPr lang="en-US" sz="1800" dirty="0">
                <a:sym typeface="Symbol"/>
              </a:rPr>
              <a:t></a:t>
            </a:r>
            <a:r>
              <a:rPr lang="en-US" sz="1800" dirty="0"/>
              <a:t> No   		FTA in Court:		</a:t>
            </a:r>
            <a:r>
              <a:rPr lang="en-US" sz="1800" dirty="0">
                <a:sym typeface="Symbol"/>
              </a:rPr>
              <a:t></a:t>
            </a:r>
            <a:r>
              <a:rPr lang="en-US" sz="1800" dirty="0"/>
              <a:t>    Yes    </a:t>
            </a:r>
            <a:r>
              <a:rPr lang="en-US" sz="1800" dirty="0">
                <a:sym typeface="Symbol"/>
              </a:rPr>
              <a:t></a:t>
            </a:r>
            <a:r>
              <a:rPr lang="en-US" sz="1800" dirty="0"/>
              <a:t> No</a:t>
            </a:r>
          </a:p>
          <a:p>
            <a:pPr marL="0" indent="0">
              <a:buNone/>
            </a:pPr>
            <a:r>
              <a:rPr lang="en-US" sz="1800" dirty="0"/>
              <a:t>PTR filed:			</a:t>
            </a:r>
            <a:r>
              <a:rPr lang="en-US" sz="1800" dirty="0" smtClean="0"/>
              <a:t>			</a:t>
            </a:r>
            <a:r>
              <a:rPr lang="en-US" sz="1800" dirty="0" smtClean="0">
                <a:sym typeface="Symbol"/>
              </a:rPr>
              <a:t></a:t>
            </a:r>
            <a:r>
              <a:rPr lang="en-US" sz="1800" dirty="0" smtClean="0"/>
              <a:t>    </a:t>
            </a:r>
            <a:r>
              <a:rPr lang="en-US" sz="1800" dirty="0"/>
              <a:t>Yes    </a:t>
            </a:r>
            <a:r>
              <a:rPr lang="en-US" sz="1800" dirty="0">
                <a:sym typeface="Symbol"/>
              </a:rPr>
              <a:t></a:t>
            </a:r>
            <a:r>
              <a:rPr lang="en-US" sz="1800" dirty="0"/>
              <a:t> No		</a:t>
            </a:r>
          </a:p>
          <a:p>
            <a:pPr marL="0" indent="0">
              <a:buNone/>
            </a:pPr>
            <a:r>
              <a:rPr lang="en-US" sz="1800" dirty="0"/>
              <a:t>DCFS/CCBYS Placements: 	</a:t>
            </a:r>
            <a:r>
              <a:rPr lang="en-US" sz="1800" dirty="0" smtClean="0"/>
              <a:t>	</a:t>
            </a:r>
            <a:r>
              <a:rPr lang="en-US" sz="1800" dirty="0" smtClean="0">
                <a:sym typeface="Symbol"/>
              </a:rPr>
              <a:t></a:t>
            </a:r>
            <a:r>
              <a:rPr lang="en-US" sz="1800" dirty="0" smtClean="0"/>
              <a:t> </a:t>
            </a:r>
            <a:r>
              <a:rPr lang="en-US" sz="1800" dirty="0"/>
              <a:t>Never	How many times: </a:t>
            </a:r>
            <a:r>
              <a:rPr lang="en-US" sz="1800" u="sng" dirty="0"/>
              <a:t>		</a:t>
            </a:r>
            <a:endParaRPr lang="en-US" sz="1800" dirty="0"/>
          </a:p>
          <a:p>
            <a:pPr marL="0" indent="0">
              <a:buNone/>
            </a:pPr>
            <a:r>
              <a:rPr lang="en-US" sz="1800" dirty="0"/>
              <a:t>Juvenile Detention:		</a:t>
            </a:r>
            <a:r>
              <a:rPr lang="en-US" sz="1800" dirty="0" smtClean="0"/>
              <a:t>		</a:t>
            </a:r>
            <a:r>
              <a:rPr lang="en-US" sz="1800" dirty="0" smtClean="0">
                <a:sym typeface="Symbol"/>
              </a:rPr>
              <a:t></a:t>
            </a:r>
            <a:r>
              <a:rPr lang="en-US" sz="1800" dirty="0" smtClean="0"/>
              <a:t> </a:t>
            </a:r>
            <a:r>
              <a:rPr lang="en-US" sz="1800" dirty="0"/>
              <a:t>Never    	How many times: </a:t>
            </a:r>
            <a:r>
              <a:rPr lang="en-US" sz="1800" u="sng" dirty="0"/>
              <a:t>		   </a:t>
            </a:r>
            <a:endParaRPr lang="en-US" sz="1800" dirty="0"/>
          </a:p>
          <a:p>
            <a:pPr marL="0" indent="0">
              <a:buNone/>
            </a:pPr>
            <a:r>
              <a:rPr lang="en-US" sz="1800" dirty="0"/>
              <a:t>Juvenile DJJ:			</a:t>
            </a:r>
            <a:r>
              <a:rPr lang="en-US" sz="1800" dirty="0" smtClean="0"/>
              <a:t>		</a:t>
            </a:r>
            <a:r>
              <a:rPr lang="en-US" sz="1800" dirty="0" smtClean="0">
                <a:sym typeface="Symbol"/>
              </a:rPr>
              <a:t></a:t>
            </a:r>
            <a:r>
              <a:rPr lang="en-US" sz="1800" dirty="0" smtClean="0"/>
              <a:t> </a:t>
            </a:r>
            <a:r>
              <a:rPr lang="en-US" sz="1800" dirty="0"/>
              <a:t>Never    	How many times: </a:t>
            </a:r>
            <a:r>
              <a:rPr lang="en-US" sz="1800" u="sng" dirty="0"/>
              <a:t>		     </a:t>
            </a:r>
            <a:r>
              <a:rPr lang="en-US" sz="1800" dirty="0"/>
              <a:t>  </a:t>
            </a:r>
            <a:endParaRPr lang="en-US" sz="1800" dirty="0" smtClean="0"/>
          </a:p>
          <a:p>
            <a:pPr marL="0" indent="0">
              <a:buNone/>
            </a:pPr>
            <a:r>
              <a:rPr lang="en-US" sz="1800" dirty="0"/>
              <a:t>	</a:t>
            </a:r>
            <a:r>
              <a:rPr lang="en-US" sz="1800" dirty="0" smtClean="0"/>
              <a:t>									Escapes</a:t>
            </a:r>
            <a:r>
              <a:rPr lang="en-US" sz="1800" dirty="0"/>
              <a:t>:    </a:t>
            </a:r>
            <a:r>
              <a:rPr lang="en-US" sz="1800" dirty="0">
                <a:sym typeface="Symbol"/>
              </a:rPr>
              <a:t></a:t>
            </a:r>
            <a:r>
              <a:rPr lang="en-US" sz="1800" dirty="0"/>
              <a:t>    Yes    </a:t>
            </a:r>
            <a:r>
              <a:rPr lang="en-US" sz="1800" dirty="0">
                <a:sym typeface="Symbol"/>
              </a:rPr>
              <a:t></a:t>
            </a:r>
            <a:r>
              <a:rPr lang="en-US" sz="1800" dirty="0"/>
              <a:t> No</a:t>
            </a:r>
          </a:p>
          <a:p>
            <a:pPr marL="0" indent="0">
              <a:buNone/>
            </a:pPr>
            <a:endParaRPr lang="en-US" sz="1800" dirty="0"/>
          </a:p>
        </p:txBody>
      </p:sp>
    </p:spTree>
    <p:extLst>
      <p:ext uri="{BB962C8B-B14F-4D97-AF65-F5344CB8AC3E}">
        <p14:creationId xmlns:p14="http://schemas.microsoft.com/office/powerpoint/2010/main" val="370007923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18844</TotalTime>
  <Words>1189</Words>
  <Application>Microsoft Macintosh PowerPoint</Application>
  <PresentationFormat>On-screen Show (4:3)</PresentationFormat>
  <Paragraphs>270</Paragraphs>
  <Slides>26</Slides>
  <Notes>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Juvenile pre-trial assessments: effective sentencing based upon the needs of the child.  Carla Stalnaker,  Clinton County Probation Officer and Judge Ericka Sanders,  4th Judicial Circuit</vt:lpstr>
      <vt:lpstr>Why do a pre-trial assessment?</vt:lpstr>
      <vt:lpstr>Why do pre-trial assessments</vt:lpstr>
      <vt:lpstr>Why do pre-trial assessments?</vt:lpstr>
      <vt:lpstr>Why do pre-trial assessments?</vt:lpstr>
      <vt:lpstr>Statutory Authority</vt:lpstr>
      <vt:lpstr>Constitutional concerns to address</vt:lpstr>
      <vt:lpstr>Importance of Risk Assessments to judges and lawyers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Original Ace Study Data</vt:lpstr>
      <vt:lpstr>The Effects of the ACE</vt:lpstr>
      <vt:lpstr>The Effects of ACE</vt:lpstr>
      <vt:lpstr>The Effects of ACE</vt:lpstr>
      <vt:lpstr>The Effects of ACE</vt:lpstr>
      <vt:lpstr>The Effects of ACE</vt:lpstr>
      <vt:lpstr>Clinton County ACE’s 2015</vt:lpstr>
      <vt:lpstr>Clinton County Ace’s 2016</vt:lpstr>
      <vt:lpstr>PowerPoint Presentation</vt:lpstr>
      <vt:lpstr>Statistical thinking will one day be as necessary for efficient citizenship as the ability to read and write.  -- H.G. Wells</vt:lpstr>
      <vt:lpstr>Resources &amp; Readings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20-year longitudinal study found that truant youth eight times more likely to become delinquent than non-truant youth. (Henry &amp; Huizinga, 2005)</dc:title>
  <dc:creator>Ericka Sanders</dc:creator>
  <cp:lastModifiedBy>Lara Gephart</cp:lastModifiedBy>
  <cp:revision>46</cp:revision>
  <dcterms:created xsi:type="dcterms:W3CDTF">2014-11-16T20:33:46Z</dcterms:created>
  <dcterms:modified xsi:type="dcterms:W3CDTF">2017-02-06T22:44:30Z</dcterms:modified>
</cp:coreProperties>
</file>