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58" r:id="rId4"/>
    <p:sldId id="359" r:id="rId5"/>
    <p:sldId id="258" r:id="rId6"/>
    <p:sldId id="361" r:id="rId7"/>
    <p:sldId id="36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362" r:id="rId17"/>
    <p:sldId id="363" r:id="rId18"/>
    <p:sldId id="364" r:id="rId19"/>
    <p:sldId id="287" r:id="rId20"/>
    <p:sldId id="288" r:id="rId21"/>
    <p:sldId id="289" r:id="rId22"/>
    <p:sldId id="366" r:id="rId23"/>
    <p:sldId id="290" r:id="rId24"/>
    <p:sldId id="291" r:id="rId25"/>
    <p:sldId id="292" r:id="rId26"/>
    <p:sldId id="367" r:id="rId27"/>
    <p:sldId id="368" r:id="rId28"/>
    <p:sldId id="369" r:id="rId29"/>
    <p:sldId id="370" r:id="rId30"/>
    <p:sldId id="371" r:id="rId31"/>
    <p:sldId id="372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293" r:id="rId59"/>
    <p:sldId id="29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6633"/>
    <a:srgbClr val="003015"/>
    <a:srgbClr val="FFBC19"/>
    <a:srgbClr val="D5C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6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84962-BFBA-421B-AB21-BF07D088D9B7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0C52-DF2A-42B1-9D7F-EE8C3ADC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39" indent="-2882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830" indent="-230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962" indent="-230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5094" indent="-230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D43E56-D765-4DBE-9143-30A9FD595D25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39" indent="-2882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830" indent="-230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962" indent="-230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5094" indent="-23056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226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357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8489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621" indent="-2305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FB50A-3970-475A-9E8B-CAF4EED39F2C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0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79D9-CC18-43EF-9A55-6F9B8E4874B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1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79D9-CC18-43EF-9A55-6F9B8E4874B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9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0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3015"/>
            </a:gs>
            <a:gs pos="25680">
              <a:srgbClr val="FFBC19"/>
            </a:gs>
            <a:gs pos="34000">
              <a:schemeClr val="accent6">
                <a:lumMod val="50000"/>
              </a:schemeClr>
            </a:gs>
            <a:gs pos="74000">
              <a:srgbClr val="FFBC19"/>
            </a:gs>
            <a:gs pos="91143">
              <a:srgbClr val="EBBE22"/>
            </a:gs>
            <a:gs pos="83000">
              <a:srgbClr val="FFBC19"/>
            </a:gs>
            <a:gs pos="100000">
              <a:srgbClr val="FFBC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F419-607D-4534-99A0-F026C737CC1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866E-E309-4B61-9323-42D9204EE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effreynei@aol.com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v.musc.edu/" TargetMode="Externa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iversideonline.com/source/images/image_popup/w7_colposcope.jpg&amp;imgrefurl=http://www.riversideonline.com/health_reference/Womens-Health/WO00097.cfm&amp;usg=__VCWajlos7g5RidTKdm9MKhWX3Ac=&amp;h=315&amp;w=400&amp;sz=15&amp;hl=en&amp;start=1&amp;sig2=vc9LeCPh3qVRwyNqYMktTQ&amp;tbnid=mG31G2P9PY0yBM:&amp;tbnh=98&amp;tbnw=124&amp;prev=/images?q=colposcope&amp;gbv=2&amp;hl=en&amp;ei=H4uESs_XLoSwNLa1vdIE" TargetMode="External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25" y="2800162"/>
            <a:ext cx="10726722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+mn-lt"/>
              </a:rPr>
              <a:t>NCA Standards for Family Advocacy:</a:t>
            </a:r>
            <a:br>
              <a:rPr lang="en-US" i="1" dirty="0">
                <a:solidFill>
                  <a:schemeClr val="bg1"/>
                </a:solidFill>
                <a:latin typeface="+mn-lt"/>
              </a:rPr>
            </a:br>
            <a:r>
              <a:rPr lang="en-US" i="1" dirty="0">
                <a:solidFill>
                  <a:schemeClr val="bg1"/>
                </a:solidFill>
                <a:latin typeface="+mn-lt"/>
              </a:rPr>
              <a:t>The Family Advocate Role as One Remedy/Response to Engagement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114" y="499461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Jeffrey N. Wherry, Ph.D., ABPP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806.470.3342</a:t>
            </a:r>
          </a:p>
          <a:p>
            <a:r>
              <a:rPr lang="en-US" sz="4000" b="1" dirty="0">
                <a:hlinkClick r:id="rId2"/>
              </a:rPr>
              <a:t>jeffreynei@aol.com</a:t>
            </a:r>
            <a:endParaRPr lang="en-US" sz="4000" b="1" dirty="0"/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897" y="85537"/>
            <a:ext cx="228619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 secrets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Confidentiality is not about unfettered secrecy, but rather a clear communication about the limits of confidentiality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Shining light on the darkness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Talking sensitively, but directly aids in the gradual exposure of children who have been traumatized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Secrecy gradually introduces trauma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Gradual exposure, </a:t>
            </a:r>
            <a:r>
              <a:rPr lang="en-US" i="1" dirty="0">
                <a:solidFill>
                  <a:schemeClr val="bg1"/>
                </a:solidFill>
              </a:rPr>
              <a:t>in vivo </a:t>
            </a:r>
            <a:r>
              <a:rPr lang="en-US" dirty="0">
                <a:solidFill>
                  <a:schemeClr val="bg1"/>
                </a:solidFill>
              </a:rPr>
              <a:t>exposure, &amp; systematic desensitization minimize the impact of trauma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671" y="2855957"/>
            <a:ext cx="2134911" cy="14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4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41" y="213409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Sexualized play, comments, drawings are not pathognomonic for abuse</a:t>
            </a:r>
          </a:p>
          <a:p>
            <a:r>
              <a:rPr lang="en-US" dirty="0">
                <a:solidFill>
                  <a:schemeClr val="bg1"/>
                </a:solidFill>
              </a:rPr>
              <a:t>Consider alternative explanations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Media (movies, television, smartphones &amp; computers)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Observed behavior (parents, babysitter)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Normal sex play</a:t>
            </a:r>
          </a:p>
        </p:txBody>
      </p:sp>
    </p:spTree>
    <p:extLst>
      <p:ext uri="{BB962C8B-B14F-4D97-AF65-F5344CB8AC3E}">
        <p14:creationId xmlns:p14="http://schemas.microsoft.com/office/powerpoint/2010/main" val="286570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213409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Identify problem behavior and address it (regardless of the source)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are times when sexualized behavior is more urgent than other important issues like trauma</a:t>
            </a:r>
          </a:p>
        </p:txBody>
      </p:sp>
    </p:spTree>
    <p:extLst>
      <p:ext uri="{BB962C8B-B14F-4D97-AF65-F5344CB8AC3E}">
        <p14:creationId xmlns:p14="http://schemas.microsoft.com/office/powerpoint/2010/main" val="10607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15" y="89441"/>
            <a:ext cx="2249619" cy="216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Shame about the whole self</a:t>
            </a:r>
          </a:p>
          <a:p>
            <a:r>
              <a:rPr lang="en-US" dirty="0">
                <a:solidFill>
                  <a:schemeClr val="bg1"/>
                </a:solidFill>
              </a:rPr>
              <a:t>Common</a:t>
            </a:r>
          </a:p>
          <a:p>
            <a:r>
              <a:rPr lang="en-US" dirty="0">
                <a:solidFill>
                  <a:schemeClr val="bg1"/>
                </a:solidFill>
              </a:rPr>
              <a:t>Leads to depression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Suicidality</a:t>
            </a:r>
          </a:p>
          <a:p>
            <a:r>
              <a:rPr lang="en-US" dirty="0">
                <a:solidFill>
                  <a:schemeClr val="bg1"/>
                </a:solidFill>
              </a:rPr>
              <a:t>Not addressed through platitudes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11" y="25039"/>
            <a:ext cx="5151423" cy="3976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425" y="4276978"/>
            <a:ext cx="4762500" cy="2562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7308" y="5173369"/>
            <a:ext cx="44946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301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Good Will Hunting</a:t>
            </a:r>
          </a:p>
        </p:txBody>
      </p:sp>
    </p:spTree>
    <p:extLst>
      <p:ext uri="{BB962C8B-B14F-4D97-AF65-F5344CB8AC3E}">
        <p14:creationId xmlns:p14="http://schemas.microsoft.com/office/powerpoint/2010/main" val="180660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Taking sides among family members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90" y="2555344"/>
            <a:ext cx="2914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Punishment</a:t>
            </a:r>
          </a:p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  <a:p>
            <a:r>
              <a:rPr lang="en-US" strike="sngStrike" dirty="0">
                <a:solidFill>
                  <a:schemeClr val="bg1"/>
                </a:solidFill>
              </a:rPr>
              <a:t>Psychoeducation</a:t>
            </a:r>
          </a:p>
        </p:txBody>
      </p:sp>
    </p:spTree>
    <p:extLst>
      <p:ext uri="{BB962C8B-B14F-4D97-AF65-F5344CB8AC3E}">
        <p14:creationId xmlns:p14="http://schemas.microsoft.com/office/powerpoint/2010/main" val="136604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Punishment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use of punishment is not necessarily a bad thing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Overuse, extreme punishment, or no other technique used renders punishment ineffective and likely to escalate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 a good option for parents with affective  control problems</a:t>
            </a:r>
          </a:p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  <a:p>
            <a:r>
              <a:rPr lang="en-US" strike="sngStrike" dirty="0">
                <a:solidFill>
                  <a:schemeClr val="bg1"/>
                </a:solidFill>
              </a:rPr>
              <a:t>Psychoeducation</a:t>
            </a:r>
          </a:p>
        </p:txBody>
      </p:sp>
    </p:spTree>
    <p:extLst>
      <p:ext uri="{BB962C8B-B14F-4D97-AF65-F5344CB8AC3E}">
        <p14:creationId xmlns:p14="http://schemas.microsoft.com/office/powerpoint/2010/main" val="77792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Punishment</a:t>
            </a:r>
          </a:p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Evil, sick people who enjoy hurting others</a:t>
            </a:r>
          </a:p>
          <a:p>
            <a:r>
              <a:rPr lang="en-US" strike="sngStrike" dirty="0">
                <a:solidFill>
                  <a:schemeClr val="bg1"/>
                </a:solidFill>
              </a:rPr>
              <a:t>Psychoeducation</a:t>
            </a:r>
          </a:p>
        </p:txBody>
      </p:sp>
    </p:spTree>
    <p:extLst>
      <p:ext uri="{BB962C8B-B14F-4D97-AF65-F5344CB8AC3E}">
        <p14:creationId xmlns:p14="http://schemas.microsoft.com/office/powerpoint/2010/main" val="26704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Punishment</a:t>
            </a:r>
          </a:p>
          <a:p>
            <a:r>
              <a:rPr lang="en-US" dirty="0">
                <a:solidFill>
                  <a:schemeClr val="bg1"/>
                </a:solidFill>
              </a:rPr>
              <a:t>Power</a:t>
            </a:r>
          </a:p>
          <a:p>
            <a:r>
              <a:rPr lang="en-US" strike="sngStrike" dirty="0">
                <a:solidFill>
                  <a:schemeClr val="bg1"/>
                </a:solidFill>
              </a:rPr>
              <a:t>Psychoeducation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Parents who lack skills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Skills must be taught , coached, demonstrated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Parents without knowledge (e.g., appropriate developmental milestones for things like bedwetting)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Parents with unrealistic expectations who are impervious to the presentation of information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Motivational interviewing</a:t>
            </a:r>
          </a:p>
        </p:txBody>
      </p:sp>
    </p:spTree>
    <p:extLst>
      <p:ext uri="{BB962C8B-B14F-4D97-AF65-F5344CB8AC3E}">
        <p14:creationId xmlns:p14="http://schemas.microsoft.com/office/powerpoint/2010/main" val="273949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Trauma Informed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http://cv.musc.edu/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33" t="8421" r="23333" b="32828"/>
          <a:stretch/>
        </p:blipFill>
        <p:spPr>
          <a:xfrm>
            <a:off x="122966" y="2385911"/>
            <a:ext cx="6919058" cy="4279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3077507"/>
            <a:ext cx="6082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Overview of Child Victimization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Psychological and Behavioral Impact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Social and Health Consequences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Criminal Justice and Child Advocacy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Assessment Strategies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Evidence-Based Treatment Planning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Case Management Skills for Treatment Success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Evidence-Supported Treatments</a:t>
            </a:r>
          </a:p>
        </p:txBody>
      </p:sp>
    </p:spTree>
    <p:extLst>
      <p:ext uri="{BB962C8B-B14F-4D97-AF65-F5344CB8AC3E}">
        <p14:creationId xmlns:p14="http://schemas.microsoft.com/office/powerpoint/2010/main" val="338463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7055" cy="480167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Review information on dynamics of abuse, trauma-informed services, crisis intervention, and risk assessment</a:t>
            </a:r>
            <a:endParaRPr lang="en-US" sz="3600" dirty="0">
              <a:solidFill>
                <a:schemeClr val="bg1"/>
              </a:solidFill>
              <a:effectLst/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Discuss strategies using this knowledge to strengthen relationships with families, engage parents in treatment, and to support families.</a:t>
            </a:r>
            <a:endParaRPr lang="en-US" sz="3600" dirty="0">
              <a:solidFill>
                <a:schemeClr val="bg1"/>
              </a:solidFill>
              <a:effectLst/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Discuss myths (e.g., allegations in disputed custody) and misunderstandings (e.g., the medical exam as the “litmus test) to address with families to facilitate their belief and support</a:t>
            </a:r>
            <a:endParaRPr lang="en-US" sz="360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5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Trauma Informed Services: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Other topics of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61" y="246839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ACEs and its implications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PTSD and other trauma reactions and their misdiagnosis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Myths and misinformation (to be covered later)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Common parental responses and how to “make it right”</a:t>
            </a:r>
          </a:p>
        </p:txBody>
      </p:sp>
    </p:spTree>
    <p:extLst>
      <p:ext uri="{BB962C8B-B14F-4D97-AF65-F5344CB8AC3E}">
        <p14:creationId xmlns:p14="http://schemas.microsoft.com/office/powerpoint/2010/main" val="380117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Risk Assessment &amp; Crisis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61" y="1377108"/>
            <a:ext cx="11226188" cy="521097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Risks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Re-abuse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Domestic violence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 co-morbid forms of child abuse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Taking sides within families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Seeing children in therapy when they are not safe </a:t>
            </a:r>
            <a:r>
              <a:rPr lang="en-US" strike="sngStrike" dirty="0">
                <a:solidFill>
                  <a:schemeClr val="bg1"/>
                </a:solidFill>
              </a:rPr>
              <a:t>(“someone needs to monitor them in therapy)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Perceived safety issues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Talking with parents about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Sharing too much information (case, financials, etc.)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Monitoring movie habits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Suicidality and self-harm</a:t>
            </a:r>
          </a:p>
          <a:p>
            <a:r>
              <a:rPr lang="en-US" dirty="0">
                <a:solidFill>
                  <a:schemeClr val="bg1"/>
                </a:solidFill>
              </a:rPr>
              <a:t>Assess &amp; Refer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Intensify services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More frequent services</a:t>
            </a:r>
          </a:p>
          <a:p>
            <a:pPr lvl="1"/>
            <a:r>
              <a:rPr lang="en-US" strike="sngStrike" dirty="0">
                <a:solidFill>
                  <a:schemeClr val="bg1"/>
                </a:solidFill>
              </a:rPr>
              <a:t>Inpatient hospitalization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0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860" y="206029"/>
            <a:ext cx="10515600" cy="8455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</a:t>
            </a:r>
            <a:r>
              <a:rPr lang="en-US" altLang="en-US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5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Massat</a:t>
            </a:r>
            <a:r>
              <a:rPr lang="en-US" altLang="en-US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Lundy, 1999)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839787" y="1810131"/>
            <a:ext cx="5157787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Food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School supplies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Clothing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Housing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After school program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Medical care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Child care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Support/Therapy/Parent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Training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FF0000"/>
                </a:solidFill>
              </a:rPr>
              <a:t>Advocacy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Legal aid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FF0000"/>
                </a:solidFill>
              </a:rPr>
              <a:t>Psychiatric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Homemaker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199" y="1810131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FF0000"/>
                </a:solidFill>
              </a:rPr>
              <a:t>Psychiatric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Medical care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FF0000"/>
                </a:solidFill>
              </a:rPr>
              <a:t>Advocacy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Support/Therapy/Parent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</a:rPr>
              <a:t>Food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Legal aid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Child care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Training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supplies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/>
              <a:t>After school program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2400" b="1" dirty="0">
                <a:solidFill>
                  <a:srgbClr val="0070C0"/>
                </a:solidFill>
              </a:rPr>
              <a:t>Homemaker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839787" y="857251"/>
            <a:ext cx="5157787" cy="823912"/>
          </a:xfrm>
        </p:spPr>
        <p:txBody>
          <a:bodyPr>
            <a:normAutofit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4400" u="sng" dirty="0">
                <a:solidFill>
                  <a:schemeClr val="bg1"/>
                </a:solidFill>
              </a:rPr>
              <a:t>Helpful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199" y="857251"/>
            <a:ext cx="5183188" cy="823912"/>
          </a:xfrm>
        </p:spPr>
        <p:txBody>
          <a:bodyPr>
            <a:normAutofit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4400" u="sng" dirty="0">
                <a:solidFill>
                  <a:schemeClr val="bg1"/>
                </a:solidFill>
              </a:rPr>
              <a:t>Received</a:t>
            </a:r>
          </a:p>
        </p:txBody>
      </p:sp>
    </p:spTree>
    <p:extLst>
      <p:ext uri="{BB962C8B-B14F-4D97-AF65-F5344CB8AC3E}">
        <p14:creationId xmlns:p14="http://schemas.microsoft.com/office/powerpoint/2010/main" val="259433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8511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956" y="1238215"/>
            <a:ext cx="11045687" cy="5526156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Reducing traditional barriers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Finance (gas cards, cab service, etc.)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Transportation (urban and rural)</a:t>
            </a:r>
          </a:p>
          <a:p>
            <a:pPr lvl="2"/>
            <a:r>
              <a:rPr lang="en-US" sz="2100" dirty="0">
                <a:solidFill>
                  <a:schemeClr val="bg1"/>
                </a:solidFill>
              </a:rPr>
              <a:t>Develop alternative delivery options (PCIT via IPad)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Child care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Snacks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Stigma—explaining symptoms and treatment</a:t>
            </a:r>
          </a:p>
          <a:p>
            <a:pPr lvl="2"/>
            <a:r>
              <a:rPr lang="en-US" sz="2100" dirty="0">
                <a:solidFill>
                  <a:schemeClr val="bg1"/>
                </a:solidFill>
              </a:rPr>
              <a:t>Because everyone has an expert in their social network</a:t>
            </a:r>
          </a:p>
          <a:p>
            <a:pPr lvl="3"/>
            <a:r>
              <a:rPr lang="en-US" sz="1900" dirty="0">
                <a:solidFill>
                  <a:schemeClr val="bg1"/>
                </a:solidFill>
              </a:rPr>
              <a:t>Gall bladder</a:t>
            </a:r>
          </a:p>
          <a:p>
            <a:pPr lvl="2"/>
            <a:r>
              <a:rPr lang="en-US" sz="2100" dirty="0">
                <a:solidFill>
                  <a:schemeClr val="bg1"/>
                </a:solidFill>
              </a:rPr>
              <a:t>Fears of being “crazy” due to unusual symptoms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Adequate space (no halls)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Referrals </a:t>
            </a:r>
          </a:p>
          <a:p>
            <a:pPr lvl="2"/>
            <a:r>
              <a:rPr lang="en-US" sz="2100" dirty="0">
                <a:solidFill>
                  <a:schemeClr val="bg1"/>
                </a:solidFill>
              </a:rPr>
              <a:t>Names</a:t>
            </a:r>
          </a:p>
          <a:p>
            <a:pPr lvl="2"/>
            <a:r>
              <a:rPr lang="en-US" sz="2100" dirty="0">
                <a:solidFill>
                  <a:schemeClr val="bg1"/>
                </a:solidFill>
              </a:rPr>
              <a:t>Warm hand-off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Misunderstandings about the </a:t>
            </a:r>
            <a:r>
              <a:rPr lang="en-US" sz="2800" strike="sngStrike" dirty="0">
                <a:solidFill>
                  <a:schemeClr val="bg1"/>
                </a:solidFill>
              </a:rPr>
              <a:t>mystical</a:t>
            </a:r>
            <a:r>
              <a:rPr lang="en-US" sz="2800" dirty="0">
                <a:solidFill>
                  <a:schemeClr val="bg1"/>
                </a:solidFill>
              </a:rPr>
              <a:t> nature of treatment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245" y="3083601"/>
            <a:ext cx="2621979" cy="18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0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 well-understood barriers in the world of CACs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Confusion about CAC staff roles among family members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Investigation?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CPS?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Law enforcement?</a:t>
            </a:r>
          </a:p>
          <a:p>
            <a:r>
              <a:rPr lang="en-US" dirty="0">
                <a:solidFill>
                  <a:schemeClr val="bg1"/>
                </a:solidFill>
              </a:rPr>
              <a:t>Comprehensive </a:t>
            </a:r>
            <a:r>
              <a:rPr lang="en-US" strike="sngStrike" dirty="0">
                <a:solidFill>
                  <a:schemeClr val="bg1"/>
                </a:solidFill>
              </a:rPr>
              <a:t>“wraparound services” (i.e., systems of care)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Ft. Bragg Study—More is not better; better is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15" y="89441"/>
            <a:ext cx="2249619" cy="216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4" t="25112" b="5461"/>
          <a:stretch/>
        </p:blipFill>
        <p:spPr>
          <a:xfrm>
            <a:off x="1952625" y="4564758"/>
            <a:ext cx="3067050" cy="1612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216" y="4469481"/>
            <a:ext cx="3404584" cy="21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 well-understood barriers in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world of CACs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One stop shopping, co-location, meet all needs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about the single parent who returns for an appointment after the forensic interview—arguably the worst day in their life—and they feel nauseous as they pull up to your building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How often does that happen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We don’t know because we do not ask</a:t>
            </a:r>
          </a:p>
          <a:p>
            <a:r>
              <a:rPr lang="en-US" dirty="0">
                <a:solidFill>
                  <a:schemeClr val="bg1"/>
                </a:solidFill>
              </a:rPr>
              <a:t>Participation in the decision to pursue treatment and consideration given to the pros and cons (motivational interviewing)</a:t>
            </a:r>
          </a:p>
          <a:p>
            <a:r>
              <a:rPr lang="en-US" dirty="0">
                <a:solidFill>
                  <a:schemeClr val="bg1"/>
                </a:solidFill>
              </a:rPr>
              <a:t>Engagement through assessment and feedback</a:t>
            </a:r>
          </a:p>
          <a:p>
            <a:r>
              <a:rPr lang="en-US" dirty="0">
                <a:solidFill>
                  <a:schemeClr val="bg1"/>
                </a:solidFill>
              </a:rPr>
              <a:t>Being empathic and genuine</a:t>
            </a:r>
          </a:p>
          <a:p>
            <a:r>
              <a:rPr lang="en-US" dirty="0">
                <a:solidFill>
                  <a:schemeClr val="bg1"/>
                </a:solidFill>
              </a:rPr>
              <a:t>In the course of being helpful, find time for appropriate humor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self-deprecating humor</a:t>
            </a:r>
          </a:p>
        </p:txBody>
      </p:sp>
    </p:spTree>
    <p:extLst>
      <p:ext uri="{BB962C8B-B14F-4D97-AF65-F5344CB8AC3E}">
        <p14:creationId xmlns:p14="http://schemas.microsoft.com/office/powerpoint/2010/main" val="136674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As parents go,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3048001"/>
            <a:ext cx="5410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  <a:ea typeface="+mj-ea"/>
                <a:cs typeface="+mj-cs"/>
              </a:rPr>
              <a:t>so go the children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582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Involvement in Therapy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Age of the Child</a:t>
            </a:r>
          </a:p>
        </p:txBody>
      </p:sp>
      <p:graphicFrame>
        <p:nvGraphicFramePr>
          <p:cNvPr id="2050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2514600" y="1828801"/>
          <a:ext cx="69278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3" imgW="8458132" imgH="5314950" progId="Excel.Chart.8">
                  <p:embed/>
                </p:oleObj>
              </mc:Choice>
              <mc:Fallback>
                <p:oleObj name="Chart" r:id="rId3" imgW="8458132" imgH="5314950" progId="Excel.Chart.8">
                  <p:embed/>
                  <p:pic>
                    <p:nvPicPr>
                      <p:cNvPr id="205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1"/>
                        <a:ext cx="692785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923417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Initial Impact on Parents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the event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Unexpected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Confusing</a:t>
            </a:r>
          </a:p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experience a sense of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Disbelief 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0675" y="2121216"/>
            <a:ext cx="516168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Much like death</a:t>
            </a:r>
          </a:p>
          <a:p>
            <a:pPr algn="ctr">
              <a:defRPr/>
            </a:pP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or cancer of child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4642" y="3962400"/>
            <a:ext cx="2769989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003015"/>
                </a:solidFill>
              </a:rPr>
              <a:t>This is the</a:t>
            </a: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003015"/>
                </a:solidFill>
              </a:rPr>
              <a:t>worst day</a:t>
            </a: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003015"/>
                </a:solidFill>
              </a:rPr>
              <a:t>of their life</a:t>
            </a:r>
          </a:p>
        </p:txBody>
      </p:sp>
    </p:spTree>
    <p:extLst>
      <p:ext uri="{BB962C8B-B14F-4D97-AF65-F5344CB8AC3E}">
        <p14:creationId xmlns:p14="http://schemas.microsoft.com/office/powerpoint/2010/main" val="280231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05001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3505200" y="1905000"/>
            <a:ext cx="2209800" cy="2209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955801"/>
            <a:ext cx="2230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84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NCA Standards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Training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a.	Dynamics of abuse,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b.	Trauma-informed services,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c.	Crisis assessment and intervention,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d.	Risk assessment and safety planning,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	Professional ethics and boundaries,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f.	Understanding the coordinated multidisciplinary response,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g.	Assistance in accessing/obtaining victims’ rights as outlined by law,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h.	Court education, support and accompaniment.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.	Assistance with access to treatment and other services, including protective orders, housing, public assistance, domestic violence intervention, transportation, financial assistance, interpreters, among others as determined for individual clients.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5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Why, Apart from the 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Abuse Itself, Is This a Crisis?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239255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could I have been fooled?</a:t>
            </a:r>
          </a:p>
          <a:p>
            <a:pPr marL="0" indent="0">
              <a:buNone/>
              <a:defRPr/>
            </a:pP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dupe am I?</a:t>
            </a:r>
          </a:p>
        </p:txBody>
      </p:sp>
    </p:spTree>
    <p:extLst>
      <p:ext uri="{BB962C8B-B14F-4D97-AF65-F5344CB8AC3E}">
        <p14:creationId xmlns:p14="http://schemas.microsoft.com/office/powerpoint/2010/main" val="552213994"/>
      </p:ext>
    </p:extLst>
  </p:cSld>
  <p:clrMapOvr>
    <a:masterClrMapping/>
  </p:clrMapOvr>
  <p:transition xmlns:p14="http://schemas.microsoft.com/office/powerpoint/2010/main" advClick="0" advTm="9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7700" y="1762125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realistic for a spouse or significant other to believe immediately?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81" y="3763900"/>
            <a:ext cx="4423105" cy="26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83128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009775"/>
            <a:ext cx="79248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parents, it is important to convey a believing attitude toward the child….as they struggle to resolve some of their disbelief and ambivalence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51" y="4272534"/>
            <a:ext cx="3286142" cy="22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16736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3526" y="3000375"/>
            <a:ext cx="8077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stance, it seems, is necessary to support the child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26" y="4276726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43707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9300" y="3297362"/>
            <a:ext cx="8077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Caregivers must be free to pursue their doubt, anger, and hurt with another adult…otherwise?</a:t>
            </a:r>
          </a:p>
        </p:txBody>
      </p:sp>
    </p:spTree>
    <p:extLst>
      <p:ext uri="{BB962C8B-B14F-4D97-AF65-F5344CB8AC3E}">
        <p14:creationId xmlns:p14="http://schemas.microsoft.com/office/powerpoint/2010/main" val="38415344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59" y="3059176"/>
            <a:ext cx="105156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Disclosure, Recantation, and “False Allegations”</a:t>
            </a:r>
          </a:p>
        </p:txBody>
      </p:sp>
    </p:spTree>
    <p:extLst>
      <p:ext uri="{BB962C8B-B14F-4D97-AF65-F5344CB8AC3E}">
        <p14:creationId xmlns:p14="http://schemas.microsoft.com/office/powerpoint/2010/main" val="3397913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</a:t>
            </a:r>
          </a:p>
        </p:txBody>
      </p:sp>
      <p:pic>
        <p:nvPicPr>
          <p:cNvPr id="36867" name="Picture 2" descr="http://www.legal.murdoch.edu.au/img/PI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97300"/>
            <a:ext cx="3810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www.petitionbupaseven.org/disc%20of%20abuse%20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http://johndenugent.com/blog/wp-content/uploads/2009/07/Antwone-Fisher-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705100"/>
            <a:ext cx="27622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33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(Sorensen &amp; Snow, 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848" y="2081657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116 cases of CSA – substantiated by compelling evidence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Most disclosures were accidental (74%)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For those that did disclose</a:t>
            </a:r>
          </a:p>
          <a:p>
            <a:pPr lvl="1">
              <a:defRPr/>
            </a:pPr>
            <a:r>
              <a:rPr lang="en-US" sz="3200" b="1" dirty="0">
                <a:solidFill>
                  <a:schemeClr val="bg1"/>
                </a:solidFill>
              </a:rPr>
              <a:t>22% recanted</a:t>
            </a:r>
          </a:p>
          <a:p>
            <a:pPr lvl="1">
              <a:defRPr/>
            </a:pPr>
            <a:r>
              <a:rPr lang="en-US" sz="3200" b="1" dirty="0">
                <a:solidFill>
                  <a:schemeClr val="bg1"/>
                </a:solidFill>
              </a:rPr>
              <a:t>Of the 22%, 92% reaffirmed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7892" name="Picture 2" descr="http://nebraskacacs.com/pics/FI%20grou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23" y="4132708"/>
            <a:ext cx="3274729" cy="245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636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Studies on Recantation 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(4-33%)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CPS Cases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Bradley and Wood (1996) 	  	  4%</a:t>
            </a:r>
          </a:p>
          <a:p>
            <a:pPr lvl="1"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Crewdson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(1998)	               	12%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Faller (1998)		  		33%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Jones and McGraw (1987)	  	  8%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Cases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Gonzalez et al. (1993)			27%</a:t>
            </a:r>
          </a:p>
        </p:txBody>
      </p:sp>
    </p:spTree>
    <p:extLst>
      <p:ext uri="{BB962C8B-B14F-4D97-AF65-F5344CB8AC3E}">
        <p14:creationId xmlns:p14="http://schemas.microsoft.com/office/powerpoint/2010/main" val="1629729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5" y="734241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Delays in Reporting Do Not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Nullify the Validity of the Allegation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4360" y="2644332"/>
            <a:ext cx="10597896" cy="3424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 et al. (2000) found that about half of rape victims raped at a mean age of 10, did not tell within the first year</a:t>
            </a:r>
          </a:p>
          <a:p>
            <a:pPr marL="0" indent="0">
              <a:buNone/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majority of girls did not disclose to a trained interviewer even when there was unequivocal evidence (STD) (Lawson &amp; Chaffin, 1992)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4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NCA Standards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scene3d>
            <a:camera prst="orthographicFront"/>
            <a:lightRig rig="threePt" dir="t"/>
          </a:scene3d>
          <a:sp3d>
            <a:bevelT w="171450"/>
          </a:sp3d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3015"/>
                </a:solidFill>
              </a:rPr>
              <a:t>Training</a:t>
            </a:r>
          </a:p>
          <a:p>
            <a:pPr lvl="1"/>
            <a:r>
              <a:rPr lang="en-US" sz="2200" b="1" dirty="0">
                <a:solidFill>
                  <a:srgbClr val="003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Dynamics of abuse,</a:t>
            </a:r>
          </a:p>
          <a:p>
            <a:pPr lvl="1"/>
            <a:r>
              <a:rPr lang="en-US" sz="2200" b="1" dirty="0">
                <a:solidFill>
                  <a:srgbClr val="003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Trauma-informed services,</a:t>
            </a:r>
          </a:p>
          <a:p>
            <a:pPr lvl="1"/>
            <a:r>
              <a:rPr lang="en-US" sz="2200" b="1" dirty="0">
                <a:solidFill>
                  <a:srgbClr val="003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Crisis assessment and intervention,</a:t>
            </a:r>
          </a:p>
          <a:p>
            <a:pPr lvl="1"/>
            <a:r>
              <a:rPr lang="en-US" sz="2200" b="1" dirty="0">
                <a:solidFill>
                  <a:srgbClr val="003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Risk assessment and safety planning,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	Professional ethics and boundaries,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f.	Understanding the coordinated multidisciplinary response,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g.	Assistance in accessing/obtaining victims’ rights as outlined by law,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h.	Court education, support and accompaniment.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.	Assistance with access to treatment and other services, including protective orders, housing, public assistance, domestic violence intervention, transportation, financial assistance, interpreters, among others as determined for individual clients.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94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143" y="289624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Disputed Custody and Sexual Abuse Allegations</a:t>
            </a:r>
          </a:p>
        </p:txBody>
      </p:sp>
      <p:pic>
        <p:nvPicPr>
          <p:cNvPr id="40963" name="Picture 2" descr="http://www.nyrealestatelawblog.com/ploygraph_nyreblog_com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24" y="2482967"/>
            <a:ext cx="4038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kidsinterestequalsdualsupport.org/GG%20n%20S%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89" y="2730617"/>
            <a:ext cx="2500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http://static.squidoo.com/resize/squidoo_images/-1/lens2323196_1228605907practice_childcust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41" y="2802886"/>
            <a:ext cx="23320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59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of Empirical Studies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25742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particularly relevant to the extant literature related to allegations of SA in custody and visitation/access cases</a:t>
            </a:r>
          </a:p>
        </p:txBody>
      </p:sp>
    </p:spTree>
    <p:extLst>
      <p:ext uri="{BB962C8B-B14F-4D97-AF65-F5344CB8AC3E}">
        <p14:creationId xmlns:p14="http://schemas.microsoft.com/office/powerpoint/2010/main" val="1099267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84175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for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Un-Acceptability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Empirical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800" dirty="0">
                <a:solidFill>
                  <a:srgbClr val="FF0000"/>
                </a:solidFill>
              </a:rPr>
              <a:t>Book published by own company </a:t>
            </a:r>
          </a:p>
          <a:p>
            <a:pPr>
              <a:defRPr/>
            </a:pPr>
            <a:r>
              <a:rPr lang="en-US" sz="3800" dirty="0">
                <a:solidFill>
                  <a:srgbClr val="FF0000"/>
                </a:solidFill>
              </a:rPr>
              <a:t>Book published by any company (no review of assertions)</a:t>
            </a:r>
          </a:p>
          <a:p>
            <a:pPr>
              <a:defRPr/>
            </a:pPr>
            <a:r>
              <a:rPr lang="en-US" sz="3800" dirty="0">
                <a:solidFill>
                  <a:schemeClr val="bg1"/>
                </a:solidFill>
              </a:rPr>
              <a:t>Peer-reviewed journal vs. </a:t>
            </a:r>
            <a:r>
              <a:rPr lang="en-US" sz="3800" dirty="0">
                <a:solidFill>
                  <a:srgbClr val="FF0000"/>
                </a:solidFill>
              </a:rPr>
              <a:t>non peer-reviewed</a:t>
            </a:r>
          </a:p>
          <a:p>
            <a:pPr>
              <a:defRPr/>
            </a:pPr>
            <a:r>
              <a:rPr lang="en-US" sz="3800" dirty="0">
                <a:solidFill>
                  <a:srgbClr val="FF0000"/>
                </a:solidFill>
              </a:rPr>
              <a:t>Clinical Cases </a:t>
            </a:r>
            <a:r>
              <a:rPr lang="en-US" sz="3800" dirty="0">
                <a:solidFill>
                  <a:schemeClr val="bg1"/>
                </a:solidFill>
              </a:rPr>
              <a:t>vs. Studies</a:t>
            </a:r>
          </a:p>
          <a:p>
            <a:pPr lvl="1">
              <a:defRPr/>
            </a:pPr>
            <a:r>
              <a:rPr lang="en-US" sz="3200" dirty="0">
                <a:solidFill>
                  <a:schemeClr val="bg1"/>
                </a:solidFill>
              </a:rPr>
              <a:t>Qualitative vs. Quantitative</a:t>
            </a:r>
          </a:p>
          <a:p>
            <a:pPr lvl="1">
              <a:defRPr/>
            </a:pPr>
            <a:r>
              <a:rPr lang="en-US" sz="3200" dirty="0">
                <a:solidFill>
                  <a:schemeClr val="bg1"/>
                </a:solidFill>
              </a:rPr>
              <a:t>Small sample vs. large sample</a:t>
            </a:r>
          </a:p>
          <a:p>
            <a:pPr lvl="2">
              <a:defRPr/>
            </a:pPr>
            <a:r>
              <a:rPr lang="en-US" sz="2900" dirty="0">
                <a:solidFill>
                  <a:schemeClr val="bg1"/>
                </a:solidFill>
              </a:rPr>
              <a:t>Issue of power</a:t>
            </a:r>
          </a:p>
          <a:p>
            <a:pPr>
              <a:defRPr/>
            </a:pPr>
            <a:r>
              <a:rPr lang="en-US" sz="3800" dirty="0">
                <a:solidFill>
                  <a:schemeClr val="bg1"/>
                </a:solidFill>
              </a:rPr>
              <a:t>Samples:  </a:t>
            </a:r>
          </a:p>
          <a:p>
            <a:pPr lvl="1">
              <a:defRPr/>
            </a:pPr>
            <a:r>
              <a:rPr lang="en-US" sz="3200" dirty="0">
                <a:solidFill>
                  <a:schemeClr val="bg1"/>
                </a:solidFill>
              </a:rPr>
              <a:t>Actual vs. </a:t>
            </a:r>
            <a:r>
              <a:rPr lang="en-US" sz="3200" dirty="0">
                <a:solidFill>
                  <a:srgbClr val="FF0000"/>
                </a:solidFill>
              </a:rPr>
              <a:t>Analog </a:t>
            </a:r>
            <a:r>
              <a:rPr lang="en-US" sz="3200" dirty="0">
                <a:solidFill>
                  <a:srgbClr val="737373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(memory and suggestibility)</a:t>
            </a:r>
          </a:p>
          <a:p>
            <a:pPr lvl="1">
              <a:defRPr/>
            </a:pPr>
            <a:r>
              <a:rPr lang="en-US" sz="3200" dirty="0">
                <a:solidFill>
                  <a:schemeClr val="bg1"/>
                </a:solidFill>
              </a:rPr>
              <a:t>Biased sampling</a:t>
            </a:r>
          </a:p>
          <a:p>
            <a:pPr lvl="2">
              <a:defRPr/>
            </a:pPr>
            <a:r>
              <a:rPr lang="en-US" sz="2900" dirty="0">
                <a:solidFill>
                  <a:schemeClr val="bg1"/>
                </a:solidFill>
              </a:rPr>
              <a:t>All cases/Random</a:t>
            </a:r>
          </a:p>
          <a:p>
            <a:pPr lvl="2">
              <a:defRPr/>
            </a:pPr>
            <a:r>
              <a:rPr lang="en-US" sz="2900" dirty="0">
                <a:solidFill>
                  <a:schemeClr val="bg1"/>
                </a:solidFill>
              </a:rPr>
              <a:t>A</a:t>
            </a:r>
            <a:r>
              <a:rPr lang="en-US" sz="2900" dirty="0"/>
              <a:t> </a:t>
            </a:r>
            <a:r>
              <a:rPr lang="en-US" sz="2900" dirty="0">
                <a:solidFill>
                  <a:srgbClr val="FF0000"/>
                </a:solidFill>
              </a:rPr>
              <a:t>subset of cases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9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07008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involving strictly 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7691663"/>
              </p:ext>
            </p:extLst>
          </p:nvPr>
        </p:nvGraphicFramePr>
        <p:xfrm>
          <a:off x="1238250" y="1645445"/>
          <a:ext cx="6016626" cy="282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236">
                <a:tc>
                  <a:txBody>
                    <a:bodyPr/>
                    <a:lstStyle/>
                    <a:p>
                      <a:r>
                        <a:rPr lang="en-US" sz="1800" dirty="0"/>
                        <a:t>Author (Year)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Sample Size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 of False Allegations</a:t>
                      </a:r>
                    </a:p>
                  </a:txBody>
                  <a:tcPr marL="130454" marR="130454" marT="45731" marB="457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624">
                <a:tc>
                  <a:txBody>
                    <a:bodyPr/>
                    <a:lstStyle/>
                    <a:p>
                      <a:r>
                        <a:rPr lang="en-US" sz="1800" dirty="0"/>
                        <a:t>Green (1986)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11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36%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i="1" baseline="0" dirty="0"/>
                        <a:t>fabricated</a:t>
                      </a:r>
                      <a:r>
                        <a:rPr lang="en-US" sz="1800" i="0" baseline="0" dirty="0"/>
                        <a:t> </a:t>
                      </a:r>
                      <a:endParaRPr lang="en-US" sz="1800" i="1" dirty="0"/>
                    </a:p>
                  </a:txBody>
                  <a:tcPr marL="130454" marR="130454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622">
                <a:tc>
                  <a:txBody>
                    <a:bodyPr/>
                    <a:lstStyle/>
                    <a:p>
                      <a:r>
                        <a:rPr lang="en-US" sz="1800" dirty="0" err="1"/>
                        <a:t>Benedek</a:t>
                      </a:r>
                      <a:r>
                        <a:rPr lang="en-US" sz="1800" dirty="0"/>
                        <a:t> &amp; </a:t>
                      </a:r>
                      <a:r>
                        <a:rPr lang="en-US" sz="1800" dirty="0" err="1"/>
                        <a:t>Schetky</a:t>
                      </a:r>
                      <a:r>
                        <a:rPr lang="en-US" sz="1800" dirty="0"/>
                        <a:t> (1985)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55% </a:t>
                      </a:r>
                      <a:r>
                        <a:rPr lang="en-US" sz="1800" i="1" dirty="0"/>
                        <a:t>unable to document</a:t>
                      </a:r>
                      <a:endParaRPr lang="en-US" sz="1800" dirty="0"/>
                    </a:p>
                  </a:txBody>
                  <a:tcPr marL="130454" marR="130454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81">
                <a:tc>
                  <a:txBody>
                    <a:bodyPr/>
                    <a:lstStyle/>
                    <a:p>
                      <a:r>
                        <a:rPr lang="en-US" sz="1800" dirty="0"/>
                        <a:t>Jones</a:t>
                      </a:r>
                      <a:r>
                        <a:rPr lang="en-US" sz="1800" baseline="0" dirty="0"/>
                        <a:t> &amp; </a:t>
                      </a:r>
                      <a:r>
                        <a:rPr lang="en-US" sz="1800" baseline="0" dirty="0" err="1"/>
                        <a:t>Seig</a:t>
                      </a:r>
                      <a:r>
                        <a:rPr lang="en-US" sz="1800" baseline="0" dirty="0"/>
                        <a:t> (1988)</a:t>
                      </a:r>
                      <a:endParaRPr lang="en-US" sz="1800" dirty="0"/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20</a:t>
                      </a:r>
                    </a:p>
                  </a:txBody>
                  <a:tcPr marL="130454" marR="130454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20% were </a:t>
                      </a:r>
                      <a:r>
                        <a:rPr lang="en-US" sz="1800" i="1" dirty="0"/>
                        <a:t>fictitious </a:t>
                      </a:r>
                    </a:p>
                  </a:txBody>
                  <a:tcPr marL="130454" marR="130454" marT="45731" marB="457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4057" name="Picture 2" descr="http://1.bp.blogspot.com/_E8BpJEni77I/SOOki_GQMyI/AAAAAAAAEYk/kPvtNSmDSwk/s400/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04985"/>
            <a:ext cx="223350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4" descr="http://upload.wikimedia.org/wikipedia/commons/thumb/2/2b/Science_fiction.svg/646px-Science_ficti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5029200"/>
            <a:ext cx="2135981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4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Allegations (Early “Studies”)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Mikkelesen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1992)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2367" r="-4260"/>
          <a:stretch>
            <a:fillRect/>
          </a:stretch>
        </p:blipFill>
        <p:spPr bwMode="auto">
          <a:xfrm>
            <a:off x="2133601" y="1600201"/>
            <a:ext cx="6881813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9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5"/>
            <a:ext cx="11686032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Unsubstantiated &amp; Intentionally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7199" y="2506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National Incidence Study (NIS-3; King et al., 2003)</a:t>
            </a:r>
          </a:p>
          <a:p>
            <a:pPr lvl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of cases were unsubstantiated</a:t>
            </a:r>
          </a:p>
          <a:p>
            <a:pPr lvl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.02% of  SA cases in five states were intentionally false</a:t>
            </a:r>
          </a:p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Incidence Study—1998 (CIS-98;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Trocmé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2001)</a:t>
            </a:r>
          </a:p>
          <a:p>
            <a:pPr lvl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 of cases were unsubstantiated</a:t>
            </a:r>
          </a:p>
          <a:p>
            <a:pPr lvl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of all abuse cases were intentionally false</a:t>
            </a:r>
          </a:p>
        </p:txBody>
      </p:sp>
    </p:spTree>
    <p:extLst>
      <p:ext uri="{BB962C8B-B14F-4D97-AF65-F5344CB8AC3E}">
        <p14:creationId xmlns:p14="http://schemas.microsoft.com/office/powerpoint/2010/main" val="216074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0128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Studies of 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Protective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4058581"/>
              </p:ext>
            </p:extLst>
          </p:nvPr>
        </p:nvGraphicFramePr>
        <p:xfrm>
          <a:off x="1012063" y="2587752"/>
          <a:ext cx="8153400" cy="368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340">
                <a:tc>
                  <a:txBody>
                    <a:bodyPr/>
                    <a:lstStyle/>
                    <a:p>
                      <a:r>
                        <a:rPr lang="en-US" sz="1800" dirty="0"/>
                        <a:t>Author(Year)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Sample Size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of Intentionally False Allegations</a:t>
                      </a:r>
                    </a:p>
                  </a:txBody>
                  <a:tcPr marL="90593" marR="90593" marT="45705" marB="457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476">
                <a:tc>
                  <a:txBody>
                    <a:bodyPr/>
                    <a:lstStyle/>
                    <a:p>
                      <a:r>
                        <a:rPr lang="en-US" sz="1800" dirty="0"/>
                        <a:t>Oates et al. (2000)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Australia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551 of SA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2.5%</a:t>
                      </a:r>
                    </a:p>
                  </a:txBody>
                  <a:tcPr marL="90593" marR="90593" marT="45705" marB="45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Trocmé</a:t>
                      </a:r>
                      <a:r>
                        <a:rPr lang="en-US" sz="1800" dirty="0"/>
                        <a:t> et al. (1994)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Ontario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2,447 child abuse &amp; neglect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2.5%</a:t>
                      </a:r>
                    </a:p>
                  </a:txBody>
                  <a:tcPr marL="90593" marR="90593" marT="45705" marB="4570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861">
                <a:tc>
                  <a:txBody>
                    <a:bodyPr/>
                    <a:lstStyle/>
                    <a:p>
                      <a:r>
                        <a:rPr lang="en-US" sz="1800" dirty="0"/>
                        <a:t>Jones &amp; McGraw (1987)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U.S.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576 of SA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6%</a:t>
                      </a:r>
                    </a:p>
                  </a:txBody>
                  <a:tcPr marL="90593" marR="90593" marT="45705" marB="457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5861">
                <a:tc>
                  <a:txBody>
                    <a:bodyPr/>
                    <a:lstStyle/>
                    <a:p>
                      <a:r>
                        <a:rPr lang="en-US" sz="1800" dirty="0"/>
                        <a:t>Anthony &amp; Watkins (1991)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U.K.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350 of SA</a:t>
                      </a:r>
                    </a:p>
                  </a:txBody>
                  <a:tcPr marL="90593" marR="90593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8.5%</a:t>
                      </a:r>
                    </a:p>
                  </a:txBody>
                  <a:tcPr marL="90593" marR="90593" marT="45705" marB="457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80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4096988"/>
              </p:ext>
            </p:extLst>
          </p:nvPr>
        </p:nvGraphicFramePr>
        <p:xfrm>
          <a:off x="1707118" y="2448500"/>
          <a:ext cx="8153400" cy="23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644">
                <a:tc>
                  <a:txBody>
                    <a:bodyPr/>
                    <a:lstStyle/>
                    <a:p>
                      <a:r>
                        <a:rPr lang="en-US" sz="1800" dirty="0"/>
                        <a:t>Author(Year)</a:t>
                      </a:r>
                    </a:p>
                  </a:txBody>
                  <a:tcPr marL="90593" marR="9059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 marL="90593" marR="9059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Sample Size</a:t>
                      </a:r>
                    </a:p>
                  </a:txBody>
                  <a:tcPr marL="90593" marR="9059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of Intentionally False Allegations</a:t>
                      </a:r>
                    </a:p>
                  </a:txBody>
                  <a:tcPr marL="90593" marR="90593" marT="45732" marB="4573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431">
                <a:tc>
                  <a:txBody>
                    <a:bodyPr/>
                    <a:lstStyle/>
                    <a:p>
                      <a:r>
                        <a:rPr lang="en-US" sz="1800" dirty="0" err="1"/>
                        <a:t>Trocmé</a:t>
                      </a:r>
                      <a:r>
                        <a:rPr lang="en-US" sz="1800" dirty="0"/>
                        <a:t> </a:t>
                      </a:r>
                      <a:r>
                        <a:rPr lang="en-US" sz="1800" baseline="0" dirty="0"/>
                        <a:t> &amp; </a:t>
                      </a:r>
                      <a:r>
                        <a:rPr lang="en-US" sz="1800" baseline="0" dirty="0" err="1"/>
                        <a:t>Bala</a:t>
                      </a:r>
                      <a:r>
                        <a:rPr lang="en-US" sz="1800" baseline="0" dirty="0"/>
                        <a:t> (2005)</a:t>
                      </a:r>
                      <a:endParaRPr lang="en-US" sz="1800" dirty="0"/>
                    </a:p>
                  </a:txBody>
                  <a:tcPr marL="90593" marR="9059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Canada</a:t>
                      </a:r>
                    </a:p>
                  </a:txBody>
                  <a:tcPr marL="90593" marR="9059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7,672 abuse cases</a:t>
                      </a:r>
                    </a:p>
                    <a:p>
                      <a:r>
                        <a:rPr lang="en-US" sz="1800" dirty="0"/>
                        <a:t>(67% substantiated)</a:t>
                      </a:r>
                    </a:p>
                  </a:txBody>
                  <a:tcPr marL="90593" marR="9059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4% of abuse</a:t>
                      </a:r>
                    </a:p>
                    <a:p>
                      <a:r>
                        <a:rPr lang="en-US" sz="1800" dirty="0"/>
                        <a:t>6% of SA</a:t>
                      </a:r>
                    </a:p>
                    <a:p>
                      <a:r>
                        <a:rPr lang="en-US" sz="1800" dirty="0"/>
                        <a:t>12%  of those with custody/access at issue</a:t>
                      </a:r>
                    </a:p>
                  </a:txBody>
                  <a:tcPr marL="90593" marR="90593" marT="45732" marB="4573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2129327" y="46482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.02-12%</a:t>
            </a:r>
          </a:p>
        </p:txBody>
      </p:sp>
    </p:spTree>
    <p:extLst>
      <p:ext uri="{BB962C8B-B14F-4D97-AF65-F5344CB8AC3E}">
        <p14:creationId xmlns:p14="http://schemas.microsoft.com/office/powerpoint/2010/main" val="3392088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Cases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4025189"/>
              </p:ext>
            </p:extLst>
          </p:nvPr>
        </p:nvGraphicFramePr>
        <p:xfrm>
          <a:off x="2133600" y="2575629"/>
          <a:ext cx="8153400" cy="155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9946">
                <a:tc>
                  <a:txBody>
                    <a:bodyPr/>
                    <a:lstStyle/>
                    <a:p>
                      <a:r>
                        <a:rPr lang="en-US" sz="1800" dirty="0"/>
                        <a:t>Author(Year)</a:t>
                      </a:r>
                    </a:p>
                  </a:txBody>
                  <a:tcPr marL="90593" marR="90593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 marL="90593" marR="90593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Sample Size</a:t>
                      </a:r>
                    </a:p>
                  </a:txBody>
                  <a:tcPr marL="90593" marR="90593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of intentionally false allegations</a:t>
                      </a:r>
                    </a:p>
                  </a:txBody>
                  <a:tcPr marL="90593" marR="90593" marT="45703" marB="457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16">
                <a:tc>
                  <a:txBody>
                    <a:bodyPr/>
                    <a:lstStyle/>
                    <a:p>
                      <a:r>
                        <a:rPr lang="en-US" sz="1800" dirty="0" err="1"/>
                        <a:t>Thoennes</a:t>
                      </a:r>
                      <a:r>
                        <a:rPr lang="en-US" sz="1800" dirty="0"/>
                        <a:t> &amp; </a:t>
                      </a:r>
                      <a:r>
                        <a:rPr lang="en-US" sz="1800" dirty="0" err="1"/>
                        <a:t>Tjaden</a:t>
                      </a:r>
                      <a:r>
                        <a:rPr lang="en-US" sz="1800" dirty="0"/>
                        <a:t> (1990)</a:t>
                      </a:r>
                    </a:p>
                  </a:txBody>
                  <a:tcPr marL="90593" marR="90593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U.S.</a:t>
                      </a:r>
                    </a:p>
                  </a:txBody>
                  <a:tcPr marL="90593" marR="90593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court cases</a:t>
                      </a:r>
                    </a:p>
                  </a:txBody>
                  <a:tcPr marL="90593" marR="90593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2% alleged SA</a:t>
                      </a:r>
                    </a:p>
                    <a:p>
                      <a:r>
                        <a:rPr lang="en-US" sz="1800" dirty="0"/>
                        <a:t>.3% were intentionally false</a:t>
                      </a:r>
                    </a:p>
                  </a:txBody>
                  <a:tcPr marL="90593" marR="90593" marT="45703" marB="457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9172" name="TextBox 4"/>
          <p:cNvSpPr txBox="1">
            <a:spLocks noChangeArrowheads="1"/>
          </p:cNvSpPr>
          <p:nvPr/>
        </p:nvSpPr>
        <p:spPr bwMode="auto">
          <a:xfrm>
            <a:off x="2133600" y="4130041"/>
            <a:ext cx="80772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Noncustodial parent was more likely to make a false allegation than the custodial parent.</a:t>
            </a:r>
          </a:p>
        </p:txBody>
      </p:sp>
    </p:spTree>
    <p:extLst>
      <p:ext uri="{BB962C8B-B14F-4D97-AF65-F5344CB8AC3E}">
        <p14:creationId xmlns:p14="http://schemas.microsoft.com/office/powerpoint/2010/main" val="2725290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" y="214414"/>
            <a:ext cx="7739496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Might Children Make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Allegations of Abuse?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Allegation is not true</a:t>
            </a:r>
          </a:p>
          <a:p>
            <a:pPr lvl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Coached by a vindictive, desperate parent</a:t>
            </a:r>
          </a:p>
          <a:p>
            <a:pPr lvl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question or concern becomes an investigation because of unqualified questioning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Allegation is true, but not enough detail to substantiate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Allegation is true</a:t>
            </a:r>
          </a:p>
          <a:p>
            <a:pPr lvl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abuse leads to the divorce</a:t>
            </a:r>
          </a:p>
          <a:p>
            <a:pPr lvl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 is safe to make the allegation</a:t>
            </a:r>
          </a:p>
          <a:p>
            <a:pPr lvl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DV, the parent is safe to support the allegation</a:t>
            </a:r>
          </a:p>
        </p:txBody>
      </p:sp>
    </p:spTree>
    <p:extLst>
      <p:ext uri="{BB962C8B-B14F-4D97-AF65-F5344CB8AC3E}">
        <p14:creationId xmlns:p14="http://schemas.microsoft.com/office/powerpoint/2010/main" val="236187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NCA Standards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684188"/>
            <a:ext cx="11035748" cy="517381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Services</a:t>
            </a: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Crisis assessment and intervention, risk assessment and safety planning and support for children and family members at         all stages of involvement with CAC,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Assessment of individual needs, cultural considerations for child/family and ensure those needs are addressed,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Presence at CAC during the forensic interview in order to participate in information sharing, inform and support family about the coordinated, multidisciplinary response, and assess needs of child and non-offending caregiver,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Provision of education and access to victim’s rights and crime victim’s compensation,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Assistance in procuring concrete services (housing, protective orders, domestic violence intervention, food, transportation, public assistance etc.),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Provision of referrals for trauma focused, evidence -supported mental health and specialized medical treatment, if not provided at the CAC.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Access to transportation to interviews, court, treatment and other case-related meetings,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Engagement in the child’s/family’s response regarding participation in the investigation/prosecution,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Participation in case review to: communicate and discuss the unique needs of the child and family and associated support services planning; ensure the seamless coordination of services; and, ensure the child and family’s concerns are heard and addressed,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Provision of updates to the family on case status, continuances, dispositions, sentencing, inmate status notification (including offender release from custody),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Provision of court education &amp; courthouse/courtroom tours, support, and court accompaniment.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b="1" i="1" dirty="0">
                <a:solidFill>
                  <a:schemeClr val="bg1"/>
                </a:solidFill>
              </a:rPr>
              <a:t>Coordinated case management meetings with any and all individuals providing victim advocacy services.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83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welchallyn.com/images/products/fullsize/Women%27s%20Health/Colposcope/Video_Colposcope_swing_arm_890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905000"/>
            <a:ext cx="2847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Findings</a:t>
            </a:r>
          </a:p>
        </p:txBody>
      </p:sp>
      <p:pic>
        <p:nvPicPr>
          <p:cNvPr id="51204" name="Picture 4" descr="http://tbn1.google.com/images?q=tbn:mG31G2P9PY0yBM:http://www.riversideonline.com/source/images/image_popup/w7_colposcop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514601"/>
            <a:ext cx="39274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65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Findings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632169"/>
              </p:ext>
            </p:extLst>
          </p:nvPr>
        </p:nvGraphicFramePr>
        <p:xfrm>
          <a:off x="674895" y="1875623"/>
          <a:ext cx="8561831" cy="475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6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16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22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4300">
                <a:tc>
                  <a:txBody>
                    <a:bodyPr/>
                    <a:lstStyle/>
                    <a:p>
                      <a:r>
                        <a:rPr lang="en-US" sz="1400" dirty="0"/>
                        <a:t>Author(year)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Dubowitz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(1992)</a:t>
                      </a:r>
                    </a:p>
                  </a:txBody>
                  <a:tcPr marL="87358" marR="8735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Adams (1994)</a:t>
                      </a:r>
                    </a:p>
                  </a:txBody>
                  <a:tcPr marL="87358" marR="8735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Kellogg (1998)</a:t>
                      </a:r>
                    </a:p>
                  </a:txBody>
                  <a:tcPr marL="87358" marR="8735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Pugno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(1999)</a:t>
                      </a:r>
                    </a:p>
                  </a:txBody>
                  <a:tcPr marL="87358" marR="8735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Berenson (2000)</a:t>
                      </a:r>
                    </a:p>
                  </a:txBody>
                  <a:tcPr marL="87358" marR="8735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Heger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et al. (2002)</a:t>
                      </a:r>
                    </a:p>
                  </a:txBody>
                  <a:tcPr marL="87358" marR="87358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08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</a:p>
                  </a:txBody>
                  <a:tcPr marL="87358" marR="8735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99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236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157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1,058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192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2,384</a:t>
                      </a:r>
                    </a:p>
                  </a:txBody>
                  <a:tcPr marL="87358" marR="8735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1081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Vaginal</a:t>
                      </a:r>
                    </a:p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 /nonspecific</a:t>
                      </a:r>
                    </a:p>
                  </a:txBody>
                  <a:tcPr marL="87358" marR="8735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62%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77%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85%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64.7%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97.5%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96.3%</a:t>
                      </a:r>
                    </a:p>
                  </a:txBody>
                  <a:tcPr marL="87358" marR="8735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6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Suspicious /Suggestive</a:t>
                      </a:r>
                    </a:p>
                  </a:txBody>
                  <a:tcPr marL="87358" marR="8735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10%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9%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12%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08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Definitive</a:t>
                      </a:r>
                    </a:p>
                  </a:txBody>
                  <a:tcPr marL="87358" marR="8735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28%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14%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3%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2988">
                <a:tc>
                  <a:txBody>
                    <a:bodyPr/>
                    <a:lstStyle/>
                    <a:p>
                      <a:r>
                        <a:rPr lang="en-US" sz="1600" b="1" u="sng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 /nonspecific</a:t>
                      </a:r>
                    </a:p>
                  </a:txBody>
                  <a:tcPr marL="87358" marR="8735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65%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93%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100%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96.3%</a:t>
                      </a:r>
                    </a:p>
                    <a:p>
                      <a:pPr algn="ctr"/>
                      <a:endParaRPr lang="en-US" sz="1800" baseline="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76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Suspicious</a:t>
                      </a:r>
                    </a:p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/Suggestive</a:t>
                      </a:r>
                    </a:p>
                  </a:txBody>
                  <a:tcPr marL="87358" marR="8735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35%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7%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737373"/>
                          </a:solidFill>
                        </a:rPr>
                        <a:t>0%</a:t>
                      </a: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37373"/>
                        </a:solidFill>
                      </a:endParaRPr>
                    </a:p>
                  </a:txBody>
                  <a:tcPr marL="87358" marR="8735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7358" marR="8735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679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Distress in Parents</a:t>
            </a:r>
          </a:p>
        </p:txBody>
      </p:sp>
      <p:sp>
        <p:nvSpPr>
          <p:cNvPr id="35844" name="Content Placeholder 5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PTSD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Mothers experience more intrusive and avoidant symptoms than fathers (Kelley, 1990)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More at risk if children testify in court (Kelley, 1990)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Depression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High in mothers (46%), as well as fathers (22%) (Davies, 1995)</a:t>
            </a:r>
          </a:p>
          <a:p>
            <a:pPr lvl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Not higher though than mothers of an outpatient sample of non-abused children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8231" y="5934670"/>
            <a:ext cx="53559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Forgotten Fathers</a:t>
            </a:r>
          </a:p>
        </p:txBody>
      </p:sp>
    </p:spTree>
    <p:extLst>
      <p:ext uri="{BB962C8B-B14F-4D97-AF65-F5344CB8AC3E}">
        <p14:creationId xmlns:p14="http://schemas.microsoft.com/office/powerpoint/2010/main" val="2606381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1981201" y="1378481"/>
          <a:ext cx="8382000" cy="540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9327635" imgH="6536856" progId="Word.Document.8">
                  <p:embed/>
                </p:oleObj>
              </mc:Choice>
              <mc:Fallback>
                <p:oleObj name="Document" r:id="rId3" imgW="9327635" imgH="6536856" progId="Word.Document.8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378481"/>
                        <a:ext cx="8382000" cy="540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0" y="4876800"/>
            <a:ext cx="3733800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00" b="1" dirty="0">
                <a:solidFill>
                  <a:srgbClr val="0070C0"/>
                </a:solidFill>
                <a:latin typeface="Times New Roman" pitchFamily="18" charset="0"/>
              </a:rPr>
              <a:t>Trauma Symptom Checklist for Children (&amp; DCAC-SR)</a:t>
            </a:r>
          </a:p>
          <a:p>
            <a:pPr>
              <a:spcBef>
                <a:spcPct val="50000"/>
              </a:spcBef>
              <a:defRPr/>
            </a:pPr>
            <a:r>
              <a:rPr lang="en-US" sz="1500" b="1" dirty="0">
                <a:solidFill>
                  <a:srgbClr val="0070C0"/>
                </a:solidFill>
                <a:latin typeface="Times New Roman" pitchFamily="18" charset="0"/>
              </a:rPr>
              <a:t>Trauma Symptom Checklist for Young Children (&amp; DCAC)</a:t>
            </a:r>
          </a:p>
          <a:p>
            <a:pPr>
              <a:spcBef>
                <a:spcPct val="50000"/>
              </a:spcBef>
              <a:defRPr/>
            </a:pPr>
            <a:r>
              <a:rPr lang="en-US" sz="15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Child Sexual Behavior Inventory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052560" y="4434840"/>
            <a:ext cx="548640" cy="36576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2276678543"/>
      </p:ext>
    </p:extLst>
  </p:cSld>
  <p:clrMapOvr>
    <a:masterClrMapping/>
  </p:clrMapOvr>
  <p:transition xmlns:p14="http://schemas.microsoft.com/office/powerpoint/2010/main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Family’s Response to Trauma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26" t="20992" r="27179" b="32443"/>
          <a:stretch/>
        </p:blipFill>
        <p:spPr>
          <a:xfrm>
            <a:off x="2748198" y="1524001"/>
            <a:ext cx="6853003" cy="52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7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EBTs for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Focused Cognitive Behavioral Therapy 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Mannarino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Deblinger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&amp; Cohen)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Movement Desensitization Reprocessing (Shapiro)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Exposure for Adolescents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Child-Parent Psychotherapy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 Sexual Behavior--A Cognitive Behavioral Approach 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Silovsky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 rot="20032078">
            <a:off x="2647817" y="2497978"/>
            <a:ext cx="68963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Outpatient</a:t>
            </a:r>
          </a:p>
        </p:txBody>
      </p:sp>
    </p:spTree>
    <p:extLst>
      <p:ext uri="{BB962C8B-B14F-4D97-AF65-F5344CB8AC3E}">
        <p14:creationId xmlns:p14="http://schemas.microsoft.com/office/powerpoint/2010/main" val="74821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TF-CBT- Core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8839" y="229426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solidFill>
                  <a:schemeClr val="bg1"/>
                </a:solidFill>
              </a:rPr>
              <a:t>PSYCHOEDUCATION:  </a:t>
            </a:r>
            <a:r>
              <a:rPr lang="en-US" dirty="0">
                <a:solidFill>
                  <a:schemeClr val="bg1"/>
                </a:solidFill>
              </a:rPr>
              <a:t>Providing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education</a:t>
            </a:r>
            <a:r>
              <a:rPr lang="en-US" dirty="0"/>
              <a:t> to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children and their </a:t>
            </a:r>
            <a:r>
              <a:rPr lang="en-US" b="1" dirty="0">
                <a:solidFill>
                  <a:schemeClr val="bg1"/>
                </a:solidFill>
              </a:rPr>
              <a:t>caregivers </a:t>
            </a:r>
            <a:r>
              <a:rPr lang="en-US" dirty="0">
                <a:solidFill>
                  <a:schemeClr val="bg1"/>
                </a:solidFill>
              </a:rPr>
              <a:t>about the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impact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 trauma on children and common childhood reactions to trauma</a:t>
            </a:r>
            <a:r>
              <a:rPr lang="en-US" dirty="0"/>
              <a:t> 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STRESS MANAGEMENT: </a:t>
            </a:r>
            <a:r>
              <a:rPr lang="en-US" dirty="0">
                <a:solidFill>
                  <a:schemeClr val="bg1"/>
                </a:solidFill>
              </a:rPr>
              <a:t>Developing personalized </a:t>
            </a:r>
            <a:r>
              <a:rPr lang="en-US" b="1" dirty="0">
                <a:solidFill>
                  <a:srgbClr val="896633"/>
                </a:solidFill>
              </a:rPr>
              <a:t>stress management skills for children and parents </a:t>
            </a:r>
            <a:endParaRPr lang="en-US" dirty="0">
              <a:solidFill>
                <a:srgbClr val="896633"/>
              </a:solidFill>
            </a:endParaRP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AFFECTIVE EXPRESSION &amp; MODULATION:  </a:t>
            </a:r>
            <a:r>
              <a:rPr lang="en-US" dirty="0">
                <a:solidFill>
                  <a:schemeClr val="bg1"/>
                </a:solidFill>
              </a:rPr>
              <a:t>Helping children and parents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and cope </a:t>
            </a:r>
            <a:r>
              <a:rPr lang="en-US" dirty="0">
                <a:solidFill>
                  <a:schemeClr val="bg1"/>
                </a:solidFill>
              </a:rPr>
              <a:t>with a range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emotions </a:t>
            </a: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COGNITIVE COPING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Teaching children and parents how to </a:t>
            </a:r>
            <a:r>
              <a:rPr lang="en-US" b="1" dirty="0">
                <a:solidFill>
                  <a:srgbClr val="00B050"/>
                </a:solidFill>
              </a:rPr>
              <a:t>recognize the connections between thoughts, feelings and behaviors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96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TF-CBT Core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7616" y="2291969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>
                <a:solidFill>
                  <a:schemeClr val="bg1"/>
                </a:solidFill>
              </a:rPr>
              <a:t>CREATING  THE  TRAUMA  NARRATIVE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Encouraging children to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share their traumatic experiences </a:t>
            </a:r>
            <a:r>
              <a:rPr lang="en-US" dirty="0">
                <a:solidFill>
                  <a:schemeClr val="bg1"/>
                </a:solidFill>
              </a:rPr>
              <a:t>either verbally, in the form of a written narrative, or in some other developmentally appropriate manner. </a:t>
            </a: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COGNITIVE PROCESSING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b="1" dirty="0">
                <a:solidFill>
                  <a:srgbClr val="FF0000"/>
                </a:solidFill>
              </a:rPr>
              <a:t>Modifying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children's and parents' </a:t>
            </a:r>
            <a:r>
              <a:rPr lang="en-US" b="1" dirty="0">
                <a:solidFill>
                  <a:srgbClr val="FF0000"/>
                </a:solidFill>
              </a:rPr>
              <a:t>inaccurate or unhelpful </a:t>
            </a:r>
            <a:r>
              <a:rPr lang="en-US" dirty="0">
                <a:solidFill>
                  <a:schemeClr val="bg1"/>
                </a:solidFill>
              </a:rPr>
              <a:t>trauma-related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thoughts</a:t>
            </a:r>
            <a:r>
              <a:rPr lang="en-US" dirty="0">
                <a:solidFill>
                  <a:schemeClr val="bg1"/>
                </a:solidFill>
              </a:rPr>
              <a:t>, and </a:t>
            </a:r>
          </a:p>
          <a:p>
            <a:pPr lvl="0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BEHAVIOR  MANAGEMENT  </a:t>
            </a:r>
            <a:r>
              <a:rPr lang="en-US" b="1" u="sng" dirty="0">
                <a:solidFill>
                  <a:schemeClr val="bg1"/>
                </a:solidFill>
              </a:rPr>
              <a:t>TRAINING</a:t>
            </a:r>
            <a:r>
              <a:rPr lang="en-US" dirty="0">
                <a:solidFill>
                  <a:schemeClr val="bg1"/>
                </a:solidFill>
              </a:rPr>
              <a:t>:  Helping parents develop skills for optimizing their children's emotional and behavioral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adjustment 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PARENT CHILD SESSIONS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Helping children and parents </a:t>
            </a:r>
            <a:r>
              <a:rPr lang="en-US" b="1" dirty="0">
                <a:solidFill>
                  <a:srgbClr val="00B0F0"/>
                </a:solidFill>
              </a:rPr>
              <a:t>talk with each other about the traumatic experiences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14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5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7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word about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Not all abuse is traumatic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Some children are sexualized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all trauma results in PTSD</a:t>
            </a:r>
          </a:p>
        </p:txBody>
      </p:sp>
    </p:spTree>
    <p:extLst>
      <p:ext uri="{BB962C8B-B14F-4D97-AF65-F5344CB8AC3E}">
        <p14:creationId xmlns:p14="http://schemas.microsoft.com/office/powerpoint/2010/main" val="8386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NCA Standards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3" y="1850834"/>
            <a:ext cx="10972800" cy="500716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Services</a:t>
            </a:r>
          </a:p>
          <a:p>
            <a:pPr lvl="1"/>
            <a:r>
              <a:rPr lang="en-US" sz="3000" b="1" i="1" dirty="0">
                <a:solidFill>
                  <a:srgbClr val="003015"/>
                </a:solidFill>
              </a:rPr>
              <a:t>Crisis assessment and intervention, risk assessment </a:t>
            </a:r>
            <a:r>
              <a:rPr lang="en-US" sz="3000" b="1" i="1" dirty="0">
                <a:solidFill>
                  <a:schemeClr val="bg1"/>
                </a:solidFill>
              </a:rPr>
              <a:t>and safety planning and support for children and family members at all stages of involvement with CAC,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3000" b="1" i="1" dirty="0">
                <a:solidFill>
                  <a:srgbClr val="003015"/>
                </a:solidFill>
              </a:rPr>
              <a:t>Assessment</a:t>
            </a:r>
            <a:r>
              <a:rPr lang="en-US" sz="3000" b="1" i="1" dirty="0">
                <a:solidFill>
                  <a:schemeClr val="bg1"/>
                </a:solidFill>
              </a:rPr>
              <a:t> of individual needs, cultural considerations for child/family and ensure those needs are addressed,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3000" b="1" i="1" dirty="0">
                <a:solidFill>
                  <a:schemeClr val="bg1"/>
                </a:solidFill>
              </a:rPr>
              <a:t>Presence at CAC during the forensic interview in order to participate in information sharing, inform and support family about the coordinated, multidisciplinary response, and assess needs of child and non-offending caregiver,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3000" b="1" i="1" dirty="0">
                <a:solidFill>
                  <a:schemeClr val="bg1"/>
                </a:solidFill>
              </a:rPr>
              <a:t>Provision of referrals for trauma focused, </a:t>
            </a:r>
            <a:r>
              <a:rPr lang="en-US" sz="3000" b="1" i="1" dirty="0">
                <a:solidFill>
                  <a:srgbClr val="003015"/>
                </a:solidFill>
              </a:rPr>
              <a:t>evidence -supported mental health </a:t>
            </a:r>
            <a:r>
              <a:rPr lang="en-US" sz="3000" b="1" i="1" dirty="0">
                <a:solidFill>
                  <a:schemeClr val="bg1"/>
                </a:solidFill>
              </a:rPr>
              <a:t>and specialized medical treatment, if not provided at the CAC.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3000" b="1" i="1" dirty="0">
                <a:solidFill>
                  <a:srgbClr val="003015"/>
                </a:solidFill>
              </a:rPr>
              <a:t>Engagement</a:t>
            </a:r>
            <a:r>
              <a:rPr lang="en-US" sz="3000" b="1" i="1" dirty="0">
                <a:solidFill>
                  <a:schemeClr val="bg1"/>
                </a:solidFill>
              </a:rPr>
              <a:t> in the child’s/family’s response regarding participation in the investigation/prosecution,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Dynamics about child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Sexual abuse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Secrecy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Sexualization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Shame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Sides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Physical abuse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Punishment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Power</a:t>
            </a:r>
          </a:p>
          <a:p>
            <a:pPr lvl="1"/>
            <a:r>
              <a:rPr lang="en-US" strike="sngStrike" dirty="0">
                <a:solidFill>
                  <a:schemeClr val="bg1"/>
                </a:solidFill>
              </a:rPr>
              <a:t>Psychoeducation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23" y="2917336"/>
            <a:ext cx="5835441" cy="3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9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Secrecy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47" t="35064" r="43198" b="39922"/>
          <a:stretch/>
        </p:blipFill>
        <p:spPr>
          <a:xfrm>
            <a:off x="1958048" y="1479501"/>
            <a:ext cx="6741520" cy="2765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468" y="4272677"/>
            <a:ext cx="117990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Malign something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“sweet”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 developmentally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appropriate into something twisted and dark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1005" b="24490"/>
          <a:stretch/>
        </p:blipFill>
        <p:spPr>
          <a:xfrm>
            <a:off x="1848424" y="1451558"/>
            <a:ext cx="7078250" cy="27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9208</TotalTime>
  <Words>2347</Words>
  <Application>Microsoft Macintosh PowerPoint</Application>
  <PresentationFormat>Custom</PresentationFormat>
  <Paragraphs>425</Paragraphs>
  <Slides>59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Chart</vt:lpstr>
      <vt:lpstr>Document</vt:lpstr>
      <vt:lpstr>NCA Standards for Family Advocacy: The Family Advocate Role as One Remedy/Response to Engagement </vt:lpstr>
      <vt:lpstr>Learning Objectives</vt:lpstr>
      <vt:lpstr>NCA Standards (2017)</vt:lpstr>
      <vt:lpstr>NCA Standards (2017)</vt:lpstr>
      <vt:lpstr>NCA Standards (2017)</vt:lpstr>
      <vt:lpstr>A word about trauma</vt:lpstr>
      <vt:lpstr>NCA Standards (2017)</vt:lpstr>
      <vt:lpstr>Dynamics about child abuse</vt:lpstr>
      <vt:lpstr>Secrecy</vt:lpstr>
      <vt:lpstr>Secrecy</vt:lpstr>
      <vt:lpstr>Sexualization</vt:lpstr>
      <vt:lpstr>Sexualization</vt:lpstr>
      <vt:lpstr>Shame</vt:lpstr>
      <vt:lpstr>Sides</vt:lpstr>
      <vt:lpstr>Physical Abuse</vt:lpstr>
      <vt:lpstr>Physical Abuse</vt:lpstr>
      <vt:lpstr>Physical Abuse</vt:lpstr>
      <vt:lpstr>Physical Abuse</vt:lpstr>
      <vt:lpstr>Trauma Informed Services</vt:lpstr>
      <vt:lpstr>Trauma Informed Services: Other topics of importance</vt:lpstr>
      <vt:lpstr>Risk Assessment &amp; Crisis Intervention</vt:lpstr>
      <vt:lpstr>Services (Massat &amp; Lundy, 1999)   </vt:lpstr>
      <vt:lpstr>Engagement</vt:lpstr>
      <vt:lpstr>Less well-understood barriers in the world of CACs</vt:lpstr>
      <vt:lpstr>Less well-understood barriers in the world of CACs</vt:lpstr>
      <vt:lpstr>As parents go, </vt:lpstr>
      <vt:lpstr>Parent Involvement in Therapy  Based on Age of the Child</vt:lpstr>
      <vt:lpstr>Initial Impact on Parents</vt:lpstr>
      <vt:lpstr>PowerPoint Presentation</vt:lpstr>
      <vt:lpstr>Why, Apart from the  Abuse Itself, Is This a Crisis?</vt:lpstr>
      <vt:lpstr>Is it realistic for a spouse or significant other to believe immediately?</vt:lpstr>
      <vt:lpstr>For parents, it is important to convey a believing attitude toward the child….as they struggle to resolve some of their disbelief and ambivalence</vt:lpstr>
      <vt:lpstr>This stance, it seems, is necessary to support the child</vt:lpstr>
      <vt:lpstr>Caregivers must be free to pursue their doubt, anger, and hurt with another adult…otherwise?</vt:lpstr>
      <vt:lpstr>Disclosure, Recantation, and “False Allegations”</vt:lpstr>
      <vt:lpstr>Disclosure</vt:lpstr>
      <vt:lpstr>Disclosure (Sorensen &amp; Snow, 1991)</vt:lpstr>
      <vt:lpstr>Other Studies on Recantation  (4-33%)</vt:lpstr>
      <vt:lpstr>Delays in Reporting Do Not  Nullify the Validity of the Allegation</vt:lpstr>
      <vt:lpstr>Disputed Custody and Sexual Abuse Allegations</vt:lpstr>
      <vt:lpstr>Issue of Empirical Studies</vt:lpstr>
      <vt:lpstr>Criteria for Un-Acceptability as Empirical</vt:lpstr>
      <vt:lpstr>Studies involving strictly  problematic cases</vt:lpstr>
      <vt:lpstr>False Allegations (Early “Studies”)  (Mikkelesen et al., 1992)</vt:lpstr>
      <vt:lpstr>Unsubstantiated &amp; Intentionally  False</vt:lpstr>
      <vt:lpstr>Other Studies of  Child Protective Cases</vt:lpstr>
      <vt:lpstr>PowerPoint Presentation</vt:lpstr>
      <vt:lpstr>Court Cases</vt:lpstr>
      <vt:lpstr>Why Might Children Make  Allegations of Abuse?</vt:lpstr>
      <vt:lpstr>Medical Findings</vt:lpstr>
      <vt:lpstr>Medical Findings</vt:lpstr>
      <vt:lpstr>Distress in Parents</vt:lpstr>
      <vt:lpstr>Symptoms</vt:lpstr>
      <vt:lpstr>Family’s Response to Trauma</vt:lpstr>
      <vt:lpstr>EBTs for Trauma</vt:lpstr>
      <vt:lpstr>TF-CBT- Core Components</vt:lpstr>
      <vt:lpstr>TF-CBT Core Components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 Standards for Family Advocacy: The Family Advocate Role as One Remedy/Response to Engagement</dc:title>
  <dc:creator>Jeffrey Wherry</dc:creator>
  <cp:lastModifiedBy>Lara Gephart</cp:lastModifiedBy>
  <cp:revision>27</cp:revision>
  <dcterms:created xsi:type="dcterms:W3CDTF">2016-10-08T18:03:23Z</dcterms:created>
  <dcterms:modified xsi:type="dcterms:W3CDTF">2017-01-19T17:09:38Z</dcterms:modified>
</cp:coreProperties>
</file>